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notesMasterIdLst>
    <p:notesMasterId r:id="rId22"/>
  </p:notesMasterIdLst>
  <p:handoutMasterIdLst>
    <p:handoutMasterId r:id="rId23"/>
  </p:handoutMasterIdLst>
  <p:sldIdLst>
    <p:sldId id="296" r:id="rId2"/>
    <p:sldId id="308" r:id="rId3"/>
    <p:sldId id="303" r:id="rId4"/>
    <p:sldId id="317" r:id="rId5"/>
    <p:sldId id="304" r:id="rId6"/>
    <p:sldId id="305" r:id="rId7"/>
    <p:sldId id="306" r:id="rId8"/>
    <p:sldId id="307" r:id="rId9"/>
    <p:sldId id="309" r:id="rId10"/>
    <p:sldId id="310" r:id="rId11"/>
    <p:sldId id="311" r:id="rId12"/>
    <p:sldId id="315" r:id="rId13"/>
    <p:sldId id="312" r:id="rId14"/>
    <p:sldId id="313" r:id="rId15"/>
    <p:sldId id="316" r:id="rId16"/>
    <p:sldId id="314" r:id="rId17"/>
    <p:sldId id="320" r:id="rId18"/>
    <p:sldId id="319" r:id="rId19"/>
    <p:sldId id="302" r:id="rId20"/>
    <p:sldId id="318"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3208" autoAdjust="0"/>
  </p:normalViewPr>
  <p:slideViewPr>
    <p:cSldViewPr snapToGrid="0">
      <p:cViewPr varScale="1">
        <p:scale>
          <a:sx n="78" d="100"/>
          <a:sy n="78" d="100"/>
        </p:scale>
        <p:origin x="84" y="720"/>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26EDE34-E0F6-4EB0-8414-A6D97E2D88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7E96837-7D37-4C16-9F43-D40C2A6124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28847-F206-4DB4-8EF5-5F2CB616DDEE}" type="datetimeFigureOut">
              <a:rPr lang="zh-TW" altLang="en-US" smtClean="0"/>
              <a:t>2020/11/23</a:t>
            </a:fld>
            <a:endParaRPr lang="zh-TW" altLang="en-US"/>
          </a:p>
        </p:txBody>
      </p:sp>
      <p:sp>
        <p:nvSpPr>
          <p:cNvPr id="4" name="頁尾版面配置區 3">
            <a:extLst>
              <a:ext uri="{FF2B5EF4-FFF2-40B4-BE49-F238E27FC236}">
                <a16:creationId xmlns:a16="http://schemas.microsoft.com/office/drawing/2014/main" id="{1B1DB69D-72B2-4C24-81B4-8A5C41187A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D04C6098-4DF4-42EB-9503-5010702FC5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94C23-DC7B-47F0-8626-FFB91B24A8AD}" type="slidenum">
              <a:rPr lang="zh-TW" altLang="en-US" smtClean="0"/>
              <a:t>‹#›</a:t>
            </a:fld>
            <a:endParaRPr lang="zh-TW" altLang="en-US"/>
          </a:p>
        </p:txBody>
      </p:sp>
    </p:spTree>
    <p:extLst>
      <p:ext uri="{BB962C8B-B14F-4D97-AF65-F5344CB8AC3E}">
        <p14:creationId xmlns:p14="http://schemas.microsoft.com/office/powerpoint/2010/main" val="2749264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dirty="0">
                <a:latin typeface="Arial"/>
              </a:rPr>
              <a:t>請按這裡移動投影片</a:t>
            </a:r>
          </a:p>
        </p:txBody>
      </p:sp>
      <p:sp>
        <p:nvSpPr>
          <p:cNvPr id="15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請按這裡編輯備註格式</a:t>
            </a:r>
          </a:p>
        </p:txBody>
      </p:sp>
      <p:sp>
        <p:nvSpPr>
          <p:cNvPr id="15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dirty="0">
                <a:latin typeface="Times New Roman"/>
              </a:rPr>
              <a:t> </a:t>
            </a:r>
          </a:p>
        </p:txBody>
      </p:sp>
      <p:sp>
        <p:nvSpPr>
          <p:cNvPr id="16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dirty="0">
                <a:latin typeface="Times New Roman"/>
              </a:rPr>
              <a:t> </a:t>
            </a:r>
          </a:p>
        </p:txBody>
      </p:sp>
      <p:sp>
        <p:nvSpPr>
          <p:cNvPr id="16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dirty="0">
                <a:latin typeface="Times New Roman"/>
              </a:rPr>
              <a:t> </a:t>
            </a:r>
          </a:p>
        </p:txBody>
      </p:sp>
      <p:sp>
        <p:nvSpPr>
          <p:cNvPr id="162" name="PlaceHolder 6"/>
          <p:cNvSpPr>
            <a:spLocks noGrp="1"/>
          </p:cNvSpPr>
          <p:nvPr>
            <p:ph type="sldNum"/>
          </p:nvPr>
        </p:nvSpPr>
        <p:spPr>
          <a:xfrm>
            <a:off x="4278960" y="10157400"/>
            <a:ext cx="3280680" cy="534240"/>
          </a:xfrm>
          <a:prstGeom prst="rect">
            <a:avLst/>
          </a:prstGeom>
        </p:spPr>
        <p:txBody>
          <a:bodyPr lIns="0" tIns="0" rIns="0" bIns="0" anchor="b"/>
          <a:lstStyle/>
          <a:p>
            <a:pPr algn="r"/>
            <a:fld id="{571144F1-87B8-4908-9FEB-AF90D01DF8D9}" type="slidenum">
              <a:rPr lang="en-US" sz="1400" b="0" strike="noStrike" spc="-1">
                <a:latin typeface="Times New Roman"/>
              </a:rPr>
              <a:t>‹#›</a:t>
            </a:fld>
            <a:endParaRPr lang="en-US" sz="1400" b="0" strike="noStrike" spc="-1" dirty="0">
              <a:latin typeface="Times New Roman"/>
            </a:endParaRPr>
          </a:p>
        </p:txBody>
      </p:sp>
    </p:spTree>
    <p:extLst>
      <p:ext uri="{BB962C8B-B14F-4D97-AF65-F5344CB8AC3E}">
        <p14:creationId xmlns:p14="http://schemas.microsoft.com/office/powerpoint/2010/main" val="156420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798E0-175D-416E-80FC-89BB1D123C50}"/>
              </a:ext>
            </a:extLst>
          </p:cNvPr>
          <p:cNvSpPr>
            <a:spLocks noGrp="1"/>
          </p:cNvSpPr>
          <p:nvPr>
            <p:ph type="ctrTitle"/>
          </p:nvPr>
        </p:nvSpPr>
        <p:spPr>
          <a:xfrm>
            <a:off x="1143000" y="1122363"/>
            <a:ext cx="6858000" cy="2387600"/>
          </a:xfrm>
        </p:spPr>
        <p:txBody>
          <a:bodyPr anchor="b"/>
          <a:lstStyle>
            <a:lvl1pPr algn="ctr">
              <a:defRPr sz="4500"/>
            </a:lvl1pPr>
          </a:lstStyle>
          <a:p>
            <a:r>
              <a:rPr lang="zh-TW" altLang="en-US"/>
              <a:t>按一下以編輯母片標題樣式</a:t>
            </a:r>
          </a:p>
        </p:txBody>
      </p:sp>
      <p:sp>
        <p:nvSpPr>
          <p:cNvPr id="3" name="副標題 2">
            <a:extLst>
              <a:ext uri="{FF2B5EF4-FFF2-40B4-BE49-F238E27FC236}">
                <a16:creationId xmlns:a16="http://schemas.microsoft.com/office/drawing/2014/main" id="{6FA105EB-69B0-4EC0-BB59-C25A7050D5D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197D018-5BD1-47E2-80DA-06DE9B4BCB4E}"/>
              </a:ext>
            </a:extLst>
          </p:cNvPr>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頁尾版面配置區 4">
            <a:extLst>
              <a:ext uri="{FF2B5EF4-FFF2-40B4-BE49-F238E27FC236}">
                <a16:creationId xmlns:a16="http://schemas.microsoft.com/office/drawing/2014/main" id="{A8F8B233-62AF-47FD-8A51-9D8642CF6778}"/>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ACC5643-7D06-4FD6-BD75-774749B56687}"/>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142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D1789A-9547-4C99-8DAD-F1CB1388845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F9DDE8E-87FD-473A-A624-B5995FFB394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867D586-BF3B-4F62-BAD8-44B6664AFDA2}"/>
              </a:ext>
            </a:extLst>
          </p:cNvPr>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5" name="頁尾版面配置區 4">
            <a:extLst>
              <a:ext uri="{FF2B5EF4-FFF2-40B4-BE49-F238E27FC236}">
                <a16:creationId xmlns:a16="http://schemas.microsoft.com/office/drawing/2014/main" id="{7ECF7FF2-6801-4384-84B9-BBE76C692E24}"/>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2CC7E487-C342-4AAE-BA71-1BB351B29AF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335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E715DB0-6FFB-444A-A3A7-A255607C5E0D}"/>
              </a:ext>
            </a:extLst>
          </p:cNvPr>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B383BA5-219F-4349-B28D-F75909239EEC}"/>
              </a:ext>
            </a:extLst>
          </p:cNvPr>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BAD27E2-0DA9-4FFD-8BFD-95C346B3A5CA}"/>
              </a:ext>
            </a:extLst>
          </p:cNvPr>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5" name="頁尾版面配置區 4">
            <a:extLst>
              <a:ext uri="{FF2B5EF4-FFF2-40B4-BE49-F238E27FC236}">
                <a16:creationId xmlns:a16="http://schemas.microsoft.com/office/drawing/2014/main" id="{0754627B-5CE1-45E8-B083-08999EB807EF}"/>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0D706A70-FDD1-47C2-8CCB-CC55A3F6A3C5}"/>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928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7E7E1-48E8-4A9B-9050-C1AE0C780E6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03B0D51-D0EC-4223-B54D-4DBCA85C44B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E25D97-80A6-4E5C-951F-FE2EC387698D}"/>
              </a:ext>
            </a:extLst>
          </p:cNvPr>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頁尾版面配置區 4">
            <a:extLst>
              <a:ext uri="{FF2B5EF4-FFF2-40B4-BE49-F238E27FC236}">
                <a16:creationId xmlns:a16="http://schemas.microsoft.com/office/drawing/2014/main" id="{F8712799-92CE-4EA6-B347-5FC82FD65B2B}"/>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BB8610C-20ED-4D45-A789-6D89A936F75D}"/>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3086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FCC7CF-9729-4C95-9B62-B3E248A5A0CA}"/>
              </a:ext>
            </a:extLst>
          </p:cNvPr>
          <p:cNvSpPr>
            <a:spLocks noGrp="1"/>
          </p:cNvSpPr>
          <p:nvPr>
            <p:ph type="title"/>
          </p:nvPr>
        </p:nvSpPr>
        <p:spPr>
          <a:xfrm>
            <a:off x="623888" y="1709739"/>
            <a:ext cx="7886700" cy="2852737"/>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4D95058-F784-4195-9FFD-9668CFF4FA9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A4F5BA2E-0720-4AB2-B529-2B0210732431}"/>
              </a:ext>
            </a:extLst>
          </p:cNvPr>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頁尾版面配置區 4">
            <a:extLst>
              <a:ext uri="{FF2B5EF4-FFF2-40B4-BE49-F238E27FC236}">
                <a16:creationId xmlns:a16="http://schemas.microsoft.com/office/drawing/2014/main" id="{2B4BF713-98C4-4682-AC35-966E38F8E293}"/>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F3DE6FD9-ADA0-4402-AFB3-6B73345CFB82}"/>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7549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C6AA4-11FD-4ED1-8428-F647A86736F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2395AA0-FE1B-4D5E-8DC9-B8C7B3054408}"/>
              </a:ext>
            </a:extLst>
          </p:cNvPr>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397AAEB-0E92-4275-9218-F9F05DE4453D}"/>
              </a:ext>
            </a:extLst>
          </p:cNvPr>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C8DDF3E-9904-4A00-9044-E68A82381FC0}"/>
              </a:ext>
            </a:extLst>
          </p:cNvPr>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6" name="頁尾版面配置區 5">
            <a:extLst>
              <a:ext uri="{FF2B5EF4-FFF2-40B4-BE49-F238E27FC236}">
                <a16:creationId xmlns:a16="http://schemas.microsoft.com/office/drawing/2014/main" id="{850DAE8C-51F6-4864-B183-9DECA6D49D62}"/>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0D474933-E5EC-4056-B11E-147AB16116C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4102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BBE8E-6759-4C10-88BC-0F155AD26ACD}"/>
              </a:ext>
            </a:extLst>
          </p:cNvPr>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107FB3-ADBA-4289-8210-9D53BD337B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1E973C1-3570-4F5F-A348-A2663AED5DDE}"/>
              </a:ext>
            </a:extLst>
          </p:cNvPr>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408F2B0-B57A-47E8-A947-8FA58955CBA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A153197-4ED2-4C6F-8084-A3784D3D50B8}"/>
              </a:ext>
            </a:extLst>
          </p:cNvPr>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95CB086-69D2-4BF6-A620-9B35CF41724A}"/>
              </a:ext>
            </a:extLst>
          </p:cNvPr>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8" name="頁尾版面配置區 7">
            <a:extLst>
              <a:ext uri="{FF2B5EF4-FFF2-40B4-BE49-F238E27FC236}">
                <a16:creationId xmlns:a16="http://schemas.microsoft.com/office/drawing/2014/main" id="{7D530159-7773-402D-B4C7-2A7B346E2F43}"/>
              </a:ext>
            </a:extLst>
          </p:cNvPr>
          <p:cNvSpPr>
            <a:spLocks noGrp="1"/>
          </p:cNvSpPr>
          <p:nvPr>
            <p:ph type="ftr" sz="quarter" idx="11"/>
          </p:nvPr>
        </p:nvSpPr>
        <p:spPr/>
        <p:txBody>
          <a:bodyPr/>
          <a:lstStyle/>
          <a:p>
            <a:endParaRPr lang="en-US" dirty="0"/>
          </a:p>
        </p:txBody>
      </p:sp>
      <p:sp>
        <p:nvSpPr>
          <p:cNvPr id="9" name="投影片編號版面配置區 8">
            <a:extLst>
              <a:ext uri="{FF2B5EF4-FFF2-40B4-BE49-F238E27FC236}">
                <a16:creationId xmlns:a16="http://schemas.microsoft.com/office/drawing/2014/main" id="{24F1B3E3-A6F1-4A25-BCB4-E2648B47439F}"/>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87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EEA90-3103-4F7A-8115-F4AA6233D47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0019B4F-2A80-416C-BF77-396450CC6B2E}"/>
              </a:ext>
            </a:extLst>
          </p:cNvPr>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4" name="頁尾版面配置區 3">
            <a:extLst>
              <a:ext uri="{FF2B5EF4-FFF2-40B4-BE49-F238E27FC236}">
                <a16:creationId xmlns:a16="http://schemas.microsoft.com/office/drawing/2014/main" id="{844EA2F3-BC99-4C6A-B8F4-A4CCD0544126}"/>
              </a:ext>
            </a:extLst>
          </p:cNvPr>
          <p:cNvSpPr>
            <a:spLocks noGrp="1"/>
          </p:cNvSpPr>
          <p:nvPr>
            <p:ph type="ftr" sz="quarter" idx="11"/>
          </p:nvPr>
        </p:nvSpPr>
        <p:spPr/>
        <p:txBody>
          <a:bodyPr/>
          <a:lstStyle/>
          <a:p>
            <a:endParaRPr lang="en-US" dirty="0"/>
          </a:p>
        </p:txBody>
      </p:sp>
      <p:sp>
        <p:nvSpPr>
          <p:cNvPr id="5" name="投影片編號版面配置區 4">
            <a:extLst>
              <a:ext uri="{FF2B5EF4-FFF2-40B4-BE49-F238E27FC236}">
                <a16:creationId xmlns:a16="http://schemas.microsoft.com/office/drawing/2014/main" id="{38BA54EA-4750-438A-9BCD-E7288BC7E194}"/>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1474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841FBEF-5DBC-4C2F-ACAB-12C8201B12AB}"/>
              </a:ext>
            </a:extLst>
          </p:cNvPr>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3" name="頁尾版面配置區 2">
            <a:extLst>
              <a:ext uri="{FF2B5EF4-FFF2-40B4-BE49-F238E27FC236}">
                <a16:creationId xmlns:a16="http://schemas.microsoft.com/office/drawing/2014/main" id="{2557BA4A-F6D0-4C69-92BB-B10431906C50}"/>
              </a:ext>
            </a:extLst>
          </p:cNvPr>
          <p:cNvSpPr>
            <a:spLocks noGrp="1"/>
          </p:cNvSpPr>
          <p:nvPr>
            <p:ph type="ftr" sz="quarter" idx="11"/>
          </p:nvPr>
        </p:nvSpPr>
        <p:spPr/>
        <p:txBody>
          <a:bodyPr/>
          <a:lstStyle/>
          <a:p>
            <a:endParaRPr lang="en-US" dirty="0"/>
          </a:p>
        </p:txBody>
      </p:sp>
      <p:sp>
        <p:nvSpPr>
          <p:cNvPr id="4" name="投影片編號版面配置區 3">
            <a:extLst>
              <a:ext uri="{FF2B5EF4-FFF2-40B4-BE49-F238E27FC236}">
                <a16:creationId xmlns:a16="http://schemas.microsoft.com/office/drawing/2014/main" id="{F6A371AC-3DC7-4BEE-8841-6095B6136520}"/>
              </a:ext>
            </a:extLst>
          </p:cNvPr>
          <p:cNvSpPr>
            <a:spLocks noGrp="1"/>
          </p:cNvSpPr>
          <p:nvPr>
            <p:ph type="sldNum" sz="quarter" idx="12"/>
          </p:nvPr>
        </p:nvSpPr>
        <p:spPr/>
        <p:txBody>
          <a:bodyPr/>
          <a:lstStyle>
            <a:lvl1pPr>
              <a:defRPr sz="12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709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A8DFC-ED99-48B8-A5F5-B2F77A72AE64}"/>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82AEC44-B4D3-40B7-B2E7-4D01E833330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37E1760-7F32-468C-83B3-435E3C3657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77119FE-6959-49F9-B304-8FF9E483A00B}"/>
              </a:ext>
            </a:extLst>
          </p:cNvPr>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6" name="頁尾版面配置區 5">
            <a:extLst>
              <a:ext uri="{FF2B5EF4-FFF2-40B4-BE49-F238E27FC236}">
                <a16:creationId xmlns:a16="http://schemas.microsoft.com/office/drawing/2014/main" id="{772962F0-0515-4ED4-813E-463A9DEEC3C6}"/>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81C0FAC3-6B8C-46D2-AB94-1996AFE684AB}"/>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2903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09A43-D695-45AE-B128-FE0C9FFAE293}"/>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09453E4-A02D-4BAC-9154-2D6BD6826A2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a:extLst>
              <a:ext uri="{FF2B5EF4-FFF2-40B4-BE49-F238E27FC236}">
                <a16:creationId xmlns:a16="http://schemas.microsoft.com/office/drawing/2014/main" id="{A9D6CF64-1D39-4ED4-B12A-5793A90DFF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A4FA29B-50F0-4043-BDD8-55E352ED0368}"/>
              </a:ext>
            </a:extLst>
          </p:cNvPr>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6" name="頁尾版面配置區 5">
            <a:extLst>
              <a:ext uri="{FF2B5EF4-FFF2-40B4-BE49-F238E27FC236}">
                <a16:creationId xmlns:a16="http://schemas.microsoft.com/office/drawing/2014/main" id="{AAE5617E-2839-4369-B7AF-F9CCDD3E37D7}"/>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719F78C5-BB98-46D6-A07E-6CDF919C0F3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9272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50ED96F-B55A-44E8-9DDC-7E805E51864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D3EF5D11-E695-40D6-AB81-57B3C3CF744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FAEF51-9EEC-4076-81EB-390476B033E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DE6118-2437-4B30-8E3C-4D2BE6020583}" type="datetimeFigureOut">
              <a:rPr lang="en-US" smtClean="0"/>
              <a:pPr/>
              <a:t>11/23/2020</a:t>
            </a:fld>
            <a:endParaRPr lang="en-US" dirty="0"/>
          </a:p>
        </p:txBody>
      </p:sp>
      <p:sp>
        <p:nvSpPr>
          <p:cNvPr id="5" name="頁尾版面配置區 4">
            <a:extLst>
              <a:ext uri="{FF2B5EF4-FFF2-40B4-BE49-F238E27FC236}">
                <a16:creationId xmlns:a16="http://schemas.microsoft.com/office/drawing/2014/main" id="{B35CC541-BAB2-434E-8351-887FA37C32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投影片編號版面配置區 5">
            <a:extLst>
              <a:ext uri="{FF2B5EF4-FFF2-40B4-BE49-F238E27FC236}">
                <a16:creationId xmlns:a16="http://schemas.microsoft.com/office/drawing/2014/main" id="{618B3D38-E0A4-436A-BD12-56D1D3DEC20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5514535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315AF0-DED6-48CC-A771-382BC87AD9D1}"/>
              </a:ext>
            </a:extLst>
          </p:cNvPr>
          <p:cNvSpPr>
            <a:spLocks noGrp="1"/>
          </p:cNvSpPr>
          <p:nvPr>
            <p:ph type="ctrTitle"/>
          </p:nvPr>
        </p:nvSpPr>
        <p:spPr/>
        <p:txBody>
          <a:bodyPr/>
          <a:lstStyle/>
          <a:p>
            <a:r>
              <a:rPr lang="en-US" altLang="zh-TW" sz="4400" cap="all" spc="-1" dirty="0">
                <a:solidFill>
                  <a:srgbClr val="000000"/>
                </a:solidFill>
                <a:latin typeface="微軟正黑體" panose="020B0604030504040204" pitchFamily="34" charset="-120"/>
              </a:rPr>
              <a:t>計算機程式與應用實習</a:t>
            </a:r>
            <a:endParaRPr lang="zh-TW" altLang="en-US" dirty="0"/>
          </a:p>
        </p:txBody>
      </p:sp>
      <p:sp>
        <p:nvSpPr>
          <p:cNvPr id="5" name="副標題 4">
            <a:extLst>
              <a:ext uri="{FF2B5EF4-FFF2-40B4-BE49-F238E27FC236}">
                <a16:creationId xmlns:a16="http://schemas.microsoft.com/office/drawing/2014/main" id="{7C101407-7FC3-4B2C-975E-67725C5ABED9}"/>
              </a:ext>
            </a:extLst>
          </p:cNvPr>
          <p:cNvSpPr>
            <a:spLocks noGrp="1"/>
          </p:cNvSpPr>
          <p:nvPr>
            <p:ph type="subTitle" idx="1"/>
          </p:nvPr>
        </p:nvSpPr>
        <p:spPr/>
        <p:txBody>
          <a:bodyPr>
            <a:normAutofit/>
          </a:bodyPr>
          <a:lstStyle/>
          <a:p>
            <a:r>
              <a:rPr lang="zh-TW" altLang="en-US" sz="2800" dirty="0">
                <a:latin typeface="+mj-ea"/>
                <a:ea typeface="+mj-ea"/>
              </a:rPr>
              <a:t>第十次上課</a:t>
            </a:r>
            <a:endParaRPr lang="en-US" altLang="zh-TW" sz="2800" dirty="0">
              <a:latin typeface="+mj-ea"/>
              <a:ea typeface="+mj-ea"/>
            </a:endParaRPr>
          </a:p>
          <a:p>
            <a:r>
              <a:rPr lang="zh-TW" altLang="en-US" sz="2800" dirty="0">
                <a:latin typeface="+mj-ea"/>
                <a:ea typeface="+mj-ea"/>
              </a:rPr>
              <a:t>動態配置記憶體、鏈結串列</a:t>
            </a:r>
            <a:endParaRPr lang="en-US" altLang="zh-TW" sz="2800" dirty="0">
              <a:latin typeface="+mj-ea"/>
              <a:ea typeface="+mj-ea"/>
            </a:endParaRPr>
          </a:p>
          <a:p>
            <a:r>
              <a:rPr lang="zh-TW" altLang="en-US" sz="2800" dirty="0">
                <a:latin typeface="+mj-ea"/>
                <a:ea typeface="+mj-ea"/>
              </a:rPr>
              <a:t>教授</a:t>
            </a:r>
            <a:r>
              <a:rPr lang="en-US" altLang="zh-TW" sz="2800" dirty="0">
                <a:latin typeface="+mj-ea"/>
                <a:ea typeface="+mj-ea"/>
              </a:rPr>
              <a:t>:</a:t>
            </a:r>
            <a:r>
              <a:rPr lang="zh-TW" altLang="en-US" sz="2800" dirty="0">
                <a:latin typeface="+mj-ea"/>
                <a:ea typeface="+mj-ea"/>
              </a:rPr>
              <a:t> 黎碧煌</a:t>
            </a:r>
            <a:endParaRPr lang="en-US" altLang="zh-TW" sz="2800" dirty="0">
              <a:latin typeface="+mj-ea"/>
              <a:ea typeface="+mj-ea"/>
            </a:endParaRPr>
          </a:p>
          <a:p>
            <a:endParaRPr lang="zh-TW" altLang="en-US" dirty="0"/>
          </a:p>
        </p:txBody>
      </p:sp>
      <p:grpSp>
        <p:nvGrpSpPr>
          <p:cNvPr id="6" name="Group 3">
            <a:extLst>
              <a:ext uri="{FF2B5EF4-FFF2-40B4-BE49-F238E27FC236}">
                <a16:creationId xmlns:a16="http://schemas.microsoft.com/office/drawing/2014/main" id="{BBD8C2F1-54FD-4D35-9A3D-09C0E1E4E74A}"/>
              </a:ext>
            </a:extLst>
          </p:cNvPr>
          <p:cNvGrpSpPr/>
          <p:nvPr/>
        </p:nvGrpSpPr>
        <p:grpSpPr>
          <a:xfrm>
            <a:off x="611280" y="1298520"/>
            <a:ext cx="7846920" cy="1317600"/>
            <a:chOff x="611280" y="1270080"/>
            <a:chExt cx="7846920" cy="1317600"/>
          </a:xfrm>
        </p:grpSpPr>
        <p:pic>
          <p:nvPicPr>
            <p:cNvPr id="7" name="圖片 3">
              <a:extLst>
                <a:ext uri="{FF2B5EF4-FFF2-40B4-BE49-F238E27FC236}">
                  <a16:creationId xmlns:a16="http://schemas.microsoft.com/office/drawing/2014/main" id="{2AE6A245-EA17-47A0-9639-4FD312D4A92E}"/>
                </a:ext>
              </a:extLst>
            </p:cNvPr>
            <p:cNvPicPr/>
            <p:nvPr/>
          </p:nvPicPr>
          <p:blipFill>
            <a:blip r:embed="rId2"/>
            <a:stretch/>
          </p:blipFill>
          <p:spPr>
            <a:xfrm>
              <a:off x="611280" y="1270080"/>
              <a:ext cx="1268280" cy="1301760"/>
            </a:xfrm>
            <a:prstGeom prst="rect">
              <a:avLst/>
            </a:prstGeom>
            <a:ln w="9360">
              <a:noFill/>
            </a:ln>
          </p:spPr>
        </p:pic>
        <p:pic>
          <p:nvPicPr>
            <p:cNvPr id="8" name="圖片 4">
              <a:extLst>
                <a:ext uri="{FF2B5EF4-FFF2-40B4-BE49-F238E27FC236}">
                  <a16:creationId xmlns:a16="http://schemas.microsoft.com/office/drawing/2014/main" id="{A7D346EF-1702-4364-A858-01CC581EF74E}"/>
                </a:ext>
              </a:extLst>
            </p:cNvPr>
            <p:cNvPicPr/>
            <p:nvPr/>
          </p:nvPicPr>
          <p:blipFill>
            <a:blip r:embed="rId3"/>
            <a:stretch/>
          </p:blipFill>
          <p:spPr>
            <a:xfrm>
              <a:off x="2110680" y="1298520"/>
              <a:ext cx="6347520" cy="1289160"/>
            </a:xfrm>
            <a:prstGeom prst="rect">
              <a:avLst/>
            </a:prstGeom>
            <a:ln w="9360">
              <a:noFill/>
            </a:ln>
          </p:spPr>
        </p:pic>
      </p:grpSp>
    </p:spTree>
    <p:extLst>
      <p:ext uri="{BB962C8B-B14F-4D97-AF65-F5344CB8AC3E}">
        <p14:creationId xmlns:p14="http://schemas.microsoft.com/office/powerpoint/2010/main" val="259790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5F0911-0BEA-4E08-BDCA-95C677286D31}"/>
              </a:ext>
            </a:extLst>
          </p:cNvPr>
          <p:cNvSpPr>
            <a:spLocks noGrp="1"/>
          </p:cNvSpPr>
          <p:nvPr>
            <p:ph type="title"/>
          </p:nvPr>
        </p:nvSpPr>
        <p:spPr/>
        <p:txBody>
          <a:bodyPr/>
          <a:lstStyle/>
          <a:p>
            <a:r>
              <a:rPr lang="zh-TW" altLang="en-US" dirty="0"/>
              <a:t>鏈結串列</a:t>
            </a:r>
            <a:r>
              <a:rPr lang="en-US" altLang="zh-TW" dirty="0"/>
              <a:t>(Linked-list)</a:t>
            </a:r>
            <a:endParaRPr lang="zh-TW" altLang="en-US" dirty="0"/>
          </a:p>
        </p:txBody>
      </p:sp>
      <p:sp>
        <p:nvSpPr>
          <p:cNvPr id="3" name="內容版面配置區 2">
            <a:extLst>
              <a:ext uri="{FF2B5EF4-FFF2-40B4-BE49-F238E27FC236}">
                <a16:creationId xmlns:a16="http://schemas.microsoft.com/office/drawing/2014/main" id="{0AA89141-4C47-487A-86CA-2A207B0ABD10}"/>
              </a:ext>
            </a:extLst>
          </p:cNvPr>
          <p:cNvSpPr>
            <a:spLocks noGrp="1"/>
          </p:cNvSpPr>
          <p:nvPr>
            <p:ph idx="1"/>
          </p:nvPr>
        </p:nvSpPr>
        <p:spPr/>
        <p:txBody>
          <a:bodyPr/>
          <a:lstStyle/>
          <a:p>
            <a:r>
              <a:rPr lang="zh-TW" altLang="en-US" dirty="0"/>
              <a:t>我們在宣告時陣列必須決定它的長度，即使是使用變數作為長度，它定型後就不能再改變了，有它使用上的限制。</a:t>
            </a:r>
            <a:endParaRPr lang="en-US" altLang="zh-TW" dirty="0"/>
          </a:p>
          <a:p>
            <a:r>
              <a:rPr lang="zh-TW" altLang="en-US" dirty="0"/>
              <a:t>鏈結串列是一種可變長度的「資料結構」，我們可以一直增加新的資料進去，直到電腦的記憶體不夠為止。</a:t>
            </a:r>
            <a:endParaRPr lang="en-US" altLang="zh-TW" dirty="0"/>
          </a:p>
          <a:p>
            <a:r>
              <a:rPr lang="zh-TW" altLang="en-US" dirty="0"/>
              <a:t>以外，如果要刪除陣列內的某個元素，我們需要將該資料刪除後將後面的元素都往前移動一位，鏈結串列則沒有這個麻煩。</a:t>
            </a:r>
          </a:p>
        </p:txBody>
      </p:sp>
      <p:sp>
        <p:nvSpPr>
          <p:cNvPr id="5" name="矩形 4">
            <a:extLst>
              <a:ext uri="{FF2B5EF4-FFF2-40B4-BE49-F238E27FC236}">
                <a16:creationId xmlns:a16="http://schemas.microsoft.com/office/drawing/2014/main" id="{B151F1FF-5FCB-4528-8C9B-5193030688EF}"/>
              </a:ext>
            </a:extLst>
          </p:cNvPr>
          <p:cNvSpPr/>
          <p:nvPr/>
        </p:nvSpPr>
        <p:spPr>
          <a:xfrm>
            <a:off x="2690912" y="514633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
        <p:nvSpPr>
          <p:cNvPr id="7" name="矩形 6">
            <a:extLst>
              <a:ext uri="{FF2B5EF4-FFF2-40B4-BE49-F238E27FC236}">
                <a16:creationId xmlns:a16="http://schemas.microsoft.com/office/drawing/2014/main" id="{FDED884F-B395-4C2F-B04D-FF441BFC6A25}"/>
              </a:ext>
            </a:extLst>
          </p:cNvPr>
          <p:cNvSpPr/>
          <p:nvPr/>
        </p:nvSpPr>
        <p:spPr>
          <a:xfrm>
            <a:off x="3555008" y="514633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a:t>
            </a:r>
            <a:endParaRPr lang="zh-TW" altLang="en-US" dirty="0">
              <a:solidFill>
                <a:schemeClr val="tx1"/>
              </a:solidFill>
            </a:endParaRPr>
          </a:p>
        </p:txBody>
      </p:sp>
      <p:sp>
        <p:nvSpPr>
          <p:cNvPr id="9" name="矩形 8">
            <a:extLst>
              <a:ext uri="{FF2B5EF4-FFF2-40B4-BE49-F238E27FC236}">
                <a16:creationId xmlns:a16="http://schemas.microsoft.com/office/drawing/2014/main" id="{017279F9-E488-4040-A336-C46A40F6B55D}"/>
              </a:ext>
            </a:extLst>
          </p:cNvPr>
          <p:cNvSpPr/>
          <p:nvPr/>
        </p:nvSpPr>
        <p:spPr>
          <a:xfrm>
            <a:off x="4491112" y="514633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6</a:t>
            </a:r>
            <a:endParaRPr lang="zh-TW" altLang="en-US" dirty="0">
              <a:solidFill>
                <a:schemeClr val="tx1"/>
              </a:solidFill>
            </a:endParaRPr>
          </a:p>
        </p:txBody>
      </p:sp>
      <p:sp>
        <p:nvSpPr>
          <p:cNvPr id="11" name="矩形 10">
            <a:extLst>
              <a:ext uri="{FF2B5EF4-FFF2-40B4-BE49-F238E27FC236}">
                <a16:creationId xmlns:a16="http://schemas.microsoft.com/office/drawing/2014/main" id="{73FE64E3-1800-432F-B822-5B5F62434A76}"/>
              </a:ext>
            </a:extLst>
          </p:cNvPr>
          <p:cNvSpPr/>
          <p:nvPr/>
        </p:nvSpPr>
        <p:spPr>
          <a:xfrm>
            <a:off x="5427216" y="514633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5</a:t>
            </a:r>
            <a:endParaRPr lang="zh-TW" altLang="en-US" dirty="0">
              <a:solidFill>
                <a:schemeClr val="tx1"/>
              </a:solidFill>
            </a:endParaRPr>
          </a:p>
        </p:txBody>
      </p:sp>
      <p:sp>
        <p:nvSpPr>
          <p:cNvPr id="13" name="矩形 12">
            <a:extLst>
              <a:ext uri="{FF2B5EF4-FFF2-40B4-BE49-F238E27FC236}">
                <a16:creationId xmlns:a16="http://schemas.microsoft.com/office/drawing/2014/main" id="{48040D7F-0D84-4B5A-B19C-2EEA3DA97153}"/>
              </a:ext>
            </a:extLst>
          </p:cNvPr>
          <p:cNvSpPr/>
          <p:nvPr/>
        </p:nvSpPr>
        <p:spPr>
          <a:xfrm>
            <a:off x="6335675" y="514633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4</a:t>
            </a:r>
            <a:endParaRPr lang="zh-TW" altLang="en-US" dirty="0">
              <a:solidFill>
                <a:schemeClr val="tx1"/>
              </a:solidFill>
            </a:endParaRPr>
          </a:p>
        </p:txBody>
      </p:sp>
      <p:sp>
        <p:nvSpPr>
          <p:cNvPr id="15" name="箭號: 向右 14">
            <a:extLst>
              <a:ext uri="{FF2B5EF4-FFF2-40B4-BE49-F238E27FC236}">
                <a16:creationId xmlns:a16="http://schemas.microsoft.com/office/drawing/2014/main" id="{55E43354-9AAA-4DBD-B12E-87E688916CBD}"/>
              </a:ext>
            </a:extLst>
          </p:cNvPr>
          <p:cNvSpPr/>
          <p:nvPr/>
        </p:nvSpPr>
        <p:spPr>
          <a:xfrm rot="16200000">
            <a:off x="3663020" y="6134657"/>
            <a:ext cx="720080" cy="53647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D8099057-74F9-4FB0-B4C3-C36FE2ED0CF2}"/>
              </a:ext>
            </a:extLst>
          </p:cNvPr>
          <p:cNvSpPr txBox="1"/>
          <p:nvPr/>
        </p:nvSpPr>
        <p:spPr>
          <a:xfrm>
            <a:off x="4423294" y="6231264"/>
            <a:ext cx="1980029" cy="523220"/>
          </a:xfrm>
          <a:prstGeom prst="rect">
            <a:avLst/>
          </a:prstGeom>
          <a:noFill/>
        </p:spPr>
        <p:txBody>
          <a:bodyPr wrap="square" rtlCol="0">
            <a:spAutoFit/>
          </a:bodyPr>
          <a:lstStyle/>
          <a:p>
            <a:r>
              <a:rPr lang="zh-TW" altLang="en-US" sz="2800" dirty="0">
                <a:solidFill>
                  <a:schemeClr val="tx1"/>
                </a:solidFill>
              </a:rPr>
              <a:t>刪除</a:t>
            </a:r>
            <a:r>
              <a:rPr lang="en-US" altLang="zh-TW" sz="2800" dirty="0"/>
              <a:t>2</a:t>
            </a:r>
            <a:endParaRPr lang="zh-TW" altLang="en-US" sz="2800" dirty="0">
              <a:solidFill>
                <a:schemeClr val="tx1"/>
              </a:solidFill>
            </a:endParaRPr>
          </a:p>
        </p:txBody>
      </p:sp>
      <p:sp>
        <p:nvSpPr>
          <p:cNvPr id="19" name="箭號: 弧形下彎 18">
            <a:extLst>
              <a:ext uri="{FF2B5EF4-FFF2-40B4-BE49-F238E27FC236}">
                <a16:creationId xmlns:a16="http://schemas.microsoft.com/office/drawing/2014/main" id="{1DAFD4FB-A458-4904-BF4F-EB4C575BE892}"/>
              </a:ext>
            </a:extLst>
          </p:cNvPr>
          <p:cNvSpPr/>
          <p:nvPr/>
        </p:nvSpPr>
        <p:spPr>
          <a:xfrm flipH="1">
            <a:off x="3843040" y="4594017"/>
            <a:ext cx="1296144" cy="492080"/>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箭號: 弧形下彎 20">
            <a:extLst>
              <a:ext uri="{FF2B5EF4-FFF2-40B4-BE49-F238E27FC236}">
                <a16:creationId xmlns:a16="http://schemas.microsoft.com/office/drawing/2014/main" id="{440B39DF-3A7E-49A1-977A-F76B49910C70}"/>
              </a:ext>
            </a:extLst>
          </p:cNvPr>
          <p:cNvSpPr/>
          <p:nvPr/>
        </p:nvSpPr>
        <p:spPr>
          <a:xfrm flipH="1">
            <a:off x="4779144" y="4583195"/>
            <a:ext cx="1296144" cy="504056"/>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箭號: 弧形下彎 22">
            <a:extLst>
              <a:ext uri="{FF2B5EF4-FFF2-40B4-BE49-F238E27FC236}">
                <a16:creationId xmlns:a16="http://schemas.microsoft.com/office/drawing/2014/main" id="{ECAEC36C-8CC9-4830-816F-DA6441799723}"/>
              </a:ext>
            </a:extLst>
          </p:cNvPr>
          <p:cNvSpPr/>
          <p:nvPr/>
        </p:nvSpPr>
        <p:spPr>
          <a:xfrm flipH="1">
            <a:off x="5715248" y="4560353"/>
            <a:ext cx="1296144" cy="504056"/>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箭號: 向右 24">
            <a:extLst>
              <a:ext uri="{FF2B5EF4-FFF2-40B4-BE49-F238E27FC236}">
                <a16:creationId xmlns:a16="http://schemas.microsoft.com/office/drawing/2014/main" id="{45E4FB18-E8D4-474D-845B-192766E8F21A}"/>
              </a:ext>
            </a:extLst>
          </p:cNvPr>
          <p:cNvSpPr/>
          <p:nvPr/>
        </p:nvSpPr>
        <p:spPr>
          <a:xfrm rot="16200000">
            <a:off x="6643501" y="6112159"/>
            <a:ext cx="720080" cy="53647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6B75250D-F3A6-4514-8796-105FB99C086B}"/>
              </a:ext>
            </a:extLst>
          </p:cNvPr>
          <p:cNvSpPr txBox="1"/>
          <p:nvPr/>
        </p:nvSpPr>
        <p:spPr>
          <a:xfrm>
            <a:off x="7163971" y="6141285"/>
            <a:ext cx="1980029" cy="523220"/>
          </a:xfrm>
          <a:prstGeom prst="rect">
            <a:avLst/>
          </a:prstGeom>
          <a:noFill/>
        </p:spPr>
        <p:txBody>
          <a:bodyPr wrap="square" rtlCol="0">
            <a:spAutoFit/>
          </a:bodyPr>
          <a:lstStyle/>
          <a:p>
            <a:r>
              <a:rPr lang="zh-TW" altLang="en-US" sz="2800" dirty="0">
                <a:solidFill>
                  <a:schemeClr val="tx1"/>
                </a:solidFill>
              </a:rPr>
              <a:t>補</a:t>
            </a:r>
            <a:r>
              <a:rPr lang="en-US" altLang="zh-TW" sz="2800" dirty="0">
                <a:solidFill>
                  <a:schemeClr val="tx1"/>
                </a:solidFill>
              </a:rPr>
              <a:t>0</a:t>
            </a:r>
            <a:endParaRPr lang="zh-TW" altLang="en-US" sz="2800" dirty="0">
              <a:solidFill>
                <a:schemeClr val="tx1"/>
              </a:solidFill>
            </a:endParaRPr>
          </a:p>
        </p:txBody>
      </p:sp>
    </p:spTree>
    <p:extLst>
      <p:ext uri="{BB962C8B-B14F-4D97-AF65-F5344CB8AC3E}">
        <p14:creationId xmlns:p14="http://schemas.microsoft.com/office/powerpoint/2010/main" val="406691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950882-A72E-4528-9D9B-35434A630BAC}"/>
              </a:ext>
            </a:extLst>
          </p:cNvPr>
          <p:cNvSpPr>
            <a:spLocks noGrp="1"/>
          </p:cNvSpPr>
          <p:nvPr>
            <p:ph type="title"/>
          </p:nvPr>
        </p:nvSpPr>
        <p:spPr/>
        <p:txBody>
          <a:bodyPr/>
          <a:lstStyle/>
          <a:p>
            <a:r>
              <a:rPr lang="zh-TW" altLang="en-US" dirty="0"/>
              <a:t>鏈結串列</a:t>
            </a:r>
            <a:r>
              <a:rPr lang="en-US" altLang="zh-TW" dirty="0"/>
              <a:t>(Linked-list)</a:t>
            </a:r>
            <a:endParaRPr lang="zh-TW" altLang="en-US" dirty="0"/>
          </a:p>
        </p:txBody>
      </p:sp>
      <p:sp>
        <p:nvSpPr>
          <p:cNvPr id="3" name="內容版面配置區 2">
            <a:extLst>
              <a:ext uri="{FF2B5EF4-FFF2-40B4-BE49-F238E27FC236}">
                <a16:creationId xmlns:a16="http://schemas.microsoft.com/office/drawing/2014/main" id="{44A519AD-ACAC-43DF-B2C6-134C132E654B}"/>
              </a:ext>
            </a:extLst>
          </p:cNvPr>
          <p:cNvSpPr>
            <a:spLocks noGrp="1"/>
          </p:cNvSpPr>
          <p:nvPr>
            <p:ph idx="1"/>
          </p:nvPr>
        </p:nvSpPr>
        <p:spPr/>
        <p:txBody>
          <a:bodyPr/>
          <a:lstStyle/>
          <a:p>
            <a:r>
              <a:rPr lang="zh-TW" altLang="en-US" dirty="0"/>
              <a:t>鏈結串列每一個元素都是一個我們定義的「結構體」，其中該結構體需要一支指標。</a:t>
            </a:r>
            <a:endParaRPr lang="en-US" altLang="zh-TW" dirty="0"/>
          </a:p>
          <a:p>
            <a:r>
              <a:rPr lang="zh-TW" altLang="en-US" dirty="0"/>
              <a:t>每一個元素的指標是為了指向下一個元素，如此一來我們就可以藉由第一個元素，找到串列中任何一個元素。</a:t>
            </a:r>
          </a:p>
        </p:txBody>
      </p:sp>
      <p:sp>
        <p:nvSpPr>
          <p:cNvPr id="4" name="矩形 3">
            <a:extLst>
              <a:ext uri="{FF2B5EF4-FFF2-40B4-BE49-F238E27FC236}">
                <a16:creationId xmlns:a16="http://schemas.microsoft.com/office/drawing/2014/main" id="{78C2EE8A-E81F-4F60-B362-CF4100FEE086}"/>
              </a:ext>
            </a:extLst>
          </p:cNvPr>
          <p:cNvSpPr/>
          <p:nvPr/>
        </p:nvSpPr>
        <p:spPr>
          <a:xfrm>
            <a:off x="1003121" y="449826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
        <p:nvSpPr>
          <p:cNvPr id="5" name="矩形 4">
            <a:extLst>
              <a:ext uri="{FF2B5EF4-FFF2-40B4-BE49-F238E27FC236}">
                <a16:creationId xmlns:a16="http://schemas.microsoft.com/office/drawing/2014/main" id="{1A999F13-2983-4F56-8589-2EFBDD8400D0}"/>
              </a:ext>
            </a:extLst>
          </p:cNvPr>
          <p:cNvSpPr/>
          <p:nvPr/>
        </p:nvSpPr>
        <p:spPr>
          <a:xfrm>
            <a:off x="2504831" y="449826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a:t>
            </a:r>
            <a:endParaRPr lang="zh-TW" altLang="en-US" dirty="0">
              <a:solidFill>
                <a:schemeClr val="tx1"/>
              </a:solidFill>
            </a:endParaRPr>
          </a:p>
        </p:txBody>
      </p:sp>
      <p:sp>
        <p:nvSpPr>
          <p:cNvPr id="6" name="矩形 5">
            <a:extLst>
              <a:ext uri="{FF2B5EF4-FFF2-40B4-BE49-F238E27FC236}">
                <a16:creationId xmlns:a16="http://schemas.microsoft.com/office/drawing/2014/main" id="{A0FC45E8-0C10-46E4-B683-59812692D709}"/>
              </a:ext>
            </a:extLst>
          </p:cNvPr>
          <p:cNvSpPr/>
          <p:nvPr/>
        </p:nvSpPr>
        <p:spPr>
          <a:xfrm>
            <a:off x="3890884" y="449826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6</a:t>
            </a:r>
            <a:endParaRPr lang="zh-TW" altLang="en-US" dirty="0">
              <a:solidFill>
                <a:schemeClr val="tx1"/>
              </a:solidFill>
            </a:endParaRPr>
          </a:p>
        </p:txBody>
      </p:sp>
      <p:sp>
        <p:nvSpPr>
          <p:cNvPr id="7" name="矩形 6">
            <a:extLst>
              <a:ext uri="{FF2B5EF4-FFF2-40B4-BE49-F238E27FC236}">
                <a16:creationId xmlns:a16="http://schemas.microsoft.com/office/drawing/2014/main" id="{46F1697E-60D0-467F-915B-7497451BDFA3}"/>
              </a:ext>
            </a:extLst>
          </p:cNvPr>
          <p:cNvSpPr/>
          <p:nvPr/>
        </p:nvSpPr>
        <p:spPr>
          <a:xfrm>
            <a:off x="5185464" y="449826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5</a:t>
            </a:r>
            <a:endParaRPr lang="zh-TW" altLang="en-US" dirty="0">
              <a:solidFill>
                <a:schemeClr val="tx1"/>
              </a:solidFill>
            </a:endParaRPr>
          </a:p>
        </p:txBody>
      </p:sp>
      <p:sp>
        <p:nvSpPr>
          <p:cNvPr id="8" name="矩形 7">
            <a:extLst>
              <a:ext uri="{FF2B5EF4-FFF2-40B4-BE49-F238E27FC236}">
                <a16:creationId xmlns:a16="http://schemas.microsoft.com/office/drawing/2014/main" id="{8F8A818E-1550-4A00-A2A2-14489C0ECC60}"/>
              </a:ext>
            </a:extLst>
          </p:cNvPr>
          <p:cNvSpPr/>
          <p:nvPr/>
        </p:nvSpPr>
        <p:spPr>
          <a:xfrm>
            <a:off x="6553993" y="4498269"/>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4</a:t>
            </a:r>
            <a:endParaRPr lang="zh-TW" altLang="en-US" dirty="0">
              <a:solidFill>
                <a:schemeClr val="tx1"/>
              </a:solidFill>
            </a:endParaRPr>
          </a:p>
        </p:txBody>
      </p:sp>
      <p:cxnSp>
        <p:nvCxnSpPr>
          <p:cNvPr id="9" name="直線單箭頭接點 8">
            <a:extLst>
              <a:ext uri="{FF2B5EF4-FFF2-40B4-BE49-F238E27FC236}">
                <a16:creationId xmlns:a16="http://schemas.microsoft.com/office/drawing/2014/main" id="{58F94C76-1D62-4381-B18B-8AB968B0880D}"/>
              </a:ext>
            </a:extLst>
          </p:cNvPr>
          <p:cNvCxnSpPr>
            <a:stCxn id="4" idx="3"/>
            <a:endCxn id="5" idx="1"/>
          </p:cNvCxnSpPr>
          <p:nvPr/>
        </p:nvCxnSpPr>
        <p:spPr>
          <a:xfrm>
            <a:off x="1939225" y="4894313"/>
            <a:ext cx="565606"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a:extLst>
              <a:ext uri="{FF2B5EF4-FFF2-40B4-BE49-F238E27FC236}">
                <a16:creationId xmlns:a16="http://schemas.microsoft.com/office/drawing/2014/main" id="{C5DFE8DD-B06A-42D8-8E10-B8E9CA4B7F4B}"/>
              </a:ext>
            </a:extLst>
          </p:cNvPr>
          <p:cNvCxnSpPr>
            <a:stCxn id="5" idx="3"/>
            <a:endCxn id="6" idx="1"/>
          </p:cNvCxnSpPr>
          <p:nvPr/>
        </p:nvCxnSpPr>
        <p:spPr>
          <a:xfrm>
            <a:off x="3440935" y="4894313"/>
            <a:ext cx="449949"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 name="直線單箭頭接點 10">
            <a:extLst>
              <a:ext uri="{FF2B5EF4-FFF2-40B4-BE49-F238E27FC236}">
                <a16:creationId xmlns:a16="http://schemas.microsoft.com/office/drawing/2014/main" id="{A5F37AF1-E552-42B6-BA85-07EC2E8326C1}"/>
              </a:ext>
            </a:extLst>
          </p:cNvPr>
          <p:cNvCxnSpPr>
            <a:stCxn id="6" idx="3"/>
            <a:endCxn id="7" idx="1"/>
          </p:cNvCxnSpPr>
          <p:nvPr/>
        </p:nvCxnSpPr>
        <p:spPr>
          <a:xfrm>
            <a:off x="4826988" y="4894313"/>
            <a:ext cx="358476"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a:extLst>
              <a:ext uri="{FF2B5EF4-FFF2-40B4-BE49-F238E27FC236}">
                <a16:creationId xmlns:a16="http://schemas.microsoft.com/office/drawing/2014/main" id="{18E33B90-22D6-4DAD-AA5A-1930E32DF404}"/>
              </a:ext>
            </a:extLst>
          </p:cNvPr>
          <p:cNvCxnSpPr>
            <a:stCxn id="7" idx="3"/>
            <a:endCxn id="8" idx="1"/>
          </p:cNvCxnSpPr>
          <p:nvPr/>
        </p:nvCxnSpPr>
        <p:spPr>
          <a:xfrm>
            <a:off x="6121568" y="4894313"/>
            <a:ext cx="432425"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a:extLst>
              <a:ext uri="{FF2B5EF4-FFF2-40B4-BE49-F238E27FC236}">
                <a16:creationId xmlns:a16="http://schemas.microsoft.com/office/drawing/2014/main" id="{5D886B54-BFB1-4F85-BB83-A0AD320473A1}"/>
              </a:ext>
            </a:extLst>
          </p:cNvPr>
          <p:cNvCxnSpPr/>
          <p:nvPr/>
        </p:nvCxnSpPr>
        <p:spPr>
          <a:xfrm>
            <a:off x="7450930" y="4875134"/>
            <a:ext cx="565606"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831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3E7B32-9BFF-48AC-BB20-01C9DC7D5D7A}"/>
              </a:ext>
            </a:extLst>
          </p:cNvPr>
          <p:cNvSpPr>
            <a:spLocks noGrp="1"/>
          </p:cNvSpPr>
          <p:nvPr>
            <p:ph type="title"/>
          </p:nvPr>
        </p:nvSpPr>
        <p:spPr/>
        <p:txBody>
          <a:bodyPr/>
          <a:lstStyle/>
          <a:p>
            <a:r>
              <a:rPr lang="en-US" altLang="zh-TW" dirty="0"/>
              <a:t>1 – </a:t>
            </a:r>
            <a:r>
              <a:rPr lang="zh-TW" altLang="en-US" dirty="0"/>
              <a:t>使用串列的主程式</a:t>
            </a:r>
          </a:p>
        </p:txBody>
      </p:sp>
      <p:sp>
        <p:nvSpPr>
          <p:cNvPr id="3" name="內容版面配置區 2">
            <a:extLst>
              <a:ext uri="{FF2B5EF4-FFF2-40B4-BE49-F238E27FC236}">
                <a16:creationId xmlns:a16="http://schemas.microsoft.com/office/drawing/2014/main" id="{B3A5D41A-280B-4155-AB48-196395E14D29}"/>
              </a:ext>
            </a:extLst>
          </p:cNvPr>
          <p:cNvSpPr>
            <a:spLocks noGrp="1"/>
          </p:cNvSpPr>
          <p:nvPr>
            <p:ph idx="1"/>
          </p:nvPr>
        </p:nvSpPr>
        <p:spPr/>
        <p:txBody>
          <a:bodyPr/>
          <a:lstStyle/>
          <a:p>
            <a:r>
              <a:rPr lang="zh-TW" altLang="en-US" dirty="0"/>
              <a:t>我們定義</a:t>
            </a:r>
            <a:r>
              <a:rPr lang="en-US" altLang="zh-TW" dirty="0"/>
              <a:t>head</a:t>
            </a:r>
            <a:r>
              <a:rPr lang="zh-TW" altLang="en-US" dirty="0"/>
              <a:t>這個指標為指向「第一個節點的位址」，因為初始化沒有任何節點，所以設為</a:t>
            </a:r>
            <a:r>
              <a:rPr lang="en-US" altLang="zh-TW" dirty="0"/>
              <a:t>NULL</a:t>
            </a:r>
            <a:r>
              <a:rPr lang="zh-TW" altLang="en-US" dirty="0"/>
              <a:t>。</a:t>
            </a:r>
            <a:endParaRPr lang="en-US" altLang="zh-TW" dirty="0"/>
          </a:p>
          <a:p>
            <a:r>
              <a:rPr lang="zh-TW" altLang="en-US" dirty="0"/>
              <a:t>接著我們就可以把要接入的</a:t>
            </a:r>
            <a:r>
              <a:rPr lang="en-US" altLang="zh-TW" dirty="0"/>
              <a:t>data</a:t>
            </a:r>
            <a:r>
              <a:rPr lang="zh-TW" altLang="en-US" dirty="0"/>
              <a:t>值傳進</a:t>
            </a:r>
            <a:r>
              <a:rPr lang="en-US" altLang="zh-TW" dirty="0"/>
              <a:t>insert</a:t>
            </a:r>
            <a:r>
              <a:rPr lang="zh-TW" altLang="en-US" dirty="0"/>
              <a:t>函式，該函式會替我們配置記憶體給節點並接在</a:t>
            </a:r>
            <a:r>
              <a:rPr lang="en-US" altLang="zh-TW" dirty="0"/>
              <a:t>head</a:t>
            </a:r>
            <a:r>
              <a:rPr lang="zh-TW" altLang="en-US" dirty="0"/>
              <a:t>後面。</a:t>
            </a:r>
            <a:endParaRPr lang="en-US" altLang="zh-TW" dirty="0"/>
          </a:p>
          <a:p>
            <a:r>
              <a:rPr lang="zh-TW" altLang="en-US" dirty="0"/>
              <a:t>最後我們要輸出該串列的資料只要將</a:t>
            </a:r>
            <a:r>
              <a:rPr lang="en-US" altLang="zh-TW" dirty="0"/>
              <a:t>head</a:t>
            </a:r>
            <a:r>
              <a:rPr lang="zh-TW" altLang="en-US" dirty="0"/>
              <a:t>傳入</a:t>
            </a:r>
            <a:r>
              <a:rPr lang="en-US" altLang="zh-TW" dirty="0"/>
              <a:t>print</a:t>
            </a:r>
            <a:r>
              <a:rPr lang="zh-TW" altLang="en-US" dirty="0"/>
              <a:t>函式即可。</a:t>
            </a:r>
            <a:endParaRPr lang="en-US" altLang="zh-TW" dirty="0"/>
          </a:p>
          <a:p>
            <a:r>
              <a:rPr lang="zh-TW" altLang="en-US" dirty="0"/>
              <a:t>只要將上面幾頁的程式碼照著打就可以生成一個完整的產生串列的程式碼。</a:t>
            </a:r>
          </a:p>
        </p:txBody>
      </p:sp>
      <p:pic>
        <p:nvPicPr>
          <p:cNvPr id="4" name="內容版面配置區 9">
            <a:extLst>
              <a:ext uri="{FF2B5EF4-FFF2-40B4-BE49-F238E27FC236}">
                <a16:creationId xmlns:a16="http://schemas.microsoft.com/office/drawing/2014/main" id="{FA095314-8A5A-424E-BEFC-7960CDAF4B53}"/>
              </a:ext>
            </a:extLst>
          </p:cNvPr>
          <p:cNvPicPr>
            <a:picLocks noChangeAspect="1"/>
          </p:cNvPicPr>
          <p:nvPr/>
        </p:nvPicPr>
        <p:blipFill>
          <a:blip r:embed="rId2"/>
          <a:stretch>
            <a:fillRect/>
          </a:stretch>
        </p:blipFill>
        <p:spPr>
          <a:xfrm>
            <a:off x="2224087" y="5130799"/>
            <a:ext cx="4695825" cy="1362075"/>
          </a:xfrm>
          <a:prstGeom prst="rect">
            <a:avLst/>
          </a:prstGeom>
        </p:spPr>
      </p:pic>
    </p:spTree>
    <p:extLst>
      <p:ext uri="{BB962C8B-B14F-4D97-AF65-F5344CB8AC3E}">
        <p14:creationId xmlns:p14="http://schemas.microsoft.com/office/powerpoint/2010/main" val="26498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84C750-7DB4-4578-9A62-AD94BD444A30}"/>
              </a:ext>
            </a:extLst>
          </p:cNvPr>
          <p:cNvSpPr>
            <a:spLocks noGrp="1"/>
          </p:cNvSpPr>
          <p:nvPr>
            <p:ph type="title"/>
          </p:nvPr>
        </p:nvSpPr>
        <p:spPr/>
        <p:txBody>
          <a:bodyPr/>
          <a:lstStyle/>
          <a:p>
            <a:r>
              <a:rPr lang="en-US" altLang="zh-TW" dirty="0"/>
              <a:t>2</a:t>
            </a:r>
            <a:r>
              <a:rPr lang="zh-TW" altLang="en-US" dirty="0"/>
              <a:t> </a:t>
            </a:r>
            <a:r>
              <a:rPr lang="en-US" altLang="zh-TW" dirty="0"/>
              <a:t>–</a:t>
            </a:r>
            <a:r>
              <a:rPr lang="zh-TW" altLang="en-US" dirty="0"/>
              <a:t> 定義節點</a:t>
            </a:r>
            <a:r>
              <a:rPr lang="en-US" altLang="zh-TW" dirty="0"/>
              <a:t>(Node)</a:t>
            </a:r>
            <a:endParaRPr lang="zh-TW" altLang="en-US" dirty="0"/>
          </a:p>
        </p:txBody>
      </p:sp>
      <p:sp>
        <p:nvSpPr>
          <p:cNvPr id="3" name="內容版面配置區 2">
            <a:extLst>
              <a:ext uri="{FF2B5EF4-FFF2-40B4-BE49-F238E27FC236}">
                <a16:creationId xmlns:a16="http://schemas.microsoft.com/office/drawing/2014/main" id="{190CBBBE-52BF-455F-8559-BD0B83CCB004}"/>
              </a:ext>
            </a:extLst>
          </p:cNvPr>
          <p:cNvSpPr>
            <a:spLocks noGrp="1"/>
          </p:cNvSpPr>
          <p:nvPr>
            <p:ph idx="1"/>
          </p:nvPr>
        </p:nvSpPr>
        <p:spPr/>
        <p:txBody>
          <a:bodyPr/>
          <a:lstStyle/>
          <a:p>
            <a:r>
              <a:rPr lang="zh-TW" altLang="en-US" dirty="0"/>
              <a:t>我們定義一種結構體叫</a:t>
            </a:r>
            <a:r>
              <a:rPr lang="en-US" altLang="zh-TW" dirty="0"/>
              <a:t>Node</a:t>
            </a:r>
            <a:r>
              <a:rPr lang="zh-TW" altLang="en-US" dirty="0"/>
              <a:t>，裡面有一支指向下一個</a:t>
            </a:r>
            <a:r>
              <a:rPr lang="en-US" altLang="zh-TW" dirty="0"/>
              <a:t>Node</a:t>
            </a:r>
            <a:r>
              <a:rPr lang="zh-TW" altLang="en-US" dirty="0"/>
              <a:t>的指標</a:t>
            </a:r>
            <a:r>
              <a:rPr lang="en-US" altLang="zh-TW" dirty="0"/>
              <a:t>Next</a:t>
            </a:r>
            <a:r>
              <a:rPr lang="zh-TW" altLang="en-US" dirty="0"/>
              <a:t>跟存放一個</a:t>
            </a:r>
            <a:r>
              <a:rPr lang="en-US" altLang="zh-TW" dirty="0"/>
              <a:t>int</a:t>
            </a:r>
            <a:r>
              <a:rPr lang="zh-TW" altLang="en-US" dirty="0"/>
              <a:t>的</a:t>
            </a:r>
            <a:r>
              <a:rPr lang="en-US" altLang="zh-TW" dirty="0"/>
              <a:t>data</a:t>
            </a:r>
            <a:r>
              <a:rPr lang="zh-TW" altLang="en-US" dirty="0"/>
              <a:t>變數</a:t>
            </a:r>
          </a:p>
        </p:txBody>
      </p:sp>
      <p:pic>
        <p:nvPicPr>
          <p:cNvPr id="8" name="內容版面配置區 4">
            <a:extLst>
              <a:ext uri="{FF2B5EF4-FFF2-40B4-BE49-F238E27FC236}">
                <a16:creationId xmlns:a16="http://schemas.microsoft.com/office/drawing/2014/main" id="{ADBFFC5D-9921-4AAA-89A4-6CE4E6E47B3B}"/>
              </a:ext>
            </a:extLst>
          </p:cNvPr>
          <p:cNvPicPr>
            <a:picLocks noChangeAspect="1"/>
          </p:cNvPicPr>
          <p:nvPr/>
        </p:nvPicPr>
        <p:blipFill>
          <a:blip r:embed="rId2"/>
          <a:stretch>
            <a:fillRect/>
          </a:stretch>
        </p:blipFill>
        <p:spPr>
          <a:xfrm>
            <a:off x="2088812" y="3429000"/>
            <a:ext cx="5219089" cy="1339191"/>
          </a:xfrm>
          <a:prstGeom prst="rect">
            <a:avLst/>
          </a:prstGeom>
        </p:spPr>
      </p:pic>
      <p:sp>
        <p:nvSpPr>
          <p:cNvPr id="9" name="矩形 8">
            <a:extLst>
              <a:ext uri="{FF2B5EF4-FFF2-40B4-BE49-F238E27FC236}">
                <a16:creationId xmlns:a16="http://schemas.microsoft.com/office/drawing/2014/main" id="{90C2A0AE-21C2-402C-8144-1BCF4D67F20A}"/>
              </a:ext>
            </a:extLst>
          </p:cNvPr>
          <p:cNvSpPr/>
          <p:nvPr/>
        </p:nvSpPr>
        <p:spPr>
          <a:xfrm>
            <a:off x="3936750" y="5191337"/>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data</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6D503D70-F1AB-47C3-9873-CBC211B0769A}"/>
              </a:ext>
            </a:extLst>
          </p:cNvPr>
          <p:cNvCxnSpPr/>
          <p:nvPr/>
        </p:nvCxnSpPr>
        <p:spPr>
          <a:xfrm>
            <a:off x="4872854" y="5537099"/>
            <a:ext cx="565606"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1" name="文字方塊 10">
            <a:extLst>
              <a:ext uri="{FF2B5EF4-FFF2-40B4-BE49-F238E27FC236}">
                <a16:creationId xmlns:a16="http://schemas.microsoft.com/office/drawing/2014/main" id="{71A117B6-DE95-4A72-9055-D2F4869324B9}"/>
              </a:ext>
            </a:extLst>
          </p:cNvPr>
          <p:cNvSpPr txBox="1"/>
          <p:nvPr/>
        </p:nvSpPr>
        <p:spPr>
          <a:xfrm>
            <a:off x="4998129" y="5113953"/>
            <a:ext cx="620683" cy="369332"/>
          </a:xfrm>
          <a:prstGeom prst="rect">
            <a:avLst/>
          </a:prstGeom>
          <a:noFill/>
        </p:spPr>
        <p:txBody>
          <a:bodyPr wrap="none" rtlCol="0">
            <a:spAutoFit/>
          </a:bodyPr>
          <a:lstStyle/>
          <a:p>
            <a:r>
              <a:rPr lang="en-US" altLang="zh-TW" dirty="0">
                <a:solidFill>
                  <a:srgbClr val="FF0000"/>
                </a:solidFill>
              </a:rPr>
              <a:t>next</a:t>
            </a:r>
            <a:endParaRPr lang="zh-TW" altLang="en-US" dirty="0">
              <a:solidFill>
                <a:srgbClr val="FF0000"/>
              </a:solidFill>
            </a:endParaRPr>
          </a:p>
        </p:txBody>
      </p:sp>
    </p:spTree>
    <p:extLst>
      <p:ext uri="{BB962C8B-B14F-4D97-AF65-F5344CB8AC3E}">
        <p14:creationId xmlns:p14="http://schemas.microsoft.com/office/powerpoint/2010/main" val="182847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60E8AA-1259-4196-A10B-FD5E93F8EB43}"/>
              </a:ext>
            </a:extLst>
          </p:cNvPr>
          <p:cNvSpPr>
            <a:spLocks noGrp="1"/>
          </p:cNvSpPr>
          <p:nvPr>
            <p:ph type="title"/>
          </p:nvPr>
        </p:nvSpPr>
        <p:spPr/>
        <p:txBody>
          <a:bodyPr/>
          <a:lstStyle/>
          <a:p>
            <a:r>
              <a:rPr lang="en-US" altLang="zh-TW" dirty="0"/>
              <a:t>3 – </a:t>
            </a:r>
            <a:r>
              <a:rPr lang="zh-TW" altLang="en-US" dirty="0"/>
              <a:t>將節點接入串列的最尾端</a:t>
            </a:r>
            <a:r>
              <a:rPr lang="en-US" altLang="zh-TW" dirty="0"/>
              <a:t> </a:t>
            </a:r>
            <a:endParaRPr lang="zh-TW" altLang="en-US" dirty="0"/>
          </a:p>
        </p:txBody>
      </p:sp>
      <p:sp>
        <p:nvSpPr>
          <p:cNvPr id="3" name="內容版面配置區 2">
            <a:extLst>
              <a:ext uri="{FF2B5EF4-FFF2-40B4-BE49-F238E27FC236}">
                <a16:creationId xmlns:a16="http://schemas.microsoft.com/office/drawing/2014/main" id="{C0A58C16-D410-4CB6-8BAE-BC6C39E35D73}"/>
              </a:ext>
            </a:extLst>
          </p:cNvPr>
          <p:cNvSpPr>
            <a:spLocks noGrp="1"/>
          </p:cNvSpPr>
          <p:nvPr>
            <p:ph idx="1"/>
          </p:nvPr>
        </p:nvSpPr>
        <p:spPr/>
        <p:txBody>
          <a:bodyPr/>
          <a:lstStyle/>
          <a:p>
            <a:r>
              <a:rPr lang="zh-TW" altLang="en-US" dirty="0"/>
              <a:t>分為兩種情況：</a:t>
            </a:r>
            <a:r>
              <a:rPr lang="en-US" altLang="zh-TW" dirty="0"/>
              <a:t>1. </a:t>
            </a:r>
            <a:r>
              <a:rPr lang="zh-TW" altLang="en-US" dirty="0"/>
              <a:t>將節點接入已經有其他節點的串列。</a:t>
            </a:r>
            <a:r>
              <a:rPr lang="en-US" altLang="zh-TW" dirty="0"/>
              <a:t>2. </a:t>
            </a:r>
            <a:r>
              <a:rPr lang="zh-TW" altLang="en-US" dirty="0"/>
              <a:t>將節點接入沒有其他節點的串列</a:t>
            </a:r>
            <a:r>
              <a:rPr lang="en-US" altLang="zh-TW" dirty="0"/>
              <a:t>(</a:t>
            </a:r>
            <a:r>
              <a:rPr lang="zh-TW" altLang="en-US" dirty="0"/>
              <a:t>第一個節點</a:t>
            </a:r>
            <a:r>
              <a:rPr lang="en-US" altLang="zh-TW" dirty="0"/>
              <a:t>)</a:t>
            </a:r>
            <a:r>
              <a:rPr lang="zh-TW" altLang="en-US" dirty="0"/>
              <a:t>。</a:t>
            </a:r>
            <a:endParaRPr lang="en-US" altLang="zh-TW" dirty="0"/>
          </a:p>
          <a:p>
            <a:r>
              <a:rPr lang="zh-TW" altLang="en-US" dirty="0"/>
              <a:t>在判斷是哪一種情況後會動態配置一個節點，並依情況接在相對應的地方。</a:t>
            </a:r>
            <a:endParaRPr lang="en-US" altLang="zh-TW" dirty="0"/>
          </a:p>
          <a:p>
            <a:r>
              <a:rPr lang="zh-TW" altLang="en-US" dirty="0"/>
              <a:t>此函式需要兩個參數，第一個是節點的位置，這樣我們就可以藉由此節點找到後面的節點，第二個是要新增的節點的</a:t>
            </a:r>
            <a:r>
              <a:rPr lang="en-US" altLang="zh-TW" dirty="0"/>
              <a:t>data</a:t>
            </a:r>
            <a:r>
              <a:rPr lang="zh-TW" altLang="en-US" dirty="0"/>
              <a:t>存的數值。</a:t>
            </a:r>
            <a:endParaRPr lang="en-US" altLang="zh-TW" dirty="0"/>
          </a:p>
          <a:p>
            <a:r>
              <a:rPr lang="zh-TW" altLang="en-US" dirty="0"/>
              <a:t>最後會回傳該串列的開頭位址來讓</a:t>
            </a:r>
            <a:r>
              <a:rPr lang="en-US" altLang="zh-TW" dirty="0"/>
              <a:t>main</a:t>
            </a:r>
            <a:r>
              <a:rPr lang="zh-TW" altLang="en-US" dirty="0"/>
              <a:t>函式做之後的使用，詳細的說明在程式碼的註解。</a:t>
            </a:r>
            <a:endParaRPr lang="en-US" altLang="zh-TW" dirty="0"/>
          </a:p>
        </p:txBody>
      </p:sp>
      <p:sp>
        <p:nvSpPr>
          <p:cNvPr id="4" name="矩形 3">
            <a:extLst>
              <a:ext uri="{FF2B5EF4-FFF2-40B4-BE49-F238E27FC236}">
                <a16:creationId xmlns:a16="http://schemas.microsoft.com/office/drawing/2014/main" id="{DD77DB5D-3049-401E-AE16-AB140737EF47}"/>
              </a:ext>
            </a:extLst>
          </p:cNvPr>
          <p:cNvSpPr/>
          <p:nvPr/>
        </p:nvSpPr>
        <p:spPr>
          <a:xfrm>
            <a:off x="3608274" y="5229200"/>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30</a:t>
            </a:r>
            <a:endParaRPr lang="zh-TW" altLang="en-US" dirty="0">
              <a:solidFill>
                <a:schemeClr val="tx1"/>
              </a:solidFill>
            </a:endParaRPr>
          </a:p>
        </p:txBody>
      </p:sp>
      <p:cxnSp>
        <p:nvCxnSpPr>
          <p:cNvPr id="5" name="直線單箭頭接點 4">
            <a:extLst>
              <a:ext uri="{FF2B5EF4-FFF2-40B4-BE49-F238E27FC236}">
                <a16:creationId xmlns:a16="http://schemas.microsoft.com/office/drawing/2014/main" id="{EFC7FEDC-74E3-4360-A534-E96807F16A61}"/>
              </a:ext>
            </a:extLst>
          </p:cNvPr>
          <p:cNvCxnSpPr>
            <a:cxnSpLocks/>
            <a:stCxn id="4" idx="3"/>
            <a:endCxn id="8" idx="1"/>
          </p:cNvCxnSpPr>
          <p:nvPr/>
        </p:nvCxnSpPr>
        <p:spPr>
          <a:xfrm>
            <a:off x="4544378" y="5625244"/>
            <a:ext cx="722720"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 name="直線單箭頭接點 5">
            <a:extLst>
              <a:ext uri="{FF2B5EF4-FFF2-40B4-BE49-F238E27FC236}">
                <a16:creationId xmlns:a16="http://schemas.microsoft.com/office/drawing/2014/main" id="{D419C600-323A-42CA-9D96-2000B113B6AC}"/>
              </a:ext>
            </a:extLst>
          </p:cNvPr>
          <p:cNvCxnSpPr>
            <a:cxnSpLocks/>
          </p:cNvCxnSpPr>
          <p:nvPr/>
        </p:nvCxnSpPr>
        <p:spPr>
          <a:xfrm>
            <a:off x="2456146" y="5574962"/>
            <a:ext cx="1080120" cy="0"/>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 name="文字方塊 6">
            <a:extLst>
              <a:ext uri="{FF2B5EF4-FFF2-40B4-BE49-F238E27FC236}">
                <a16:creationId xmlns:a16="http://schemas.microsoft.com/office/drawing/2014/main" id="{5EF55A31-2211-44C0-A86C-5FA08D253F16}"/>
              </a:ext>
            </a:extLst>
          </p:cNvPr>
          <p:cNvSpPr txBox="1"/>
          <p:nvPr/>
        </p:nvSpPr>
        <p:spPr>
          <a:xfrm>
            <a:off x="1507033" y="5313352"/>
            <a:ext cx="962123" cy="523220"/>
          </a:xfrm>
          <a:prstGeom prst="rect">
            <a:avLst/>
          </a:prstGeom>
          <a:noFill/>
        </p:spPr>
        <p:txBody>
          <a:bodyPr wrap="none" rtlCol="0">
            <a:spAutoFit/>
          </a:bodyPr>
          <a:lstStyle/>
          <a:p>
            <a:pPr algn="l"/>
            <a:r>
              <a:rPr lang="en-US" altLang="zh-TW" sz="2800" dirty="0">
                <a:solidFill>
                  <a:schemeClr val="tx1"/>
                </a:solidFill>
              </a:rPr>
              <a:t>head</a:t>
            </a:r>
            <a:endParaRPr lang="zh-TW" altLang="en-US" sz="2800" dirty="0">
              <a:solidFill>
                <a:schemeClr val="tx1"/>
              </a:solidFill>
            </a:endParaRPr>
          </a:p>
        </p:txBody>
      </p:sp>
      <p:sp>
        <p:nvSpPr>
          <p:cNvPr id="8" name="矩形 7">
            <a:extLst>
              <a:ext uri="{FF2B5EF4-FFF2-40B4-BE49-F238E27FC236}">
                <a16:creationId xmlns:a16="http://schemas.microsoft.com/office/drawing/2014/main" id="{D6E8EF9D-679B-4A3C-88DE-F148FF41B0B7}"/>
              </a:ext>
            </a:extLst>
          </p:cNvPr>
          <p:cNvSpPr/>
          <p:nvPr/>
        </p:nvSpPr>
        <p:spPr>
          <a:xfrm>
            <a:off x="5267098" y="5229200"/>
            <a:ext cx="936104"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20</a:t>
            </a:r>
            <a:endParaRPr lang="zh-TW" altLang="en-US" dirty="0">
              <a:solidFill>
                <a:schemeClr val="tx1"/>
              </a:solidFill>
            </a:endParaRPr>
          </a:p>
        </p:txBody>
      </p:sp>
      <p:cxnSp>
        <p:nvCxnSpPr>
          <p:cNvPr id="9" name="直線單箭頭接點 8">
            <a:extLst>
              <a:ext uri="{FF2B5EF4-FFF2-40B4-BE49-F238E27FC236}">
                <a16:creationId xmlns:a16="http://schemas.microsoft.com/office/drawing/2014/main" id="{7A1DBE09-8CD1-4313-ADBF-FCEEF4C43AA0}"/>
              </a:ext>
            </a:extLst>
          </p:cNvPr>
          <p:cNvCxnSpPr>
            <a:cxnSpLocks/>
          </p:cNvCxnSpPr>
          <p:nvPr/>
        </p:nvCxnSpPr>
        <p:spPr>
          <a:xfrm>
            <a:off x="6203202" y="5640344"/>
            <a:ext cx="685967" cy="907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文字方塊 9">
            <a:extLst>
              <a:ext uri="{FF2B5EF4-FFF2-40B4-BE49-F238E27FC236}">
                <a16:creationId xmlns:a16="http://schemas.microsoft.com/office/drawing/2014/main" id="{3765B405-4E47-42B0-A403-A1210D8EE402}"/>
              </a:ext>
            </a:extLst>
          </p:cNvPr>
          <p:cNvSpPr txBox="1"/>
          <p:nvPr/>
        </p:nvSpPr>
        <p:spPr>
          <a:xfrm>
            <a:off x="2996206" y="6023891"/>
            <a:ext cx="1980029" cy="400110"/>
          </a:xfrm>
          <a:prstGeom prst="rect">
            <a:avLst/>
          </a:prstGeom>
          <a:noFill/>
        </p:spPr>
        <p:txBody>
          <a:bodyPr wrap="none" rtlCol="0">
            <a:spAutoFit/>
          </a:bodyPr>
          <a:lstStyle/>
          <a:p>
            <a:pPr algn="l"/>
            <a:r>
              <a:rPr lang="zh-TW" altLang="en-US" sz="2000" dirty="0">
                <a:solidFill>
                  <a:schemeClr val="tx1"/>
                </a:solidFill>
              </a:rPr>
              <a:t>產生第一個節點</a:t>
            </a:r>
          </a:p>
        </p:txBody>
      </p:sp>
      <p:sp>
        <p:nvSpPr>
          <p:cNvPr id="11" name="文字方塊 10">
            <a:extLst>
              <a:ext uri="{FF2B5EF4-FFF2-40B4-BE49-F238E27FC236}">
                <a16:creationId xmlns:a16="http://schemas.microsoft.com/office/drawing/2014/main" id="{6C374FB6-6646-49D5-89D1-5D5F0683D25A}"/>
              </a:ext>
            </a:extLst>
          </p:cNvPr>
          <p:cNvSpPr txBox="1"/>
          <p:nvPr/>
        </p:nvSpPr>
        <p:spPr>
          <a:xfrm>
            <a:off x="5032785" y="6021288"/>
            <a:ext cx="1980029" cy="400110"/>
          </a:xfrm>
          <a:prstGeom prst="rect">
            <a:avLst/>
          </a:prstGeom>
          <a:noFill/>
        </p:spPr>
        <p:txBody>
          <a:bodyPr wrap="none" rtlCol="0">
            <a:spAutoFit/>
          </a:bodyPr>
          <a:lstStyle/>
          <a:p>
            <a:pPr algn="l"/>
            <a:r>
              <a:rPr lang="zh-TW" altLang="en-US" sz="2000" dirty="0">
                <a:solidFill>
                  <a:schemeClr val="tx1"/>
                </a:solidFill>
              </a:rPr>
              <a:t>產生第二個節點</a:t>
            </a:r>
          </a:p>
        </p:txBody>
      </p:sp>
      <p:sp>
        <p:nvSpPr>
          <p:cNvPr id="18" name="文字方塊 17">
            <a:extLst>
              <a:ext uri="{FF2B5EF4-FFF2-40B4-BE49-F238E27FC236}">
                <a16:creationId xmlns:a16="http://schemas.microsoft.com/office/drawing/2014/main" id="{10AC1021-6B93-4549-B812-F855DA80AF70}"/>
              </a:ext>
            </a:extLst>
          </p:cNvPr>
          <p:cNvSpPr txBox="1"/>
          <p:nvPr/>
        </p:nvSpPr>
        <p:spPr>
          <a:xfrm>
            <a:off x="6854615" y="5312132"/>
            <a:ext cx="1104790" cy="523220"/>
          </a:xfrm>
          <a:prstGeom prst="rect">
            <a:avLst/>
          </a:prstGeom>
          <a:noFill/>
        </p:spPr>
        <p:txBody>
          <a:bodyPr wrap="none" rtlCol="0">
            <a:spAutoFit/>
          </a:bodyPr>
          <a:lstStyle/>
          <a:p>
            <a:pPr algn="l"/>
            <a:r>
              <a:rPr lang="en-US" altLang="zh-TW" sz="2800" dirty="0"/>
              <a:t>NULL</a:t>
            </a:r>
            <a:endParaRPr lang="zh-TW" altLang="en-US" sz="2800" dirty="0">
              <a:solidFill>
                <a:schemeClr val="tx1"/>
              </a:solidFill>
            </a:endParaRPr>
          </a:p>
        </p:txBody>
      </p:sp>
    </p:spTree>
    <p:extLst>
      <p:ext uri="{BB962C8B-B14F-4D97-AF65-F5344CB8AC3E}">
        <p14:creationId xmlns:p14="http://schemas.microsoft.com/office/powerpoint/2010/main" val="110114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46BF48-A4A0-4685-A32D-230A4DB0BDFD}"/>
              </a:ext>
            </a:extLst>
          </p:cNvPr>
          <p:cNvSpPr>
            <a:spLocks noGrp="1"/>
          </p:cNvSpPr>
          <p:nvPr>
            <p:ph type="title"/>
          </p:nvPr>
        </p:nvSpPr>
        <p:spPr/>
        <p:txBody>
          <a:bodyPr/>
          <a:lstStyle/>
          <a:p>
            <a:endParaRPr lang="zh-TW" altLang="en-US" dirty="0"/>
          </a:p>
        </p:txBody>
      </p:sp>
      <p:pic>
        <p:nvPicPr>
          <p:cNvPr id="4" name="內容版面配置區 4">
            <a:extLst>
              <a:ext uri="{FF2B5EF4-FFF2-40B4-BE49-F238E27FC236}">
                <a16:creationId xmlns:a16="http://schemas.microsoft.com/office/drawing/2014/main" id="{96678CAA-D3F5-4D40-B2FB-7D81135E219D}"/>
              </a:ext>
            </a:extLst>
          </p:cNvPr>
          <p:cNvPicPr>
            <a:picLocks noGrp="1" noChangeAspect="1"/>
          </p:cNvPicPr>
          <p:nvPr>
            <p:ph idx="1"/>
          </p:nvPr>
        </p:nvPicPr>
        <p:blipFill>
          <a:blip r:embed="rId2"/>
          <a:stretch>
            <a:fillRect/>
          </a:stretch>
        </p:blipFill>
        <p:spPr>
          <a:xfrm>
            <a:off x="628650" y="2336954"/>
            <a:ext cx="7886700" cy="3328679"/>
          </a:xfrm>
          <a:prstGeom prst="rect">
            <a:avLst/>
          </a:prstGeom>
        </p:spPr>
      </p:pic>
    </p:spTree>
    <p:extLst>
      <p:ext uri="{BB962C8B-B14F-4D97-AF65-F5344CB8AC3E}">
        <p14:creationId xmlns:p14="http://schemas.microsoft.com/office/powerpoint/2010/main" val="37360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184F7-BF57-485D-BF72-286F612722A5}"/>
              </a:ext>
            </a:extLst>
          </p:cNvPr>
          <p:cNvSpPr>
            <a:spLocks noGrp="1"/>
          </p:cNvSpPr>
          <p:nvPr>
            <p:ph type="title"/>
          </p:nvPr>
        </p:nvSpPr>
        <p:spPr/>
        <p:txBody>
          <a:bodyPr/>
          <a:lstStyle/>
          <a:p>
            <a:r>
              <a:rPr lang="en-US" altLang="zh-TW" dirty="0"/>
              <a:t>4</a:t>
            </a:r>
            <a:r>
              <a:rPr lang="zh-TW" altLang="en-US" dirty="0"/>
              <a:t> </a:t>
            </a:r>
            <a:r>
              <a:rPr lang="en-US" altLang="zh-TW" dirty="0"/>
              <a:t>–</a:t>
            </a:r>
            <a:r>
              <a:rPr lang="zh-TW" altLang="en-US" dirty="0"/>
              <a:t> 將串列的節點全部輸出</a:t>
            </a:r>
          </a:p>
        </p:txBody>
      </p:sp>
      <p:sp>
        <p:nvSpPr>
          <p:cNvPr id="3" name="內容版面配置區 2">
            <a:extLst>
              <a:ext uri="{FF2B5EF4-FFF2-40B4-BE49-F238E27FC236}">
                <a16:creationId xmlns:a16="http://schemas.microsoft.com/office/drawing/2014/main" id="{07461DBD-C424-45A1-AB4B-CEF7B5E953F5}"/>
              </a:ext>
            </a:extLst>
          </p:cNvPr>
          <p:cNvSpPr>
            <a:spLocks noGrp="1"/>
          </p:cNvSpPr>
          <p:nvPr>
            <p:ph idx="1"/>
          </p:nvPr>
        </p:nvSpPr>
        <p:spPr/>
        <p:txBody>
          <a:bodyPr/>
          <a:lstStyle/>
          <a:p>
            <a:r>
              <a:rPr lang="zh-TW" altLang="en-US" dirty="0"/>
              <a:t>唯一的參數是該串列的起頭，如此一來我們就可以從第一個節點一路走到最後一個並輸出</a:t>
            </a:r>
            <a:r>
              <a:rPr lang="en-US" altLang="zh-TW" dirty="0"/>
              <a:t>data</a:t>
            </a:r>
            <a:r>
              <a:rPr lang="zh-TW" altLang="en-US" dirty="0"/>
              <a:t>值。</a:t>
            </a:r>
          </a:p>
        </p:txBody>
      </p:sp>
      <p:pic>
        <p:nvPicPr>
          <p:cNvPr id="4" name="內容版面配置區 4">
            <a:extLst>
              <a:ext uri="{FF2B5EF4-FFF2-40B4-BE49-F238E27FC236}">
                <a16:creationId xmlns:a16="http://schemas.microsoft.com/office/drawing/2014/main" id="{6B46E8B0-542D-4CB0-A803-F0C2BC3C8B7C}"/>
              </a:ext>
            </a:extLst>
          </p:cNvPr>
          <p:cNvPicPr>
            <a:picLocks noChangeAspect="1"/>
          </p:cNvPicPr>
          <p:nvPr/>
        </p:nvPicPr>
        <p:blipFill>
          <a:blip r:embed="rId2"/>
          <a:stretch>
            <a:fillRect/>
          </a:stretch>
        </p:blipFill>
        <p:spPr>
          <a:xfrm>
            <a:off x="2630385" y="4001294"/>
            <a:ext cx="3684054" cy="1641666"/>
          </a:xfrm>
          <a:prstGeom prst="rect">
            <a:avLst/>
          </a:prstGeom>
        </p:spPr>
      </p:pic>
    </p:spTree>
    <p:extLst>
      <p:ext uri="{BB962C8B-B14F-4D97-AF65-F5344CB8AC3E}">
        <p14:creationId xmlns:p14="http://schemas.microsoft.com/office/powerpoint/2010/main" val="282977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79FB13-FE9F-4DA3-B6C1-6DE72B23BEAA}"/>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93A74718-6716-40AC-A7C8-10FEC2CFE734}"/>
              </a:ext>
            </a:extLst>
          </p:cNvPr>
          <p:cNvSpPr>
            <a:spLocks noGrp="1"/>
          </p:cNvSpPr>
          <p:nvPr>
            <p:ph idx="1"/>
          </p:nvPr>
        </p:nvSpPr>
        <p:spPr/>
        <p:txBody>
          <a:bodyPr/>
          <a:lstStyle/>
          <a:p>
            <a:r>
              <a:rPr lang="zh-TW" altLang="en-US" dirty="0"/>
              <a:t>請將包含範例在內的函式寫成選單模式，可以持續輸入指令與參數直到輸入</a:t>
            </a:r>
            <a:r>
              <a:rPr lang="en-US" altLang="zh-TW" dirty="0"/>
              <a:t>’s’</a:t>
            </a:r>
            <a:r>
              <a:rPr lang="zh-TW" altLang="en-US" dirty="0"/>
              <a:t>為止。</a:t>
            </a:r>
          </a:p>
        </p:txBody>
      </p:sp>
      <p:graphicFrame>
        <p:nvGraphicFramePr>
          <p:cNvPr id="4" name="表格 3">
            <a:extLst>
              <a:ext uri="{FF2B5EF4-FFF2-40B4-BE49-F238E27FC236}">
                <a16:creationId xmlns:a16="http://schemas.microsoft.com/office/drawing/2014/main" id="{42496995-2D05-4E5C-9491-A3611743A945}"/>
              </a:ext>
            </a:extLst>
          </p:cNvPr>
          <p:cNvGraphicFramePr>
            <a:graphicFrameLocks noGrp="1"/>
          </p:cNvGraphicFramePr>
          <p:nvPr>
            <p:extLst>
              <p:ext uri="{D42A27DB-BD31-4B8C-83A1-F6EECF244321}">
                <p14:modId xmlns:p14="http://schemas.microsoft.com/office/powerpoint/2010/main" val="2903492925"/>
              </p:ext>
            </p:extLst>
          </p:nvPr>
        </p:nvGraphicFramePr>
        <p:xfrm>
          <a:off x="1402080" y="3733800"/>
          <a:ext cx="6096000" cy="22250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86430894"/>
                    </a:ext>
                  </a:extLst>
                </a:gridCol>
                <a:gridCol w="1524000">
                  <a:extLst>
                    <a:ext uri="{9D8B030D-6E8A-4147-A177-3AD203B41FA5}">
                      <a16:colId xmlns:a16="http://schemas.microsoft.com/office/drawing/2014/main" val="1876357475"/>
                    </a:ext>
                  </a:extLst>
                </a:gridCol>
                <a:gridCol w="1524000">
                  <a:extLst>
                    <a:ext uri="{9D8B030D-6E8A-4147-A177-3AD203B41FA5}">
                      <a16:colId xmlns:a16="http://schemas.microsoft.com/office/drawing/2014/main" val="3471530117"/>
                    </a:ext>
                  </a:extLst>
                </a:gridCol>
                <a:gridCol w="1524000">
                  <a:extLst>
                    <a:ext uri="{9D8B030D-6E8A-4147-A177-3AD203B41FA5}">
                      <a16:colId xmlns:a16="http://schemas.microsoft.com/office/drawing/2014/main" val="1443736325"/>
                    </a:ext>
                  </a:extLst>
                </a:gridCol>
              </a:tblGrid>
              <a:tr h="370840">
                <a:tc>
                  <a:txBody>
                    <a:bodyPr/>
                    <a:lstStyle/>
                    <a:p>
                      <a:pPr algn="ctr"/>
                      <a:r>
                        <a:rPr lang="zh-TW" altLang="en-US" dirty="0"/>
                        <a:t>說明</a:t>
                      </a:r>
                    </a:p>
                  </a:txBody>
                  <a:tcPr/>
                </a:tc>
                <a:tc>
                  <a:txBody>
                    <a:bodyPr/>
                    <a:lstStyle/>
                    <a:p>
                      <a:pPr algn="ctr"/>
                      <a:r>
                        <a:rPr lang="zh-TW" altLang="en-US" dirty="0"/>
                        <a:t>指令</a:t>
                      </a:r>
                    </a:p>
                  </a:txBody>
                  <a:tcPr/>
                </a:tc>
                <a:tc>
                  <a:txBody>
                    <a:bodyPr/>
                    <a:lstStyle/>
                    <a:p>
                      <a:pPr algn="ctr"/>
                      <a:r>
                        <a:rPr lang="zh-TW" altLang="en-US" dirty="0"/>
                        <a:t>參數</a:t>
                      </a:r>
                    </a:p>
                  </a:txBody>
                  <a:tcPr/>
                </a:tc>
                <a:tc>
                  <a:txBody>
                    <a:bodyPr/>
                    <a:lstStyle/>
                    <a:p>
                      <a:pPr algn="ctr"/>
                      <a:r>
                        <a:rPr lang="en-US" altLang="zh-TW" dirty="0"/>
                        <a:t>example</a:t>
                      </a:r>
                      <a:endParaRPr lang="zh-TW" altLang="en-US" dirty="0"/>
                    </a:p>
                  </a:txBody>
                  <a:tcPr/>
                </a:tc>
                <a:extLst>
                  <a:ext uri="{0D108BD9-81ED-4DB2-BD59-A6C34878D82A}">
                    <a16:rowId xmlns:a16="http://schemas.microsoft.com/office/drawing/2014/main" val="3823923612"/>
                  </a:ext>
                </a:extLst>
              </a:tr>
              <a:tr h="370840">
                <a:tc>
                  <a:txBody>
                    <a:bodyPr/>
                    <a:lstStyle/>
                    <a:p>
                      <a:pPr algn="ctr"/>
                      <a:r>
                        <a:rPr lang="en-US" altLang="zh-TW" dirty="0"/>
                        <a:t>insert</a:t>
                      </a:r>
                      <a:endParaRPr lang="zh-TW" altLang="en-US" dirty="0"/>
                    </a:p>
                  </a:txBody>
                  <a:tcPr/>
                </a:tc>
                <a:tc>
                  <a:txBody>
                    <a:bodyPr/>
                    <a:lstStyle/>
                    <a:p>
                      <a:pPr algn="ctr"/>
                      <a:r>
                        <a:rPr lang="en-US" altLang="zh-TW" dirty="0" err="1"/>
                        <a:t>i</a:t>
                      </a:r>
                      <a:endParaRPr lang="zh-TW" altLang="en-US" dirty="0"/>
                    </a:p>
                  </a:txBody>
                  <a:tcPr/>
                </a:tc>
                <a:tc>
                  <a:txBody>
                    <a:bodyPr/>
                    <a:lstStyle/>
                    <a:p>
                      <a:pPr algn="ctr"/>
                      <a:r>
                        <a:rPr lang="en-US" altLang="zh-TW" dirty="0"/>
                        <a:t>a</a:t>
                      </a:r>
                      <a:endParaRPr lang="zh-TW" altLang="en-US" dirty="0"/>
                    </a:p>
                  </a:txBody>
                  <a:tcPr/>
                </a:tc>
                <a:tc>
                  <a:txBody>
                    <a:bodyPr/>
                    <a:lstStyle/>
                    <a:p>
                      <a:pPr algn="ctr"/>
                      <a:r>
                        <a:rPr lang="en-US" altLang="zh-TW" dirty="0" err="1"/>
                        <a:t>i</a:t>
                      </a:r>
                      <a:r>
                        <a:rPr lang="en-US" altLang="zh-TW" dirty="0"/>
                        <a:t> a</a:t>
                      </a:r>
                      <a:endParaRPr lang="zh-TW" altLang="en-US" dirty="0"/>
                    </a:p>
                  </a:txBody>
                  <a:tcPr/>
                </a:tc>
                <a:extLst>
                  <a:ext uri="{0D108BD9-81ED-4DB2-BD59-A6C34878D82A}">
                    <a16:rowId xmlns:a16="http://schemas.microsoft.com/office/drawing/2014/main" val="2421044756"/>
                  </a:ext>
                </a:extLst>
              </a:tr>
              <a:tr h="370840">
                <a:tc>
                  <a:txBody>
                    <a:bodyPr/>
                    <a:lstStyle/>
                    <a:p>
                      <a:pPr algn="ctr"/>
                      <a:r>
                        <a:rPr lang="en-US" altLang="zh-TW" dirty="0"/>
                        <a:t>delete</a:t>
                      </a:r>
                      <a:endParaRPr lang="zh-TW" altLang="en-US" dirty="0"/>
                    </a:p>
                  </a:txBody>
                  <a:tcPr/>
                </a:tc>
                <a:tc>
                  <a:txBody>
                    <a:bodyPr/>
                    <a:lstStyle/>
                    <a:p>
                      <a:pPr algn="ctr"/>
                      <a:r>
                        <a:rPr lang="en-US" altLang="zh-TW" dirty="0"/>
                        <a:t>d</a:t>
                      </a:r>
                      <a:endParaRPr lang="zh-TW" altLang="en-US" dirty="0"/>
                    </a:p>
                  </a:txBody>
                  <a:tcPr/>
                </a:tc>
                <a:tc>
                  <a:txBody>
                    <a:bodyPr/>
                    <a:lstStyle/>
                    <a:p>
                      <a:pPr algn="ctr"/>
                      <a:endParaRPr lang="zh-TW" altLang="en-US" dirty="0"/>
                    </a:p>
                  </a:txBody>
                  <a:tcPr/>
                </a:tc>
                <a:tc>
                  <a:txBody>
                    <a:bodyPr/>
                    <a:lstStyle/>
                    <a:p>
                      <a:pPr algn="ctr"/>
                      <a:endParaRPr lang="zh-TW" altLang="en-US"/>
                    </a:p>
                  </a:txBody>
                  <a:tcPr/>
                </a:tc>
                <a:extLst>
                  <a:ext uri="{0D108BD9-81ED-4DB2-BD59-A6C34878D82A}">
                    <a16:rowId xmlns:a16="http://schemas.microsoft.com/office/drawing/2014/main" val="4026182824"/>
                  </a:ext>
                </a:extLst>
              </a:tr>
              <a:tr h="370840">
                <a:tc>
                  <a:txBody>
                    <a:bodyPr/>
                    <a:lstStyle/>
                    <a:p>
                      <a:pPr algn="ctr"/>
                      <a:r>
                        <a:rPr lang="en-US" altLang="zh-TW" dirty="0"/>
                        <a:t>swap</a:t>
                      </a:r>
                      <a:endParaRPr lang="zh-TW" altLang="en-US" dirty="0"/>
                    </a:p>
                  </a:txBody>
                  <a:tcPr/>
                </a:tc>
                <a:tc>
                  <a:txBody>
                    <a:bodyPr/>
                    <a:lstStyle/>
                    <a:p>
                      <a:pPr algn="ctr"/>
                      <a:r>
                        <a:rPr lang="en-US" altLang="zh-TW" dirty="0"/>
                        <a:t>w</a:t>
                      </a:r>
                      <a:endParaRPr lang="zh-TW" altLang="en-US" dirty="0"/>
                    </a:p>
                  </a:txBody>
                  <a:tcPr/>
                </a:tc>
                <a:tc>
                  <a:txBody>
                    <a:bodyPr/>
                    <a:lstStyle/>
                    <a:p>
                      <a:pPr algn="ctr"/>
                      <a:r>
                        <a:rPr lang="en-US" altLang="zh-TW" dirty="0"/>
                        <a:t>a, b</a:t>
                      </a:r>
                      <a:endParaRPr lang="zh-TW" altLang="en-US" dirty="0"/>
                    </a:p>
                  </a:txBody>
                  <a:tcPr/>
                </a:tc>
                <a:tc>
                  <a:txBody>
                    <a:bodyPr/>
                    <a:lstStyle/>
                    <a:p>
                      <a:pPr algn="ctr"/>
                      <a:r>
                        <a:rPr lang="en-US" altLang="zh-TW" dirty="0"/>
                        <a:t>w a b</a:t>
                      </a:r>
                      <a:endParaRPr lang="zh-TW" altLang="en-US" dirty="0"/>
                    </a:p>
                  </a:txBody>
                  <a:tcPr/>
                </a:tc>
                <a:extLst>
                  <a:ext uri="{0D108BD9-81ED-4DB2-BD59-A6C34878D82A}">
                    <a16:rowId xmlns:a16="http://schemas.microsoft.com/office/drawing/2014/main" val="1402801053"/>
                  </a:ext>
                </a:extLst>
              </a:tr>
              <a:tr h="370840">
                <a:tc>
                  <a:txBody>
                    <a:bodyPr/>
                    <a:lstStyle/>
                    <a:p>
                      <a:pPr algn="ctr"/>
                      <a:r>
                        <a:rPr lang="en-US" altLang="zh-TW" dirty="0"/>
                        <a:t>print</a:t>
                      </a:r>
                      <a:endParaRPr lang="zh-TW" altLang="en-US" dirty="0"/>
                    </a:p>
                  </a:txBody>
                  <a:tcPr/>
                </a:tc>
                <a:tc>
                  <a:txBody>
                    <a:bodyPr/>
                    <a:lstStyle/>
                    <a:p>
                      <a:pPr algn="ctr"/>
                      <a:r>
                        <a:rPr lang="en-US" altLang="zh-TW" dirty="0"/>
                        <a:t>p</a:t>
                      </a:r>
                      <a:endParaRPr lang="zh-TW" altLang="en-US" dirty="0"/>
                    </a:p>
                  </a:txBody>
                  <a:tcPr/>
                </a:tc>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2040546399"/>
                  </a:ext>
                </a:extLst>
              </a:tr>
              <a:tr h="370840">
                <a:tc>
                  <a:txBody>
                    <a:bodyPr/>
                    <a:lstStyle/>
                    <a:p>
                      <a:pPr algn="ctr"/>
                      <a:r>
                        <a:rPr lang="en-US" altLang="zh-TW" dirty="0"/>
                        <a:t>stop</a:t>
                      </a:r>
                      <a:endParaRPr lang="zh-TW" altLang="en-US" dirty="0"/>
                    </a:p>
                  </a:txBody>
                  <a:tcPr/>
                </a:tc>
                <a:tc>
                  <a:txBody>
                    <a:bodyPr/>
                    <a:lstStyle/>
                    <a:p>
                      <a:pPr algn="ctr"/>
                      <a:r>
                        <a:rPr lang="en-US" altLang="zh-TW" dirty="0"/>
                        <a:t>s</a:t>
                      </a:r>
                      <a:endParaRPr lang="zh-TW" altLang="en-US" dirty="0"/>
                    </a:p>
                  </a:txBody>
                  <a:tcPr/>
                </a:tc>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3254416723"/>
                  </a:ext>
                </a:extLst>
              </a:tr>
            </a:tbl>
          </a:graphicData>
        </a:graphic>
      </p:graphicFrame>
    </p:spTree>
    <p:extLst>
      <p:ext uri="{BB962C8B-B14F-4D97-AF65-F5344CB8AC3E}">
        <p14:creationId xmlns:p14="http://schemas.microsoft.com/office/powerpoint/2010/main" val="4847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E245DD-4DA1-473D-9D12-8F5ED66BD518}"/>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D412197A-650B-41FF-BB84-AAE72B8F920A}"/>
              </a:ext>
            </a:extLst>
          </p:cNvPr>
          <p:cNvSpPr>
            <a:spLocks noGrp="1"/>
          </p:cNvSpPr>
          <p:nvPr>
            <p:ph idx="1"/>
          </p:nvPr>
        </p:nvSpPr>
        <p:spPr/>
        <p:txBody>
          <a:bodyPr/>
          <a:lstStyle/>
          <a:p>
            <a:r>
              <a:rPr lang="zh-TW" altLang="en-US" dirty="0"/>
              <a:t>輸出</a:t>
            </a:r>
            <a:r>
              <a:rPr lang="en-US" altLang="zh-TW" dirty="0"/>
              <a:t>Print</a:t>
            </a:r>
            <a:br>
              <a:rPr lang="en-US" altLang="zh-TW" dirty="0"/>
            </a:br>
            <a:r>
              <a:rPr lang="zh-TW" altLang="en-US" dirty="0"/>
              <a:t>將此鏈結串列改成可以儲存一個</a:t>
            </a:r>
            <a:r>
              <a:rPr lang="en-US" altLang="zh-TW" dirty="0"/>
              <a:t>char[20]</a:t>
            </a:r>
            <a:r>
              <a:rPr lang="zh-TW" altLang="en-US" dirty="0"/>
              <a:t>的</a:t>
            </a:r>
            <a:r>
              <a:rPr lang="en-US" altLang="zh-TW" dirty="0"/>
              <a:t>name</a:t>
            </a:r>
            <a:r>
              <a:rPr lang="zh-TW" altLang="en-US" dirty="0"/>
              <a:t>，一個</a:t>
            </a:r>
            <a:r>
              <a:rPr lang="en-US" altLang="zh-TW" dirty="0"/>
              <a:t>int</a:t>
            </a:r>
            <a:r>
              <a:rPr lang="zh-TW" altLang="en-US" dirty="0"/>
              <a:t>的</a:t>
            </a:r>
            <a:r>
              <a:rPr lang="en-US" altLang="zh-TW" dirty="0"/>
              <a:t>midterm</a:t>
            </a:r>
            <a:r>
              <a:rPr lang="zh-TW" altLang="en-US" dirty="0"/>
              <a:t>，一個</a:t>
            </a:r>
            <a:r>
              <a:rPr lang="en-US" altLang="zh-TW" dirty="0"/>
              <a:t>int</a:t>
            </a:r>
            <a:r>
              <a:rPr lang="zh-TW" altLang="en-US" dirty="0"/>
              <a:t>的</a:t>
            </a:r>
            <a:r>
              <a:rPr lang="en-US" altLang="zh-TW" dirty="0"/>
              <a:t>final</a:t>
            </a:r>
            <a:r>
              <a:rPr lang="zh-TW" altLang="en-US" dirty="0"/>
              <a:t>，並將輸出改成以上格式。</a:t>
            </a:r>
          </a:p>
        </p:txBody>
      </p:sp>
      <p:sp>
        <p:nvSpPr>
          <p:cNvPr id="4" name="文字方塊 3">
            <a:extLst>
              <a:ext uri="{FF2B5EF4-FFF2-40B4-BE49-F238E27FC236}">
                <a16:creationId xmlns:a16="http://schemas.microsoft.com/office/drawing/2014/main" id="{30C900E9-1CBC-4F26-BF42-D637E4E18DAA}"/>
              </a:ext>
            </a:extLst>
          </p:cNvPr>
          <p:cNvSpPr txBox="1"/>
          <p:nvPr/>
        </p:nvSpPr>
        <p:spPr>
          <a:xfrm>
            <a:off x="2590800" y="2998708"/>
            <a:ext cx="3786614" cy="523220"/>
          </a:xfrm>
          <a:prstGeom prst="rect">
            <a:avLst/>
          </a:prstGeom>
          <a:noFill/>
          <a:ln>
            <a:solidFill>
              <a:srgbClr val="FF0000"/>
            </a:solidFill>
          </a:ln>
        </p:spPr>
        <p:txBody>
          <a:bodyPr wrap="none" rtlCol="0">
            <a:spAutoFit/>
          </a:bodyPr>
          <a:lstStyle/>
          <a:p>
            <a:r>
              <a:rPr lang="en-US" altLang="zh-TW" sz="2800" dirty="0"/>
              <a:t>void print(Node* head)</a:t>
            </a:r>
            <a:endParaRPr lang="zh-TW" altLang="en-US" sz="2800" dirty="0"/>
          </a:p>
        </p:txBody>
      </p:sp>
      <p:sp>
        <p:nvSpPr>
          <p:cNvPr id="5" name="文字方塊 4">
            <a:extLst>
              <a:ext uri="{FF2B5EF4-FFF2-40B4-BE49-F238E27FC236}">
                <a16:creationId xmlns:a16="http://schemas.microsoft.com/office/drawing/2014/main" id="{EF9F9ABA-06B4-42CA-BB7F-6697C03311B5}"/>
              </a:ext>
            </a:extLst>
          </p:cNvPr>
          <p:cNvSpPr txBox="1"/>
          <p:nvPr/>
        </p:nvSpPr>
        <p:spPr>
          <a:xfrm>
            <a:off x="2743200" y="4001294"/>
            <a:ext cx="2698175" cy="1477328"/>
          </a:xfrm>
          <a:prstGeom prst="rect">
            <a:avLst/>
          </a:prstGeom>
          <a:noFill/>
        </p:spPr>
        <p:txBody>
          <a:bodyPr wrap="none" rtlCol="0">
            <a:spAutoFit/>
          </a:bodyPr>
          <a:lstStyle/>
          <a:p>
            <a:r>
              <a:rPr lang="en-US" altLang="zh-TW" dirty="0"/>
              <a:t>Name	Midterm    Final</a:t>
            </a:r>
          </a:p>
          <a:p>
            <a:r>
              <a:rPr lang="en-US" altLang="zh-TW" dirty="0"/>
              <a:t>AAA       10             20</a:t>
            </a:r>
          </a:p>
          <a:p>
            <a:r>
              <a:rPr lang="en-US" altLang="zh-TW" dirty="0"/>
              <a:t>BBB       30             40</a:t>
            </a:r>
          </a:p>
          <a:p>
            <a:r>
              <a:rPr lang="en-US" altLang="zh-TW" dirty="0"/>
              <a:t>CCC       50             60</a:t>
            </a:r>
          </a:p>
          <a:p>
            <a:r>
              <a:rPr lang="en-US" altLang="zh-TW" dirty="0"/>
              <a:t>(</a:t>
            </a:r>
            <a:r>
              <a:rPr lang="zh-TW" altLang="en-US" dirty="0"/>
              <a:t>用</a:t>
            </a:r>
            <a:r>
              <a:rPr lang="en-US" altLang="zh-TW" dirty="0"/>
              <a:t>\t</a:t>
            </a:r>
            <a:r>
              <a:rPr lang="zh-TW" altLang="en-US" dirty="0"/>
              <a:t>對齊</a:t>
            </a:r>
            <a:r>
              <a:rPr lang="en-US" altLang="zh-TW" dirty="0"/>
              <a:t>)</a:t>
            </a:r>
            <a:endParaRPr lang="zh-TW" altLang="en-US" dirty="0"/>
          </a:p>
        </p:txBody>
      </p:sp>
    </p:spTree>
    <p:extLst>
      <p:ext uri="{BB962C8B-B14F-4D97-AF65-F5344CB8AC3E}">
        <p14:creationId xmlns:p14="http://schemas.microsoft.com/office/powerpoint/2010/main" val="345938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0FCB08-BC1A-4330-B5E2-FABEEA5A9C17}"/>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2B9AD59E-73AA-4DA7-8936-60FB6C63F06C}"/>
              </a:ext>
            </a:extLst>
          </p:cNvPr>
          <p:cNvSpPr>
            <a:spLocks noGrp="1"/>
          </p:cNvSpPr>
          <p:nvPr>
            <p:ph idx="1"/>
          </p:nvPr>
        </p:nvSpPr>
        <p:spPr/>
        <p:txBody>
          <a:bodyPr/>
          <a:lstStyle/>
          <a:p>
            <a:r>
              <a:rPr lang="zh-TW" altLang="en-US" dirty="0"/>
              <a:t>刪除節點</a:t>
            </a:r>
            <a:r>
              <a:rPr lang="en-US" altLang="zh-TW" dirty="0"/>
              <a:t>Delete</a:t>
            </a:r>
          </a:p>
          <a:p>
            <a:pPr marL="0" indent="0">
              <a:buNone/>
            </a:pPr>
            <a:r>
              <a:rPr lang="zh-TW" altLang="en-US" dirty="0"/>
              <a:t>找出最後一個節點，將該點資料輸出，最後將它的記憶體釋出並將指向這個節點的的指標指向</a:t>
            </a:r>
            <a:r>
              <a:rPr lang="en-US" altLang="zh-TW" dirty="0"/>
              <a:t>NULL</a:t>
            </a:r>
            <a:r>
              <a:rPr lang="zh-TW" altLang="en-US" dirty="0"/>
              <a:t>，這題跟範例的</a:t>
            </a:r>
            <a:r>
              <a:rPr lang="en-US" altLang="zh-TW" dirty="0"/>
              <a:t>insert</a:t>
            </a:r>
            <a:r>
              <a:rPr lang="zh-TW" altLang="en-US" dirty="0"/>
              <a:t>一樣，要考慮刪除的是否為第一個節點。</a:t>
            </a:r>
          </a:p>
        </p:txBody>
      </p:sp>
      <p:sp>
        <p:nvSpPr>
          <p:cNvPr id="4" name="文字方塊 3">
            <a:extLst>
              <a:ext uri="{FF2B5EF4-FFF2-40B4-BE49-F238E27FC236}">
                <a16:creationId xmlns:a16="http://schemas.microsoft.com/office/drawing/2014/main" id="{2616B623-0978-4B92-AFBB-7D80BA71DA1D}"/>
              </a:ext>
            </a:extLst>
          </p:cNvPr>
          <p:cNvSpPr txBox="1"/>
          <p:nvPr/>
        </p:nvSpPr>
        <p:spPr>
          <a:xfrm>
            <a:off x="2568887" y="3410188"/>
            <a:ext cx="4006225" cy="523220"/>
          </a:xfrm>
          <a:prstGeom prst="rect">
            <a:avLst/>
          </a:prstGeom>
          <a:noFill/>
          <a:ln>
            <a:solidFill>
              <a:srgbClr val="FF0000"/>
            </a:solidFill>
          </a:ln>
        </p:spPr>
        <p:txBody>
          <a:bodyPr wrap="none" rtlCol="0">
            <a:spAutoFit/>
          </a:bodyPr>
          <a:lstStyle/>
          <a:p>
            <a:r>
              <a:rPr lang="en-US" altLang="zh-TW" sz="2800" dirty="0"/>
              <a:t>Node* del(Node* head);</a:t>
            </a:r>
            <a:endParaRPr lang="zh-TW" altLang="en-US" sz="2800" dirty="0"/>
          </a:p>
        </p:txBody>
      </p:sp>
      <p:sp>
        <p:nvSpPr>
          <p:cNvPr id="5" name="文字方塊 4">
            <a:extLst>
              <a:ext uri="{FF2B5EF4-FFF2-40B4-BE49-F238E27FC236}">
                <a16:creationId xmlns:a16="http://schemas.microsoft.com/office/drawing/2014/main" id="{BA35B25F-B295-4560-BBF9-0EBC953E1E34}"/>
              </a:ext>
            </a:extLst>
          </p:cNvPr>
          <p:cNvSpPr txBox="1"/>
          <p:nvPr/>
        </p:nvSpPr>
        <p:spPr>
          <a:xfrm>
            <a:off x="2773680" y="4340274"/>
            <a:ext cx="3031599" cy="646331"/>
          </a:xfrm>
          <a:prstGeom prst="rect">
            <a:avLst/>
          </a:prstGeom>
          <a:noFill/>
        </p:spPr>
        <p:txBody>
          <a:bodyPr wrap="none" rtlCol="0">
            <a:spAutoFit/>
          </a:bodyPr>
          <a:lstStyle/>
          <a:p>
            <a:r>
              <a:rPr lang="en-US" altLang="zh-TW" dirty="0"/>
              <a:t>This data has been deleted:</a:t>
            </a:r>
          </a:p>
          <a:p>
            <a:r>
              <a:rPr lang="en-US" altLang="zh-TW" dirty="0"/>
              <a:t>CCC    30    40</a:t>
            </a:r>
            <a:endParaRPr lang="zh-TW" altLang="en-US" dirty="0"/>
          </a:p>
        </p:txBody>
      </p:sp>
    </p:spTree>
    <p:extLst>
      <p:ext uri="{BB962C8B-B14F-4D97-AF65-F5344CB8AC3E}">
        <p14:creationId xmlns:p14="http://schemas.microsoft.com/office/powerpoint/2010/main" val="205588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BD7BC3-A578-4C62-A04B-BD9C6CD813B3}"/>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F26D23DB-1C1F-4A13-B097-A68B99472C87}"/>
              </a:ext>
            </a:extLst>
          </p:cNvPr>
          <p:cNvSpPr>
            <a:spLocks noGrp="1"/>
          </p:cNvSpPr>
          <p:nvPr>
            <p:ph idx="1"/>
          </p:nvPr>
        </p:nvSpPr>
        <p:spPr/>
        <p:txBody>
          <a:bodyPr/>
          <a:lstStyle/>
          <a:p>
            <a:r>
              <a:rPr lang="zh-TW" altLang="en-US" dirty="0"/>
              <a:t>動態配置記憶體</a:t>
            </a:r>
            <a:endParaRPr lang="en-US" altLang="zh-TW" dirty="0"/>
          </a:p>
          <a:p>
            <a:r>
              <a:rPr lang="zh-TW" altLang="en-US" dirty="0"/>
              <a:t>指向結構體的指標</a:t>
            </a:r>
            <a:endParaRPr lang="en-US" altLang="zh-TW" dirty="0"/>
          </a:p>
          <a:p>
            <a:r>
              <a:rPr lang="zh-TW" altLang="en-US" dirty="0"/>
              <a:t>鏈結串列</a:t>
            </a:r>
          </a:p>
        </p:txBody>
      </p:sp>
    </p:spTree>
    <p:extLst>
      <p:ext uri="{BB962C8B-B14F-4D97-AF65-F5344CB8AC3E}">
        <p14:creationId xmlns:p14="http://schemas.microsoft.com/office/powerpoint/2010/main" val="22750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DD060A-FF6D-4587-896B-D6B44DED0E4C}"/>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8EC08A13-4FDC-4E9B-8EF4-B3EB083852A7}"/>
              </a:ext>
            </a:extLst>
          </p:cNvPr>
          <p:cNvSpPr>
            <a:spLocks noGrp="1"/>
          </p:cNvSpPr>
          <p:nvPr>
            <p:ph idx="1"/>
          </p:nvPr>
        </p:nvSpPr>
        <p:spPr/>
        <p:txBody>
          <a:bodyPr/>
          <a:lstStyle/>
          <a:p>
            <a:r>
              <a:rPr lang="zh-TW" altLang="en-US" dirty="0"/>
              <a:t>交換</a:t>
            </a:r>
            <a:r>
              <a:rPr lang="en-US" altLang="zh-TW" dirty="0"/>
              <a:t>Swap</a:t>
            </a:r>
          </a:p>
          <a:p>
            <a:pPr marL="0" indent="0">
              <a:buNone/>
            </a:pPr>
            <a:r>
              <a:rPr lang="zh-TW" altLang="en-US" dirty="0"/>
              <a:t>我們假設第一個節點從</a:t>
            </a:r>
            <a:r>
              <a:rPr lang="en-US" altLang="zh-TW" dirty="0"/>
              <a:t>index=0</a:t>
            </a:r>
            <a:r>
              <a:rPr lang="zh-TW" altLang="en-US" dirty="0"/>
              <a:t>開始算，輸入兩整數</a:t>
            </a:r>
            <a:r>
              <a:rPr lang="en-US" altLang="zh-TW" dirty="0"/>
              <a:t>a, b</a:t>
            </a:r>
            <a:r>
              <a:rPr lang="zh-TW" altLang="en-US" dirty="0"/>
              <a:t>為要交換的兩個位置，將兩位置的資料全部交換。</a:t>
            </a:r>
          </a:p>
        </p:txBody>
      </p:sp>
      <p:sp>
        <p:nvSpPr>
          <p:cNvPr id="4" name="文字方塊 3">
            <a:extLst>
              <a:ext uri="{FF2B5EF4-FFF2-40B4-BE49-F238E27FC236}">
                <a16:creationId xmlns:a16="http://schemas.microsoft.com/office/drawing/2014/main" id="{60B8C320-E620-4E22-A398-6659ECADB536}"/>
              </a:ext>
            </a:extLst>
          </p:cNvPr>
          <p:cNvSpPr txBox="1"/>
          <p:nvPr/>
        </p:nvSpPr>
        <p:spPr>
          <a:xfrm>
            <a:off x="1828800" y="3429000"/>
            <a:ext cx="5881738" cy="523220"/>
          </a:xfrm>
          <a:prstGeom prst="rect">
            <a:avLst/>
          </a:prstGeom>
          <a:noFill/>
          <a:ln>
            <a:solidFill>
              <a:srgbClr val="FF0000"/>
            </a:solidFill>
          </a:ln>
        </p:spPr>
        <p:txBody>
          <a:bodyPr wrap="none" rtlCol="0">
            <a:spAutoFit/>
          </a:bodyPr>
          <a:lstStyle>
            <a:defPPr>
              <a:defRPr lang="zh-TW"/>
            </a:defPPr>
            <a:lvl1pPr>
              <a:defRPr sz="2800"/>
            </a:lvl1pPr>
          </a:lstStyle>
          <a:p>
            <a:r>
              <a:rPr lang="en-US" altLang="zh-TW" dirty="0"/>
              <a:t>void swap(Node* head, int a, int b); </a:t>
            </a:r>
            <a:endParaRPr lang="zh-TW" altLang="en-US" dirty="0"/>
          </a:p>
        </p:txBody>
      </p:sp>
      <p:sp>
        <p:nvSpPr>
          <p:cNvPr id="5" name="文字方塊 4">
            <a:extLst>
              <a:ext uri="{FF2B5EF4-FFF2-40B4-BE49-F238E27FC236}">
                <a16:creationId xmlns:a16="http://schemas.microsoft.com/office/drawing/2014/main" id="{4884EDDC-92DB-4BEF-9E75-593529889D4B}"/>
              </a:ext>
            </a:extLst>
          </p:cNvPr>
          <p:cNvSpPr txBox="1"/>
          <p:nvPr/>
        </p:nvSpPr>
        <p:spPr>
          <a:xfrm>
            <a:off x="3515360" y="4287520"/>
            <a:ext cx="1787733" cy="1754326"/>
          </a:xfrm>
          <a:prstGeom prst="rect">
            <a:avLst/>
          </a:prstGeom>
          <a:noFill/>
        </p:spPr>
        <p:txBody>
          <a:bodyPr wrap="none" rtlCol="0">
            <a:spAutoFit/>
          </a:bodyPr>
          <a:lstStyle/>
          <a:p>
            <a:r>
              <a:rPr lang="zh-TW" altLang="en-US" dirty="0"/>
              <a:t>輸入</a:t>
            </a:r>
            <a:r>
              <a:rPr lang="en-US" altLang="zh-TW" dirty="0"/>
              <a:t>:</a:t>
            </a:r>
          </a:p>
          <a:p>
            <a:r>
              <a:rPr lang="en-US" altLang="zh-TW" dirty="0"/>
              <a:t>w 0 2 </a:t>
            </a:r>
          </a:p>
          <a:p>
            <a:r>
              <a:rPr lang="zh-TW" altLang="en-US" dirty="0"/>
              <a:t>輸出</a:t>
            </a:r>
            <a:r>
              <a:rPr lang="en-US" altLang="zh-TW" dirty="0"/>
              <a:t>:</a:t>
            </a:r>
          </a:p>
          <a:p>
            <a:r>
              <a:rPr lang="en-US" altLang="zh-TW" dirty="0"/>
              <a:t>CCC    50    60</a:t>
            </a:r>
          </a:p>
          <a:p>
            <a:r>
              <a:rPr lang="en-US" altLang="zh-TW" dirty="0"/>
              <a:t>BBB     30    40</a:t>
            </a:r>
          </a:p>
          <a:p>
            <a:r>
              <a:rPr lang="en-US" altLang="zh-TW" dirty="0"/>
              <a:t>AAA     10     20</a:t>
            </a:r>
            <a:endParaRPr lang="zh-TW" altLang="en-US" dirty="0"/>
          </a:p>
        </p:txBody>
      </p:sp>
    </p:spTree>
    <p:extLst>
      <p:ext uri="{BB962C8B-B14F-4D97-AF65-F5344CB8AC3E}">
        <p14:creationId xmlns:p14="http://schemas.microsoft.com/office/powerpoint/2010/main" val="31870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3BEEE4-8A5E-42CF-A914-8A683C11BF83}"/>
              </a:ext>
            </a:extLst>
          </p:cNvPr>
          <p:cNvSpPr>
            <a:spLocks noGrp="1"/>
          </p:cNvSpPr>
          <p:nvPr>
            <p:ph type="title"/>
          </p:nvPr>
        </p:nvSpPr>
        <p:spPr/>
        <p:txBody>
          <a:bodyPr/>
          <a:lstStyle/>
          <a:p>
            <a:r>
              <a:rPr lang="zh-TW" altLang="en-US" dirty="0"/>
              <a:t>動態配置記憶體</a:t>
            </a:r>
            <a:r>
              <a:rPr lang="en-US" altLang="zh-TW" dirty="0"/>
              <a:t>new</a:t>
            </a:r>
            <a:endParaRPr lang="zh-TW" altLang="en-US" dirty="0"/>
          </a:p>
        </p:txBody>
      </p:sp>
      <p:sp>
        <p:nvSpPr>
          <p:cNvPr id="3" name="內容版面配置區 2">
            <a:extLst>
              <a:ext uri="{FF2B5EF4-FFF2-40B4-BE49-F238E27FC236}">
                <a16:creationId xmlns:a16="http://schemas.microsoft.com/office/drawing/2014/main" id="{F2AFE370-A129-4200-84E6-0FFECE57629C}"/>
              </a:ext>
            </a:extLst>
          </p:cNvPr>
          <p:cNvSpPr>
            <a:spLocks noGrp="1"/>
          </p:cNvSpPr>
          <p:nvPr>
            <p:ph idx="1"/>
          </p:nvPr>
        </p:nvSpPr>
        <p:spPr/>
        <p:txBody>
          <a:bodyPr/>
          <a:lstStyle/>
          <a:p>
            <a:r>
              <a:rPr lang="zh-TW" altLang="en-US" dirty="0"/>
              <a:t>除了宣告變數來儲存資料以外，有另外一種方法來跟電腦申請記憶體來儲存資料，相對於陣列有最大長度的限制，通常我們用此方法來儲存不定數量的資料。</a:t>
            </a:r>
            <a:br>
              <a:rPr lang="en-US" altLang="zh-TW" dirty="0"/>
            </a:br>
            <a:endParaRPr lang="en-US" altLang="zh-TW" dirty="0"/>
          </a:p>
          <a:p>
            <a:r>
              <a:rPr lang="zh-TW" altLang="en-US" dirty="0"/>
              <a:t>用此種方法得到的記憶體，如果沒有經過「刪除指令」，會永遠被占住，電腦能用的記憶體就少了一塊，直到把整個程式關閉才會再被還給電腦。</a:t>
            </a:r>
          </a:p>
        </p:txBody>
      </p:sp>
    </p:spTree>
    <p:extLst>
      <p:ext uri="{BB962C8B-B14F-4D97-AF65-F5344CB8AC3E}">
        <p14:creationId xmlns:p14="http://schemas.microsoft.com/office/powerpoint/2010/main" val="160097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E68DD0-1B7B-42D9-B38F-5ED164E97788}"/>
              </a:ext>
            </a:extLst>
          </p:cNvPr>
          <p:cNvSpPr>
            <a:spLocks noGrp="1"/>
          </p:cNvSpPr>
          <p:nvPr>
            <p:ph type="title"/>
          </p:nvPr>
        </p:nvSpPr>
        <p:spPr/>
        <p:txBody>
          <a:bodyPr/>
          <a:lstStyle/>
          <a:p>
            <a:r>
              <a:rPr lang="zh-TW" altLang="en-US" dirty="0"/>
              <a:t>情境</a:t>
            </a:r>
            <a:r>
              <a:rPr lang="en-US" altLang="zh-TW" dirty="0"/>
              <a:t>:</a:t>
            </a:r>
            <a:r>
              <a:rPr lang="zh-TW" altLang="en-US" dirty="0"/>
              <a:t> 陣列的限制</a:t>
            </a:r>
          </a:p>
        </p:txBody>
      </p:sp>
      <p:pic>
        <p:nvPicPr>
          <p:cNvPr id="5" name="內容版面配置區 4">
            <a:extLst>
              <a:ext uri="{FF2B5EF4-FFF2-40B4-BE49-F238E27FC236}">
                <a16:creationId xmlns:a16="http://schemas.microsoft.com/office/drawing/2014/main" id="{CC6A0056-3142-46A3-93B8-63092BFF38BF}"/>
              </a:ext>
            </a:extLst>
          </p:cNvPr>
          <p:cNvPicPr>
            <a:picLocks noGrp="1" noChangeAspect="1"/>
          </p:cNvPicPr>
          <p:nvPr>
            <p:ph idx="1"/>
          </p:nvPr>
        </p:nvPicPr>
        <p:blipFill>
          <a:blip r:embed="rId2"/>
          <a:stretch>
            <a:fillRect/>
          </a:stretch>
        </p:blipFill>
        <p:spPr>
          <a:xfrm>
            <a:off x="1095375" y="2486819"/>
            <a:ext cx="6953250" cy="3028950"/>
          </a:xfrm>
        </p:spPr>
      </p:pic>
    </p:spTree>
    <p:extLst>
      <p:ext uri="{BB962C8B-B14F-4D97-AF65-F5344CB8AC3E}">
        <p14:creationId xmlns:p14="http://schemas.microsoft.com/office/powerpoint/2010/main" val="450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7F83A7-F89C-4ADF-B71C-9EE9A1C91D96}"/>
              </a:ext>
            </a:extLst>
          </p:cNvPr>
          <p:cNvSpPr>
            <a:spLocks noGrp="1"/>
          </p:cNvSpPr>
          <p:nvPr>
            <p:ph type="title"/>
          </p:nvPr>
        </p:nvSpPr>
        <p:spPr/>
        <p:txBody>
          <a:bodyPr/>
          <a:lstStyle/>
          <a:p>
            <a:r>
              <a:rPr lang="zh-TW" altLang="en-US" dirty="0"/>
              <a:t>語法</a:t>
            </a:r>
            <a:r>
              <a:rPr lang="en-US" altLang="zh-TW" dirty="0"/>
              <a:t>:</a:t>
            </a:r>
            <a:r>
              <a:rPr lang="zh-TW" altLang="en-US" dirty="0"/>
              <a:t>動態配置記憶體</a:t>
            </a:r>
          </a:p>
        </p:txBody>
      </p:sp>
      <p:sp>
        <p:nvSpPr>
          <p:cNvPr id="3" name="內容版面配置區 2">
            <a:extLst>
              <a:ext uri="{FF2B5EF4-FFF2-40B4-BE49-F238E27FC236}">
                <a16:creationId xmlns:a16="http://schemas.microsoft.com/office/drawing/2014/main" id="{65F0B9B6-6756-45F0-A567-186E352662E0}"/>
              </a:ext>
            </a:extLst>
          </p:cNvPr>
          <p:cNvSpPr>
            <a:spLocks noGrp="1"/>
          </p:cNvSpPr>
          <p:nvPr>
            <p:ph idx="1"/>
          </p:nvPr>
        </p:nvSpPr>
        <p:spPr/>
        <p:txBody>
          <a:bodyPr/>
          <a:lstStyle/>
          <a:p>
            <a:r>
              <a:rPr lang="zh-TW" altLang="en-US" dirty="0">
                <a:solidFill>
                  <a:srgbClr val="FF0000"/>
                </a:solidFill>
              </a:rPr>
              <a:t>目標資料型態* 指標 </a:t>
            </a:r>
            <a:r>
              <a:rPr lang="en-US" altLang="zh-TW" dirty="0">
                <a:solidFill>
                  <a:srgbClr val="FF0000"/>
                </a:solidFill>
              </a:rPr>
              <a:t>= new </a:t>
            </a:r>
            <a:r>
              <a:rPr lang="zh-TW" altLang="en-US" dirty="0">
                <a:solidFill>
                  <a:srgbClr val="FF0000"/>
                </a:solidFill>
              </a:rPr>
              <a:t>目標資料型態</a:t>
            </a:r>
            <a:r>
              <a:rPr lang="zh-TW" altLang="en-US" dirty="0"/>
              <a:t>，電腦會迴傳該段記憶體的第一個元素的位址，所以我們要宣告一個指標來承接它，例</a:t>
            </a:r>
            <a:r>
              <a:rPr lang="en-US" altLang="zh-TW" dirty="0"/>
              <a:t>: int </a:t>
            </a:r>
            <a:r>
              <a:rPr lang="zh-TW" altLang="en-US" dirty="0"/>
              <a:t>*</a:t>
            </a:r>
            <a:r>
              <a:rPr lang="en-US" altLang="zh-TW" dirty="0"/>
              <a:t>var = new int;</a:t>
            </a:r>
          </a:p>
          <a:p>
            <a:r>
              <a:rPr lang="zh-TW" altLang="en-US" dirty="0"/>
              <a:t>我們也可以申請的同時初始化它，例</a:t>
            </a:r>
            <a:r>
              <a:rPr lang="en-US" altLang="zh-TW" dirty="0"/>
              <a:t>: int* var = new int(100);</a:t>
            </a:r>
          </a:p>
          <a:p>
            <a:r>
              <a:rPr lang="zh-TW" altLang="en-US" dirty="0"/>
              <a:t>如果是要申請陣列型態的複數個元素，例</a:t>
            </a:r>
            <a:r>
              <a:rPr lang="en-US" altLang="zh-TW" dirty="0"/>
              <a:t>: </a:t>
            </a:r>
            <a:r>
              <a:rPr lang="en-US" altLang="zh-TW" dirty="0">
                <a:solidFill>
                  <a:srgbClr val="FF0000"/>
                </a:solidFill>
              </a:rPr>
              <a:t>int* var = new int[</a:t>
            </a:r>
            <a:r>
              <a:rPr lang="zh-TW" altLang="en-US" dirty="0">
                <a:solidFill>
                  <a:srgbClr val="FF0000"/>
                </a:solidFill>
              </a:rPr>
              <a:t>元素數量</a:t>
            </a:r>
            <a:r>
              <a:rPr lang="en-US" altLang="zh-TW" dirty="0">
                <a:solidFill>
                  <a:srgbClr val="FF0000"/>
                </a:solidFill>
              </a:rPr>
              <a:t>];</a:t>
            </a:r>
            <a:r>
              <a:rPr lang="zh-TW" altLang="en-US" dirty="0"/>
              <a:t>，元素數量可為變數。</a:t>
            </a:r>
            <a:endParaRPr lang="en-US" altLang="zh-TW" dirty="0"/>
          </a:p>
          <a:p>
            <a:endParaRPr lang="zh-TW" altLang="en-US" dirty="0"/>
          </a:p>
        </p:txBody>
      </p:sp>
    </p:spTree>
    <p:extLst>
      <p:ext uri="{BB962C8B-B14F-4D97-AF65-F5344CB8AC3E}">
        <p14:creationId xmlns:p14="http://schemas.microsoft.com/office/powerpoint/2010/main" val="20470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F1C799-81AC-4518-8422-2F6C44C4D1D5}"/>
              </a:ext>
            </a:extLst>
          </p:cNvPr>
          <p:cNvSpPr>
            <a:spLocks noGrp="1"/>
          </p:cNvSpPr>
          <p:nvPr>
            <p:ph type="title"/>
          </p:nvPr>
        </p:nvSpPr>
        <p:spPr/>
        <p:txBody>
          <a:bodyPr/>
          <a:lstStyle/>
          <a:p>
            <a:r>
              <a:rPr lang="zh-TW" altLang="en-US" dirty="0"/>
              <a:t>語法</a:t>
            </a:r>
            <a:r>
              <a:rPr lang="en-US" altLang="zh-TW" dirty="0"/>
              <a:t>: </a:t>
            </a:r>
            <a:r>
              <a:rPr lang="zh-TW" altLang="en-US" dirty="0"/>
              <a:t>釋放已經申請的記憶體</a:t>
            </a:r>
          </a:p>
        </p:txBody>
      </p:sp>
      <p:sp>
        <p:nvSpPr>
          <p:cNvPr id="3" name="內容版面配置區 2">
            <a:extLst>
              <a:ext uri="{FF2B5EF4-FFF2-40B4-BE49-F238E27FC236}">
                <a16:creationId xmlns:a16="http://schemas.microsoft.com/office/drawing/2014/main" id="{C40F4D49-1DDF-4846-A3F9-F5C2CC972DE4}"/>
              </a:ext>
            </a:extLst>
          </p:cNvPr>
          <p:cNvSpPr>
            <a:spLocks noGrp="1"/>
          </p:cNvSpPr>
          <p:nvPr>
            <p:ph idx="1"/>
          </p:nvPr>
        </p:nvSpPr>
        <p:spPr/>
        <p:txBody>
          <a:bodyPr/>
          <a:lstStyle/>
          <a:p>
            <a:r>
              <a:rPr lang="zh-TW" altLang="en-US" dirty="0"/>
              <a:t>單個元素</a:t>
            </a:r>
            <a:r>
              <a:rPr lang="en-US" altLang="zh-TW" dirty="0"/>
              <a:t>:</a:t>
            </a:r>
            <a:r>
              <a:rPr lang="zh-TW" altLang="en-US" dirty="0"/>
              <a:t> </a:t>
            </a:r>
            <a:r>
              <a:rPr lang="en-US" altLang="zh-TW" dirty="0"/>
              <a:t>delete</a:t>
            </a:r>
            <a:r>
              <a:rPr lang="zh-TW" altLang="en-US" dirty="0"/>
              <a:t> 指向該記憶體的指標</a:t>
            </a:r>
            <a:r>
              <a:rPr lang="en-US" altLang="zh-TW" dirty="0"/>
              <a:t>;</a:t>
            </a:r>
            <a:r>
              <a:rPr lang="zh-TW" altLang="en-US" dirty="0"/>
              <a:t>，例</a:t>
            </a:r>
            <a:r>
              <a:rPr lang="en-US" altLang="zh-TW" dirty="0"/>
              <a:t>: delete var;</a:t>
            </a:r>
          </a:p>
          <a:p>
            <a:r>
              <a:rPr lang="zh-TW" altLang="en-US" dirty="0"/>
              <a:t>陣列</a:t>
            </a:r>
            <a:r>
              <a:rPr lang="en-US" altLang="zh-TW" dirty="0"/>
              <a:t>:</a:t>
            </a:r>
            <a:r>
              <a:rPr lang="zh-TW" altLang="en-US" dirty="0"/>
              <a:t> </a:t>
            </a:r>
            <a:r>
              <a:rPr lang="en-US" altLang="zh-TW" dirty="0"/>
              <a:t>delete[]</a:t>
            </a:r>
            <a:r>
              <a:rPr lang="zh-TW" altLang="en-US" dirty="0"/>
              <a:t> 指向該記憶體的指標，例</a:t>
            </a:r>
            <a:r>
              <a:rPr lang="en-US" altLang="zh-TW" dirty="0"/>
              <a:t>: delete[] var; </a:t>
            </a:r>
            <a:endParaRPr lang="zh-TW" altLang="en-US" dirty="0"/>
          </a:p>
        </p:txBody>
      </p:sp>
    </p:spTree>
    <p:extLst>
      <p:ext uri="{BB962C8B-B14F-4D97-AF65-F5344CB8AC3E}">
        <p14:creationId xmlns:p14="http://schemas.microsoft.com/office/powerpoint/2010/main" val="386104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96DA56-6C56-4285-AD05-CD9F772DADB9}"/>
              </a:ext>
            </a:extLst>
          </p:cNvPr>
          <p:cNvSpPr>
            <a:spLocks noGrp="1"/>
          </p:cNvSpPr>
          <p:nvPr>
            <p:ph type="title"/>
          </p:nvPr>
        </p:nvSpPr>
        <p:spPr/>
        <p:txBody>
          <a:bodyPr/>
          <a:lstStyle/>
          <a:p>
            <a:r>
              <a:rPr lang="en-US" altLang="zh-TW" dirty="0"/>
              <a:t>Ex: </a:t>
            </a:r>
            <a:r>
              <a:rPr lang="zh-TW" altLang="en-US" dirty="0"/>
              <a:t>配置陣列並釋放</a:t>
            </a:r>
          </a:p>
        </p:txBody>
      </p:sp>
      <p:pic>
        <p:nvPicPr>
          <p:cNvPr id="5" name="內容版面配置區 4">
            <a:extLst>
              <a:ext uri="{FF2B5EF4-FFF2-40B4-BE49-F238E27FC236}">
                <a16:creationId xmlns:a16="http://schemas.microsoft.com/office/drawing/2014/main" id="{38A81C03-C1FF-41C1-9363-FC48DEDEB027}"/>
              </a:ext>
            </a:extLst>
          </p:cNvPr>
          <p:cNvPicPr>
            <a:picLocks noGrp="1" noChangeAspect="1"/>
          </p:cNvPicPr>
          <p:nvPr>
            <p:ph idx="1"/>
          </p:nvPr>
        </p:nvPicPr>
        <p:blipFill>
          <a:blip r:embed="rId2"/>
          <a:stretch>
            <a:fillRect/>
          </a:stretch>
        </p:blipFill>
        <p:spPr>
          <a:xfrm>
            <a:off x="1990725" y="1690689"/>
            <a:ext cx="5162550" cy="3829050"/>
          </a:xfrm>
        </p:spPr>
      </p:pic>
      <p:pic>
        <p:nvPicPr>
          <p:cNvPr id="7" name="圖片 6">
            <a:extLst>
              <a:ext uri="{FF2B5EF4-FFF2-40B4-BE49-F238E27FC236}">
                <a16:creationId xmlns:a16="http://schemas.microsoft.com/office/drawing/2014/main" id="{C7285C18-1F1E-4156-B445-F05E4B05E790}"/>
              </a:ext>
            </a:extLst>
          </p:cNvPr>
          <p:cNvPicPr>
            <a:picLocks noChangeAspect="1"/>
          </p:cNvPicPr>
          <p:nvPr/>
        </p:nvPicPr>
        <p:blipFill>
          <a:blip r:embed="rId3"/>
          <a:stretch>
            <a:fillRect/>
          </a:stretch>
        </p:blipFill>
        <p:spPr>
          <a:xfrm>
            <a:off x="2109787" y="5903327"/>
            <a:ext cx="4924425" cy="466725"/>
          </a:xfrm>
          <a:prstGeom prst="rect">
            <a:avLst/>
          </a:prstGeom>
        </p:spPr>
      </p:pic>
    </p:spTree>
    <p:extLst>
      <p:ext uri="{BB962C8B-B14F-4D97-AF65-F5344CB8AC3E}">
        <p14:creationId xmlns:p14="http://schemas.microsoft.com/office/powerpoint/2010/main" val="421344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2087D-BE9E-4EAA-9D21-338CD2253E0E}"/>
              </a:ext>
            </a:extLst>
          </p:cNvPr>
          <p:cNvSpPr>
            <a:spLocks noGrp="1"/>
          </p:cNvSpPr>
          <p:nvPr>
            <p:ph type="title"/>
          </p:nvPr>
        </p:nvSpPr>
        <p:spPr/>
        <p:txBody>
          <a:bodyPr/>
          <a:lstStyle/>
          <a:p>
            <a:r>
              <a:rPr lang="zh-TW" altLang="en-US" dirty="0"/>
              <a:t>指向結構體的指標</a:t>
            </a:r>
          </a:p>
        </p:txBody>
      </p:sp>
      <p:sp>
        <p:nvSpPr>
          <p:cNvPr id="3" name="內容版面配置區 2">
            <a:extLst>
              <a:ext uri="{FF2B5EF4-FFF2-40B4-BE49-F238E27FC236}">
                <a16:creationId xmlns:a16="http://schemas.microsoft.com/office/drawing/2014/main" id="{2F15C97A-FE55-414D-A7E8-755197C114D4}"/>
              </a:ext>
            </a:extLst>
          </p:cNvPr>
          <p:cNvSpPr>
            <a:spLocks noGrp="1"/>
          </p:cNvSpPr>
          <p:nvPr>
            <p:ph idx="1"/>
          </p:nvPr>
        </p:nvSpPr>
        <p:spPr/>
        <p:txBody>
          <a:bodyPr/>
          <a:lstStyle/>
          <a:p>
            <a:r>
              <a:rPr lang="zh-TW" altLang="en-US" dirty="0"/>
              <a:t>如果我們宣告了一個指向某結構體的指標，我們要藉由該指標來取出該結構體內的成員，我們可以不藉由「</a:t>
            </a:r>
            <a:r>
              <a:rPr lang="en-US" altLang="zh-TW" dirty="0"/>
              <a:t>*</a:t>
            </a:r>
            <a:r>
              <a:rPr lang="zh-TW" altLang="en-US" dirty="0"/>
              <a:t>」來取值，取而代之地，我們使用「</a:t>
            </a:r>
            <a:r>
              <a:rPr lang="en-US" altLang="zh-TW" dirty="0"/>
              <a:t>-&gt;</a:t>
            </a:r>
            <a:r>
              <a:rPr lang="zh-TW" altLang="en-US" dirty="0"/>
              <a:t>」這個像是箭頭的運算子。</a:t>
            </a:r>
          </a:p>
          <a:p>
            <a:r>
              <a:rPr lang="zh-TW" altLang="en-US" dirty="0">
                <a:solidFill>
                  <a:srgbClr val="FF0000"/>
                </a:solidFill>
              </a:rPr>
              <a:t>語法</a:t>
            </a:r>
            <a:r>
              <a:rPr lang="en-US" altLang="zh-TW" dirty="0">
                <a:solidFill>
                  <a:srgbClr val="FF0000"/>
                </a:solidFill>
              </a:rPr>
              <a:t>:</a:t>
            </a:r>
            <a:r>
              <a:rPr lang="zh-TW" altLang="en-US" dirty="0">
                <a:solidFill>
                  <a:srgbClr val="FF0000"/>
                </a:solidFill>
              </a:rPr>
              <a:t> 已經指向該結構體的指標</a:t>
            </a:r>
            <a:r>
              <a:rPr lang="en-US" altLang="zh-TW" dirty="0">
                <a:solidFill>
                  <a:srgbClr val="FF0000"/>
                </a:solidFill>
              </a:rPr>
              <a:t>-&gt;</a:t>
            </a:r>
            <a:r>
              <a:rPr lang="zh-TW" altLang="en-US" dirty="0">
                <a:solidFill>
                  <a:srgbClr val="FF0000"/>
                </a:solidFill>
              </a:rPr>
              <a:t>結構體內的成員</a:t>
            </a:r>
            <a:r>
              <a:rPr lang="zh-TW" altLang="en-US" dirty="0"/>
              <a:t>。</a:t>
            </a:r>
            <a:endParaRPr lang="en-US" altLang="zh-TW" dirty="0"/>
          </a:p>
          <a:p>
            <a:r>
              <a:rPr lang="zh-TW" altLang="en-US" dirty="0"/>
              <a:t>如果都有正確定義的話，當你打出</a:t>
            </a:r>
            <a:r>
              <a:rPr lang="en-US" altLang="zh-TW" dirty="0"/>
              <a:t>-&gt;</a:t>
            </a:r>
            <a:r>
              <a:rPr lang="zh-TW" altLang="en-US" dirty="0"/>
              <a:t>時，</a:t>
            </a:r>
            <a:r>
              <a:rPr lang="en-US" altLang="zh-TW" dirty="0"/>
              <a:t>Dev-C++</a:t>
            </a:r>
            <a:r>
              <a:rPr lang="zh-TW" altLang="en-US" dirty="0"/>
              <a:t>會顯示該結構體有哪些成員能讓你呼叫，如果沒跳出訊息框代表你可能沒有正確地定義該結構體。</a:t>
            </a:r>
            <a:endParaRPr lang="en-US" altLang="zh-TW" dirty="0"/>
          </a:p>
        </p:txBody>
      </p:sp>
    </p:spTree>
    <p:extLst>
      <p:ext uri="{BB962C8B-B14F-4D97-AF65-F5344CB8AC3E}">
        <p14:creationId xmlns:p14="http://schemas.microsoft.com/office/powerpoint/2010/main" val="358464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5A97C-AB43-49C9-AC80-19F1278484B5}"/>
              </a:ext>
            </a:extLst>
          </p:cNvPr>
          <p:cNvSpPr>
            <a:spLocks noGrp="1"/>
          </p:cNvSpPr>
          <p:nvPr>
            <p:ph type="title"/>
          </p:nvPr>
        </p:nvSpPr>
        <p:spPr/>
        <p:txBody>
          <a:bodyPr/>
          <a:lstStyle/>
          <a:p>
            <a:r>
              <a:rPr lang="en-US" altLang="zh-TW" dirty="0"/>
              <a:t>Ex: </a:t>
            </a:r>
            <a:r>
              <a:rPr lang="zh-TW" altLang="en-US" dirty="0"/>
              <a:t>使用指標取出成員變數</a:t>
            </a:r>
          </a:p>
        </p:txBody>
      </p:sp>
      <p:pic>
        <p:nvPicPr>
          <p:cNvPr id="5" name="內容版面配置區 4">
            <a:extLst>
              <a:ext uri="{FF2B5EF4-FFF2-40B4-BE49-F238E27FC236}">
                <a16:creationId xmlns:a16="http://schemas.microsoft.com/office/drawing/2014/main" id="{A0C82D3A-8664-4F18-84D1-62DD44E11A57}"/>
              </a:ext>
            </a:extLst>
          </p:cNvPr>
          <p:cNvPicPr>
            <a:picLocks noGrp="1" noChangeAspect="1"/>
          </p:cNvPicPr>
          <p:nvPr>
            <p:ph idx="1"/>
          </p:nvPr>
        </p:nvPicPr>
        <p:blipFill>
          <a:blip r:embed="rId2"/>
          <a:stretch>
            <a:fillRect/>
          </a:stretch>
        </p:blipFill>
        <p:spPr>
          <a:xfrm>
            <a:off x="1766886" y="1552575"/>
            <a:ext cx="5610225" cy="3752850"/>
          </a:xfrm>
        </p:spPr>
      </p:pic>
      <p:pic>
        <p:nvPicPr>
          <p:cNvPr id="7" name="圖片 6">
            <a:extLst>
              <a:ext uri="{FF2B5EF4-FFF2-40B4-BE49-F238E27FC236}">
                <a16:creationId xmlns:a16="http://schemas.microsoft.com/office/drawing/2014/main" id="{4D7F1463-CF97-4E84-AEC6-B4C6B60B894C}"/>
              </a:ext>
            </a:extLst>
          </p:cNvPr>
          <p:cNvPicPr>
            <a:picLocks noChangeAspect="1"/>
          </p:cNvPicPr>
          <p:nvPr/>
        </p:nvPicPr>
        <p:blipFill>
          <a:blip r:embed="rId3"/>
          <a:stretch>
            <a:fillRect/>
          </a:stretch>
        </p:blipFill>
        <p:spPr>
          <a:xfrm>
            <a:off x="2124073" y="5574684"/>
            <a:ext cx="4895850" cy="847725"/>
          </a:xfrm>
          <a:prstGeom prst="rect">
            <a:avLst/>
          </a:prstGeom>
        </p:spPr>
      </p:pic>
    </p:spTree>
    <p:extLst>
      <p:ext uri="{BB962C8B-B14F-4D97-AF65-F5344CB8AC3E}">
        <p14:creationId xmlns:p14="http://schemas.microsoft.com/office/powerpoint/2010/main" val="3482053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8966</TotalTime>
  <Words>1142</Words>
  <Application>Microsoft Office PowerPoint</Application>
  <PresentationFormat>如螢幕大小 (4:3)</PresentationFormat>
  <Paragraphs>110</Paragraphs>
  <Slides>20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DejaVu Sans</vt:lpstr>
      <vt:lpstr>微軟正黑體</vt:lpstr>
      <vt:lpstr>Arial</vt:lpstr>
      <vt:lpstr>Times New Roman</vt:lpstr>
      <vt:lpstr>Office 佈景主題</vt:lpstr>
      <vt:lpstr>計算機程式與應用實習</vt:lpstr>
      <vt:lpstr>大綱</vt:lpstr>
      <vt:lpstr>動態配置記憶體new</vt:lpstr>
      <vt:lpstr>情境: 陣列的限制</vt:lpstr>
      <vt:lpstr>語法:動態配置記憶體</vt:lpstr>
      <vt:lpstr>語法: 釋放已經申請的記憶體</vt:lpstr>
      <vt:lpstr>Ex: 配置陣列並釋放</vt:lpstr>
      <vt:lpstr>指向結構體的指標</vt:lpstr>
      <vt:lpstr>Ex: 使用指標取出成員變數</vt:lpstr>
      <vt:lpstr>鏈結串列(Linked-list)</vt:lpstr>
      <vt:lpstr>鏈結串列(Linked-list)</vt:lpstr>
      <vt:lpstr>1 – 使用串列的主程式</vt:lpstr>
      <vt:lpstr>2 – 定義節點(Node)</vt:lpstr>
      <vt:lpstr>3 – 將節點接入串列的最尾端 </vt:lpstr>
      <vt:lpstr>PowerPoint 簡報</vt:lpstr>
      <vt:lpstr>4 – 將串列的節點全部輸出</vt:lpstr>
      <vt:lpstr>課後練習</vt:lpstr>
      <vt:lpstr>課後練習</vt:lpstr>
      <vt:lpstr>課後練習</vt:lpstr>
      <vt:lpstr>課後練習</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m10807513@gapps.ntust.edu.tw</cp:lastModifiedBy>
  <cp:revision>470</cp:revision>
  <dcterms:created xsi:type="dcterms:W3CDTF">2013-02-28T05:12:02Z</dcterms:created>
  <dcterms:modified xsi:type="dcterms:W3CDTF">2020-11-24T07:07:29Z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44</vt:i4>
  </property>
</Properties>
</file>