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notesMasterIdLst>
    <p:notesMasterId r:id="rId21"/>
  </p:notesMasterIdLst>
  <p:handoutMasterIdLst>
    <p:handoutMasterId r:id="rId22"/>
  </p:handoutMasterIdLst>
  <p:sldIdLst>
    <p:sldId id="296" r:id="rId2"/>
    <p:sldId id="303" r:id="rId3"/>
    <p:sldId id="304" r:id="rId4"/>
    <p:sldId id="318" r:id="rId5"/>
    <p:sldId id="306" r:id="rId6"/>
    <p:sldId id="307" r:id="rId7"/>
    <p:sldId id="310" r:id="rId8"/>
    <p:sldId id="308" r:id="rId9"/>
    <p:sldId id="309" r:id="rId10"/>
    <p:sldId id="311" r:id="rId11"/>
    <p:sldId id="315" r:id="rId12"/>
    <p:sldId id="316" r:id="rId13"/>
    <p:sldId id="317" r:id="rId14"/>
    <p:sldId id="312" r:id="rId15"/>
    <p:sldId id="313" r:id="rId16"/>
    <p:sldId id="314" r:id="rId17"/>
    <p:sldId id="319" r:id="rId18"/>
    <p:sldId id="320" r:id="rId19"/>
    <p:sldId id="321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85556" autoAdjust="0"/>
  </p:normalViewPr>
  <p:slideViewPr>
    <p:cSldViewPr snapToGrid="0">
      <p:cViewPr varScale="1">
        <p:scale>
          <a:sx n="75" d="100"/>
          <a:sy n="75" d="100"/>
        </p:scale>
        <p:origin x="1579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26EDE34-E0F6-4EB0-8414-A6D97E2D88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E96837-7D37-4C16-9F43-D40C2A6124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8847-F206-4DB4-8EF5-5F2CB616DDEE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1DB69D-72B2-4C24-81B4-8A5C41187A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4C6098-4DF4-42EB-9503-5010702FC5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94C23-DC7B-47F0-8626-FFB91B24A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264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請按這裡移動投影片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71144F1-87B8-4908-9FEB-AF90D01DF8D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420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向量就是一種容器</a:t>
            </a:r>
            <a:endParaRPr lang="en-US" altLang="zh-TW" dirty="0"/>
          </a:p>
          <a:p>
            <a:r>
              <a:rPr lang="zh-TW" altLang="en-US" dirty="0"/>
              <a:t>容器就是一種用來儲存資料的方法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3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92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11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487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疊代器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一種資料形態，其意義為記憶空間位址，使用方法如指標。向量可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zh-TW" altLang="en-US" dirty="0" smtClean="0"/>
              <a:t>疊代器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呼叫其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</a:t>
            </a:r>
            <a:r>
              <a:rPr lang="zh-TW" altLang="en-US" dirty="0" smtClean="0"/>
              <a:t>疊代器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一種資料形態，其意義為記憶空間位址，使用方法如指標。向量可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zh-TW" altLang="en-US" dirty="0" smtClean="0"/>
              <a:t>疊代器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呼叫其元素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宣告一整數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向量</a:t>
            </a:r>
            <a:r>
              <a:rPr lang="zh-TW" altLang="en-US" dirty="0" smtClean="0"/>
              <a:t>疊代器</a:t>
            </a:r>
            <a:r>
              <a:rPr lang="en-US" altLang="zh-TW" dirty="0" err="1" smtClean="0"/>
              <a:t>iter</a:t>
            </a:r>
            <a:endParaRPr lang="en-US" altLang="zh-TW" dirty="0"/>
          </a:p>
          <a:p>
            <a:r>
              <a:rPr lang="zh-TW" altLang="en-US" dirty="0"/>
              <a:t>取出 </a:t>
            </a:r>
            <a:r>
              <a:rPr lang="en-US" altLang="zh-TW" dirty="0"/>
              <a:t>vector</a:t>
            </a:r>
            <a:r>
              <a:rPr lang="zh-TW" altLang="en-US" dirty="0"/>
              <a:t>的</a:t>
            </a:r>
            <a:r>
              <a:rPr lang="en-US" altLang="zh-TW" dirty="0" err="1"/>
              <a:t>iter</a:t>
            </a:r>
            <a:r>
              <a:rPr lang="zh-TW" altLang="en-US" dirty="0"/>
              <a:t>成員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14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408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798E0-175D-416E-80FC-89BB1D123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A105EB-69B0-4EC0-BB59-C25A7050D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7D018-5BD1-47E2-80DA-06DE9B4B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F8B233-62AF-47FD-8A51-9D8642CF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C5643-7D06-4FD6-BD75-774749B5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1789A-9547-4C99-8DAD-F1CB1388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9DDE8E-87FD-473A-A624-B5995FFB3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67D586-BF3B-4F62-BAD8-44B6664A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F7FF2-6801-4384-84B9-BBE76C69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7E487-C342-4AAE-BA71-1BB351B2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715DB0-6FFB-444A-A3A7-A255607C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383BA5-219F-4349-B28D-F7590923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AD27E2-0DA9-4FFD-8BFD-95C346B3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54627B-5CE1-45E8-B083-08999EB8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706A70-FDD1-47C2-8CCB-CC55A3F6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7E7E1-48E8-4A9B-9050-C1AE0C78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3B0D51-D0EC-4223-B54D-4DBCA85C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E25D97-80A6-4E5C-951F-FE2EC387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712799-92CE-4EA6-B347-5FC82FD6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B8610C-20ED-4D45-A789-6D89A936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CC7CF-9729-4C95-9B62-B3E248A5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D95058-F784-4195-9FFD-9668CFF4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5BA2E-0720-4AB2-B529-2B021073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BF713-98C4-4682-AC35-966E38F8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E6FD9-ADA0-4402-AFB3-6B73345C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9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C6AA4-11FD-4ED1-8428-F647A867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95AA0-FE1B-4D5E-8DC9-B8C7B3054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97AAEB-0E92-4275-9218-F9F05DE4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8DDF3E-9904-4A00-9044-E68A8238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0DAE8C-51F6-4864-B183-9DECA6D4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474933-E5EC-4056-B11E-147AB161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2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BBE8E-6759-4C10-88BC-0F155AD2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107FB3-ADBA-4289-8210-9D53BD33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E973C1-3570-4F5F-A348-A2663AED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08F2B0-B57A-47E8-A947-8FA58955C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153197-4ED2-4C6F-8084-A3784D3D5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5CB086-69D2-4BF6-A620-9B35CF41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530159-7773-402D-B4C7-2A7B346E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F1B3E3-A6F1-4A25-BCB4-E2648B47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7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EEA90-3103-4F7A-8115-F4AA6233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019B4F-2A80-416C-BF77-396450CC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4EA2F3-BC99-4C6A-B8F4-A4CCD054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BA54EA-4750-438A-9BCD-E7288BC7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41FBEF-5DBC-4C2F-ACAB-12C8201B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57BA4A-F6D0-4C69-92BB-B1043190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A371AC-3DC7-4BEE-8841-6095B613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A8DFC-ED99-48B8-A5F5-B2F77A72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AEC44-B4D3-40B7-B2E7-4D01E83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7E1760-7F32-468C-83B3-435E3C36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7119FE-6959-49F9-B304-8FF9E483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2962F0-0515-4ED4-813E-463A9DEE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C0FAC3-6B8C-46D2-AB94-1996AFE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3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09A43-D695-45AE-B128-FE0C9FFA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9453E4-A02D-4BAC-9154-2D6BD6826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D6CF64-1D39-4ED4-B12A-5793A90DF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4FA29B-50F0-4043-BDD8-55E352ED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E5617E-2839-4369-B7AF-F9CCDD3E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F78C5-BB98-46D6-A07E-6CDF919C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2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0ED96F-B55A-44E8-9DDC-7E805E51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EF5D11-E695-40D6-AB81-57B3C3CF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AEF51-9EEC-4076-81EB-390476B03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5CC541-BAB2-434E-8351-887FA37C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8B3D38-E0A4-436A-BD12-56D1D3DEC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4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A315AF0-DED6-48CC-A771-382BC87AD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cap="all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計算機程式與應用實習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C101407-7FC3-4B2C-975E-67725C5AB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第十二次上課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向量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教授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 黎碧煌</a:t>
            </a:r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>
              <a:latin typeface="+mj-ea"/>
              <a:ea typeface="+mj-ea"/>
            </a:endParaRPr>
          </a:p>
          <a:p>
            <a:endParaRPr lang="zh-TW" altLang="en-US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BBD8C2F1-54FD-4D35-9A3D-09C0E1E4E74A}"/>
              </a:ext>
            </a:extLst>
          </p:cNvPr>
          <p:cNvGrpSpPr/>
          <p:nvPr/>
        </p:nvGrpSpPr>
        <p:grpSpPr>
          <a:xfrm>
            <a:off x="611280" y="1298520"/>
            <a:ext cx="7846920" cy="1317600"/>
            <a:chOff x="611280" y="1270080"/>
            <a:chExt cx="7846920" cy="1317600"/>
          </a:xfrm>
        </p:grpSpPr>
        <p:pic>
          <p:nvPicPr>
            <p:cNvPr id="7" name="圖片 3">
              <a:extLst>
                <a:ext uri="{FF2B5EF4-FFF2-40B4-BE49-F238E27FC236}">
                  <a16:creationId xmlns:a16="http://schemas.microsoft.com/office/drawing/2014/main" id="{2AE6A245-EA17-47A0-9639-4FD312D4A92E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11280" y="1270080"/>
              <a:ext cx="1268280" cy="13017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8" name="圖片 4">
              <a:extLst>
                <a:ext uri="{FF2B5EF4-FFF2-40B4-BE49-F238E27FC236}">
                  <a16:creationId xmlns:a16="http://schemas.microsoft.com/office/drawing/2014/main" id="{A7D346EF-1702-4364-A858-01CC581EF74E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110680" y="1298520"/>
              <a:ext cx="6347520" cy="1289160"/>
            </a:xfrm>
            <a:prstGeom prst="rect">
              <a:avLst/>
            </a:prstGeom>
            <a:ln w="936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9790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3624C-B61D-4F19-A881-89F90AF0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讀取向量的第一個與最後一個元素</a:t>
            </a:r>
            <a:r>
              <a:rPr lang="en-US" altLang="zh-TW" dirty="0"/>
              <a:t>front, back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6025C-4EBC-4DFC-BDBE-855150671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這兩個方法分別會回傳該向量的第一個元素與最後一個元素。</a:t>
            </a:r>
            <a:endParaRPr lang="en-US" altLang="zh-TW" dirty="0"/>
          </a:p>
          <a:p>
            <a:r>
              <a:rPr lang="zh-TW" altLang="en-US" dirty="0"/>
              <a:t>元素型態 向量名稱</a:t>
            </a:r>
            <a:r>
              <a:rPr lang="en-US" altLang="zh-TW" dirty="0"/>
              <a:t>.front(void);</a:t>
            </a:r>
          </a:p>
          <a:p>
            <a:r>
              <a:rPr lang="zh-TW" altLang="en-US" dirty="0"/>
              <a:t>元素型態 向量名稱</a:t>
            </a:r>
            <a:r>
              <a:rPr lang="en-US" altLang="zh-TW" dirty="0"/>
              <a:t>.back(void);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8D080E-1758-4ADF-BBFC-5F0A4C550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" y="3730624"/>
            <a:ext cx="5695950" cy="27622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086ED42-733A-4012-8838-CD82299E6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585" y="4835524"/>
            <a:ext cx="29527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9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C7C66-EC42-4432-90B9-B1B5B971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回傳向量的第一個元素位址與結尾位址</a:t>
            </a:r>
            <a:r>
              <a:rPr lang="en-US" altLang="zh-TW" dirty="0"/>
              <a:t>begin, 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8B726A-8D3F-4068-9141-D426AF604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向量名稱</a:t>
            </a:r>
            <a:r>
              <a:rPr lang="en-US" altLang="zh-TW" dirty="0"/>
              <a:t>.begin():</a:t>
            </a:r>
            <a:r>
              <a:rPr lang="zh-TW" altLang="en-US" dirty="0"/>
              <a:t> 會回傳第一個元素位址，我們可以用「*向量名稱</a:t>
            </a:r>
            <a:r>
              <a:rPr lang="en-US" altLang="zh-TW" dirty="0"/>
              <a:t>.begin()</a:t>
            </a:r>
            <a:r>
              <a:rPr lang="zh-TW" altLang="en-US" dirty="0"/>
              <a:t>」來存取到第一個元素。</a:t>
            </a:r>
            <a:endParaRPr lang="en-US" altLang="zh-TW" dirty="0"/>
          </a:p>
          <a:p>
            <a:r>
              <a:rPr lang="zh-TW" altLang="en-US" dirty="0"/>
              <a:t>向量名稱</a:t>
            </a:r>
            <a:r>
              <a:rPr lang="en-US" altLang="zh-TW" dirty="0"/>
              <a:t>.end():</a:t>
            </a:r>
            <a:r>
              <a:rPr lang="zh-TW" altLang="en-US" dirty="0"/>
              <a:t>會回傳向量的「結尾位址」，並不是最後一個元素的位址，這個角色很像字串的</a:t>
            </a:r>
            <a:r>
              <a:rPr lang="en-US" altLang="zh-TW" dirty="0"/>
              <a:t>‘\0’</a:t>
            </a:r>
            <a:r>
              <a:rPr lang="zh-TW" altLang="en-US" dirty="0"/>
              <a:t>，一旦讀取到向量</a:t>
            </a:r>
            <a:r>
              <a:rPr lang="en-US" altLang="zh-TW" dirty="0"/>
              <a:t>.end()</a:t>
            </a:r>
            <a:r>
              <a:rPr lang="zh-TW" altLang="en-US" dirty="0"/>
              <a:t>代表向量已經讀完了。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A6CBEB-AC97-44EB-B976-AA246FE9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" y="4101170"/>
            <a:ext cx="5441315" cy="230026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1C0E11C-E5C7-478D-ACB6-E65C2E16C4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057" b="3939"/>
          <a:stretch/>
        </p:blipFill>
        <p:spPr>
          <a:xfrm>
            <a:off x="5857240" y="4949359"/>
            <a:ext cx="2870200" cy="6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3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D26CC9-E604-4AB8-9873-F140AEA1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刪除向量內任一個元素</a:t>
            </a:r>
            <a:r>
              <a:rPr lang="en-US" altLang="zh-TW" dirty="0"/>
              <a:t>erase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0E00A1-9268-4055-ADF9-B71EAB25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刪除指定位址向量內的元素</a:t>
            </a:r>
            <a:endParaRPr lang="en-US" altLang="zh-TW" dirty="0"/>
          </a:p>
          <a:p>
            <a:r>
              <a:rPr lang="zh-TW" altLang="en-US" dirty="0"/>
              <a:t>向量名稱</a:t>
            </a:r>
            <a:r>
              <a:rPr lang="en-US" altLang="zh-TW" dirty="0"/>
              <a:t>.erase(</a:t>
            </a:r>
            <a:r>
              <a:rPr lang="zh-TW" altLang="en-US" dirty="0"/>
              <a:t>要被刪除的元素的位址</a:t>
            </a:r>
            <a:r>
              <a:rPr lang="en-US" altLang="zh-TW" dirty="0"/>
              <a:t>):</a:t>
            </a:r>
            <a:r>
              <a:rPr lang="zh-TW" altLang="en-US" dirty="0"/>
              <a:t> 向量內容會被改變。</a:t>
            </a:r>
            <a:endParaRPr lang="en-US" altLang="zh-TW" dirty="0"/>
          </a:p>
          <a:p>
            <a:r>
              <a:rPr lang="zh-TW" altLang="en-US" dirty="0"/>
              <a:t>被刪除的元素後面的元素會自動往前補，所以仍然是連續的。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ED4981-A1A8-44E8-85F2-CFBD0A11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3" y="3765931"/>
            <a:ext cx="3573776" cy="300305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A8E68FA-7F15-4F83-AE2A-9C2231559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2" y="4792481"/>
            <a:ext cx="32099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9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7BD7B-2F85-4026-8CFF-3A6515CE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插入向量內任一個元素</a:t>
            </a:r>
            <a:r>
              <a:rPr lang="en-US" altLang="zh-TW" dirty="0"/>
              <a:t>insert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8714DB-AE47-46DE-9C15-8635B325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新增一個元素到指定的位置，原本該位址的元素會接在新的元素後面，所以向量仍然是連續的。</a:t>
            </a:r>
            <a:endParaRPr lang="en-US" altLang="zh-TW" dirty="0"/>
          </a:p>
          <a:p>
            <a:r>
              <a:rPr lang="zh-TW" altLang="en-US" dirty="0"/>
              <a:t>向量名稱</a:t>
            </a:r>
            <a:r>
              <a:rPr lang="en-US" altLang="zh-TW" dirty="0"/>
              <a:t>.insert(</a:t>
            </a:r>
            <a:r>
              <a:rPr lang="zh-TW" altLang="en-US" dirty="0"/>
              <a:t>要新增的元素的位置</a:t>
            </a:r>
            <a:r>
              <a:rPr lang="en-US" altLang="zh-TW" dirty="0"/>
              <a:t>, </a:t>
            </a:r>
            <a:r>
              <a:rPr lang="zh-TW" altLang="en-US" dirty="0"/>
              <a:t>要新增的元素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994131-7C12-4B77-A614-A6690CA9D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39" y="3429000"/>
            <a:ext cx="4196461" cy="318960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2E6541B-AC49-4C61-AFF3-FD9A31B1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35" y="4185602"/>
            <a:ext cx="35718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78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CB6B3-2CBD-4979-B672-1B4B34C9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疊代器</a:t>
            </a:r>
            <a:r>
              <a:rPr lang="en-US" altLang="zh-TW" dirty="0"/>
              <a:t>(</a:t>
            </a:r>
            <a:r>
              <a:rPr lang="zh-TW" altLang="en-US" dirty="0"/>
              <a:t>指位器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iterator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39186D-F641-4880-8EDE-2C7D0263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疊代器是專門一種專門指向</a:t>
            </a:r>
            <a:r>
              <a:rPr lang="en-US" altLang="zh-TW" dirty="0"/>
              <a:t>C++</a:t>
            </a:r>
            <a:r>
              <a:rPr lang="zh-TW" altLang="en-US" dirty="0"/>
              <a:t>容器的「指標」，我們可以藉由函式存進疊代器的結果來做結果判讀。</a:t>
            </a:r>
            <a:endParaRPr lang="en-US" altLang="zh-TW" dirty="0"/>
          </a:p>
          <a:p>
            <a:r>
              <a:rPr lang="zh-TW" altLang="en-US" dirty="0"/>
              <a:t>語法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vector&lt;</a:t>
            </a:r>
            <a:r>
              <a:rPr lang="zh-TW" altLang="en-US" dirty="0"/>
              <a:t>元素型態</a:t>
            </a:r>
            <a:r>
              <a:rPr lang="en-US" altLang="zh-TW" dirty="0"/>
              <a:t>&gt;::iterator </a:t>
            </a:r>
            <a:r>
              <a:rPr lang="zh-TW" altLang="en-US" dirty="0"/>
              <a:t>疊代器名稱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「</a:t>
            </a:r>
            <a:r>
              <a:rPr lang="en-US" altLang="zh-TW" dirty="0"/>
              <a:t>::</a:t>
            </a:r>
            <a:r>
              <a:rPr lang="zh-TW" altLang="en-US" dirty="0"/>
              <a:t>」 取出成員的運算子 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9498633C-4E85-4997-AD51-565E3F550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518" y="4127457"/>
            <a:ext cx="5746963" cy="15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4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EE4D9F-9817-4168-BF5C-762A8FF8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15" y="19138"/>
            <a:ext cx="7886700" cy="1325563"/>
          </a:xfrm>
        </p:spPr>
        <p:txBody>
          <a:bodyPr/>
          <a:lstStyle/>
          <a:p>
            <a:r>
              <a:rPr lang="zh-TW" altLang="en-US" dirty="0"/>
              <a:t>尋找向量內的元素</a:t>
            </a:r>
            <a:r>
              <a:rPr lang="en-US" altLang="zh-TW" dirty="0"/>
              <a:t>find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9FEC8-6087-461A-B255-214FC2D08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35" y="1344701"/>
            <a:ext cx="8508399" cy="501006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要使用</a:t>
            </a:r>
            <a:r>
              <a:rPr lang="en-US" altLang="zh-TW" dirty="0"/>
              <a:t>find</a:t>
            </a:r>
            <a:r>
              <a:rPr lang="zh-TW" altLang="en-US" dirty="0"/>
              <a:t>，必須先</a:t>
            </a:r>
            <a:r>
              <a:rPr lang="en-US" altLang="zh-TW" dirty="0"/>
              <a:t>#include&lt;algorithm&gt;</a:t>
            </a:r>
            <a:r>
              <a:rPr lang="zh-TW" altLang="en-US" dirty="0"/>
              <a:t>這個函式庫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尋找指定範圍內是否有指定的元素，如果有則回傳配對到的第一個元素的</a:t>
            </a:r>
            <a:r>
              <a:rPr lang="en-US" altLang="zh-TW" dirty="0"/>
              <a:t>index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疊代器 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find(</a:t>
            </a:r>
            <a:r>
              <a:rPr lang="zh-TW" altLang="en-US" dirty="0">
                <a:solidFill>
                  <a:srgbClr val="FF0000"/>
                </a:solidFill>
              </a:rPr>
              <a:t>向量要尋找的起點位址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zh-TW" altLang="en-US" dirty="0">
                <a:solidFill>
                  <a:srgbClr val="FF0000"/>
                </a:solidFill>
              </a:rPr>
              <a:t>向量要尋找的終點位址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zh-TW" altLang="en-US" dirty="0">
                <a:solidFill>
                  <a:srgbClr val="FF0000"/>
                </a:solidFill>
              </a:rPr>
              <a:t>目標元素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/>
              <a:t>，他會回傳範圍內配對到的元素位址給疊代器。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如果找不到任何配對的元素，則疊代器會等於「向量</a:t>
            </a:r>
            <a:r>
              <a:rPr lang="en-US" altLang="zh-TW" dirty="0"/>
              <a:t>.end()</a:t>
            </a:r>
            <a:r>
              <a:rPr lang="zh-TW" altLang="en-US" dirty="0"/>
              <a:t>」，我們可以用這個性質來做</a:t>
            </a:r>
            <a:r>
              <a:rPr lang="en-US" altLang="zh-TW" dirty="0"/>
              <a:t>if…else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如果有找到目標元素，則使用「</a:t>
            </a:r>
            <a:r>
              <a:rPr lang="en-US" altLang="zh-TW" dirty="0"/>
              <a:t>*</a:t>
            </a:r>
            <a:r>
              <a:rPr lang="zh-TW" altLang="en-US" dirty="0"/>
              <a:t>疊代器」來輸出該元素，要找出</a:t>
            </a:r>
            <a:r>
              <a:rPr lang="en-US" altLang="zh-TW" dirty="0"/>
              <a:t>index</a:t>
            </a:r>
            <a:r>
              <a:rPr lang="zh-TW" altLang="en-US" dirty="0"/>
              <a:t>值可以使用</a:t>
            </a:r>
            <a:r>
              <a:rPr lang="en-US" altLang="zh-TW" dirty="0"/>
              <a:t>distance(</a:t>
            </a:r>
            <a:r>
              <a:rPr lang="zh-TW" altLang="en-US" dirty="0"/>
              <a:t>向量起點位址</a:t>
            </a:r>
            <a:r>
              <a:rPr lang="en-US" altLang="zh-TW" dirty="0"/>
              <a:t>, iterator)</a:t>
            </a:r>
            <a:r>
              <a:rPr lang="zh-TW" altLang="en-US" dirty="0"/>
              <a:t>回傳配對到的結果的</a:t>
            </a:r>
            <a:r>
              <a:rPr lang="en-US" altLang="zh-TW" dirty="0"/>
              <a:t>index</a:t>
            </a:r>
            <a:r>
              <a:rPr lang="zh-TW" altLang="en-US" dirty="0"/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231250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1B43C-F6CA-481F-96B5-21B5DAD0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D28B5D-3810-4213-A72A-5530E3B8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A1AF92-F8A7-473B-9C20-F44A16BF7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5" r="59083"/>
          <a:stretch/>
        </p:blipFill>
        <p:spPr>
          <a:xfrm>
            <a:off x="3079310" y="5205997"/>
            <a:ext cx="2985380" cy="6527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958ED8B-99EB-4429-B31C-413706B3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49043"/>
            <a:ext cx="7886700" cy="303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3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FCB08-BC1A-4330-B5E2-FABEEA5A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9AD59E-73AA-4DA7-8936-60FB6C63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代表有幾個整數要被輸入，接著依序輸入該串整數，輸入整數</a:t>
            </a:r>
            <a:r>
              <a:rPr lang="en-US" altLang="zh-TW" dirty="0"/>
              <a:t>m</a:t>
            </a:r>
            <a:r>
              <a:rPr lang="zh-TW" altLang="en-US" dirty="0"/>
              <a:t>代表另一組有幾個整數要被輸入，接著依序輸入該串整數。比較一下這兩組整數，將兩組數列中不重複的整數輸出出來。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例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3 4 5</a:t>
            </a:r>
          </a:p>
          <a:p>
            <a:pPr marL="0" indent="0">
              <a:buNone/>
            </a:pPr>
            <a:r>
              <a:rPr lang="en-US" altLang="zh-TW" dirty="0"/>
              <a:t>4</a:t>
            </a:r>
          </a:p>
          <a:p>
            <a:pPr marL="0" indent="0">
              <a:buNone/>
            </a:pPr>
            <a:r>
              <a:rPr lang="en-US" altLang="zh-TW" dirty="0"/>
              <a:t>1 3 5 7</a:t>
            </a:r>
          </a:p>
          <a:p>
            <a:pPr marL="0" indent="0">
              <a:buNone/>
            </a:pPr>
            <a:r>
              <a:rPr lang="zh-TW" altLang="en-US" dirty="0"/>
              <a:t>輸出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1 4 7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253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0D3E1-546C-419E-9899-74ED51B9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210401-B20E-49C6-B999-CB2ADA4FD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輸入一整數</a:t>
            </a:r>
            <a:r>
              <a:rPr lang="en-US" altLang="zh-TW" dirty="0"/>
              <a:t>n</a:t>
            </a:r>
            <a:r>
              <a:rPr lang="zh-TW" altLang="en-US" dirty="0"/>
              <a:t>表示要元素個數，接著依序輸入各元素，</a:t>
            </a:r>
            <a:r>
              <a:rPr lang="en-US" altLang="zh-TW" dirty="0"/>
              <a:t>1. </a:t>
            </a:r>
            <a:r>
              <a:rPr lang="zh-TW" altLang="en-US" dirty="0"/>
              <a:t>將全部的元素依序輸出後</a:t>
            </a:r>
            <a:r>
              <a:rPr lang="en-US" altLang="zh-TW" dirty="0"/>
              <a:t>2. </a:t>
            </a:r>
            <a:r>
              <a:rPr lang="zh-TW" altLang="en-US" dirty="0"/>
              <a:t>將第一個元素捨棄，</a:t>
            </a:r>
            <a:r>
              <a:rPr lang="en-US" altLang="zh-TW" dirty="0"/>
              <a:t>3. </a:t>
            </a:r>
            <a:r>
              <a:rPr lang="zh-TW" altLang="en-US" dirty="0"/>
              <a:t>將元素順序顛倒，重複執行</a:t>
            </a:r>
            <a:r>
              <a:rPr lang="en-US" altLang="zh-TW" dirty="0"/>
              <a:t>1~3</a:t>
            </a:r>
            <a:r>
              <a:rPr lang="zh-TW" altLang="en-US" dirty="0"/>
              <a:t>的動作直到將所有元素都捨棄後結束程式。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50835BD-D607-4E17-AC0A-7C384051B949}"/>
              </a:ext>
            </a:extLst>
          </p:cNvPr>
          <p:cNvSpPr txBox="1"/>
          <p:nvPr/>
        </p:nvSpPr>
        <p:spPr>
          <a:xfrm>
            <a:off x="4030826" y="3726576"/>
            <a:ext cx="10823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1 3 5 7 9</a:t>
            </a:r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1 3 5 7 9</a:t>
            </a:r>
          </a:p>
          <a:p>
            <a:r>
              <a:rPr lang="en-US" altLang="zh-TW" dirty="0"/>
              <a:t>9 7 5 3</a:t>
            </a:r>
          </a:p>
          <a:p>
            <a:r>
              <a:rPr lang="en-US" altLang="zh-TW" dirty="0"/>
              <a:t>3 5 7</a:t>
            </a:r>
          </a:p>
          <a:p>
            <a:r>
              <a:rPr lang="en-US" altLang="zh-TW" dirty="0"/>
              <a:t>7 5</a:t>
            </a:r>
          </a:p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6923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D01EF-1B1E-45D3-B3C2-CD878265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課後練習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72E44D-80DE-47F6-A825-C2F66B730E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輸入一整數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，接著輸入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個整數，接著輸入整數</a:t>
                </a:r>
                <a:r>
                  <a:rPr lang="en-US" altLang="zh-TW" dirty="0"/>
                  <a:t>a, b</a:t>
                </a:r>
                <a:r>
                  <a:rPr lang="zh-TW" altLang="en-US" dirty="0"/>
                  <a:t>，表示</a:t>
                </a:r>
                <a:r>
                  <a:rPr lang="en-US" altLang="zh-TW" dirty="0"/>
                  <a:t>column</a:t>
                </a:r>
                <a:r>
                  <a:rPr lang="zh-TW" altLang="en-US" dirty="0"/>
                  <a:t>第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項跟第</a:t>
                </a:r>
                <a:r>
                  <a:rPr lang="en-US" altLang="zh-TW" dirty="0"/>
                  <a:t>b</a:t>
                </a:r>
                <a:r>
                  <a:rPr lang="zh-TW" altLang="en-US" dirty="0"/>
                  <a:t>項整排互換。</a:t>
                </a:r>
                <a14:m>
                  <m:oMath xmlns:m="http://schemas.openxmlformats.org/officeDocument/2006/math">
                    <a:fld id="{944D93E2-0EBC-4C45-B522-DA5C926CA971}" type="mathplaceholder">
                      <a:rPr lang="zh-TW" altLang="en-US" i="1" smtClean="0">
                        <a:latin typeface="Cambria Math" panose="02040503050406030204" pitchFamily="18" charset="0"/>
                      </a:rPr>
                      <a:t>在這裡鍵入方程式。</a:t>
                    </a:fl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72E44D-80DE-47F6-A825-C2F66B730E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821" r="-3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3DF5A89A-F919-465E-B9C0-FF7AE37906D7}"/>
              </a:ext>
            </a:extLst>
          </p:cNvPr>
          <p:cNvSpPr txBox="1"/>
          <p:nvPr/>
        </p:nvSpPr>
        <p:spPr>
          <a:xfrm>
            <a:off x="4412201" y="3314641"/>
            <a:ext cx="7104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1 2 3</a:t>
            </a:r>
          </a:p>
          <a:p>
            <a:r>
              <a:rPr lang="en-US" altLang="zh-TW" dirty="0"/>
              <a:t>4 5 6</a:t>
            </a:r>
          </a:p>
          <a:p>
            <a:r>
              <a:rPr lang="en-US" altLang="zh-TW" dirty="0"/>
              <a:t>7 8 9</a:t>
            </a:r>
          </a:p>
          <a:p>
            <a:r>
              <a:rPr lang="en-US" altLang="zh-TW" dirty="0"/>
              <a:t>0 1</a:t>
            </a:r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2 1 3</a:t>
            </a:r>
          </a:p>
          <a:p>
            <a:r>
              <a:rPr lang="en-US" altLang="zh-TW" dirty="0"/>
              <a:t>5 4 6</a:t>
            </a:r>
          </a:p>
          <a:p>
            <a:r>
              <a:rPr lang="en-US" altLang="zh-TW" dirty="0"/>
              <a:t>8 7 9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650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363C0-D9F2-461C-B90C-A0CCB391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62506F-8DA8-42AA-B9B0-7F0D7659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向量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933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14734-58CD-46C4-A4F6-CED71ECE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</a:t>
            </a:r>
            <a:r>
              <a:rPr lang="en-US" altLang="zh-TW" dirty="0"/>
              <a:t>vector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68F3E9-46DF-492A-95C6-DF84A7176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向量是一種同時有陣列與鏈結串列兩種性質的類別：</a:t>
            </a:r>
            <a:endParaRPr lang="en-US" altLang="zh-TW" dirty="0"/>
          </a:p>
          <a:p>
            <a:pPr lvl="1"/>
            <a:r>
              <a:rPr lang="zh-TW" altLang="en-US" dirty="0"/>
              <a:t>陣列性質</a:t>
            </a:r>
            <a:r>
              <a:rPr lang="en-US" altLang="zh-TW" dirty="0"/>
              <a:t>:</a:t>
            </a:r>
            <a:r>
              <a:rPr lang="zh-TW" altLang="en-US" dirty="0"/>
              <a:t> 每一個元素都是相同資料型態且連續，可以使用</a:t>
            </a:r>
            <a:r>
              <a:rPr lang="en-US" altLang="zh-TW" dirty="0"/>
              <a:t>index</a:t>
            </a:r>
            <a:r>
              <a:rPr lang="zh-TW" altLang="en-US" dirty="0"/>
              <a:t>值存取該位置的元素。</a:t>
            </a:r>
            <a:endParaRPr lang="en-US" altLang="zh-TW" dirty="0"/>
          </a:p>
          <a:p>
            <a:pPr lvl="1"/>
            <a:r>
              <a:rPr lang="zh-TW" altLang="en-US" dirty="0"/>
              <a:t>鏈結串列性質：向量的最大長度可以自由變化，不像陣列宣告時決定最大長度後就不能再改變了。</a:t>
            </a:r>
            <a:endParaRPr lang="en-US" altLang="zh-TW" dirty="0"/>
          </a:p>
          <a:p>
            <a:r>
              <a:rPr lang="zh-TW" altLang="en-US" dirty="0"/>
              <a:t>此外，該類別也提供相當豐富的方法來存取或修改向量的資料。</a:t>
            </a:r>
          </a:p>
        </p:txBody>
      </p:sp>
    </p:spTree>
    <p:extLst>
      <p:ext uri="{BB962C8B-B14F-4D97-AF65-F5344CB8AC3E}">
        <p14:creationId xmlns:p14="http://schemas.microsoft.com/office/powerpoint/2010/main" val="61594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F970E-971D-4333-B280-4496A0C2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使用向量前編譯器設定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42152" y="1534035"/>
            <a:ext cx="7886700" cy="4351338"/>
          </a:xfrm>
        </p:spPr>
        <p:txBody>
          <a:bodyPr/>
          <a:lstStyle/>
          <a:p>
            <a:r>
              <a:rPr lang="zh-TW" altLang="en-US" dirty="0"/>
              <a:t>要使用向量之前，請在</a:t>
            </a:r>
            <a:r>
              <a:rPr lang="en-US" altLang="zh-TW" dirty="0"/>
              <a:t>Dev-C++</a:t>
            </a:r>
            <a:r>
              <a:rPr lang="zh-TW" altLang="en-US" dirty="0"/>
              <a:t>的「編譯器參數」，新增「</a:t>
            </a:r>
            <a:r>
              <a:rPr lang="en-US" altLang="zh-TW" dirty="0"/>
              <a:t>-</a:t>
            </a:r>
            <a:r>
              <a:rPr lang="en-US" altLang="zh-TW" dirty="0" err="1"/>
              <a:t>std</a:t>
            </a:r>
            <a:r>
              <a:rPr lang="en-US" altLang="zh-TW" dirty="0"/>
              <a:t>=</a:t>
            </a:r>
            <a:r>
              <a:rPr lang="en-US" altLang="zh-TW" dirty="0" err="1"/>
              <a:t>c++</a:t>
            </a:r>
            <a:r>
              <a:rPr lang="en-US" altLang="zh-TW" dirty="0"/>
              <a:t>11</a:t>
            </a:r>
            <a:r>
              <a:rPr lang="zh-TW" altLang="en-US" dirty="0"/>
              <a:t>」，意思是使用</a:t>
            </a:r>
            <a:r>
              <a:rPr lang="en-US" altLang="zh-TW" dirty="0"/>
              <a:t>C++2011</a:t>
            </a:r>
            <a:r>
              <a:rPr lang="zh-TW" altLang="en-US" dirty="0"/>
              <a:t>年的標準。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86" y="2489335"/>
            <a:ext cx="2071174" cy="1404294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387AE151-CEE6-438F-95DF-7676F58BB1C6}"/>
              </a:ext>
            </a:extLst>
          </p:cNvPr>
          <p:cNvGrpSpPr/>
          <p:nvPr/>
        </p:nvGrpSpPr>
        <p:grpSpPr>
          <a:xfrm>
            <a:off x="4744994" y="4544302"/>
            <a:ext cx="3530624" cy="1948572"/>
            <a:chOff x="4093289" y="2939925"/>
            <a:chExt cx="4730723" cy="276088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3289" y="2939925"/>
              <a:ext cx="4730723" cy="2760881"/>
            </a:xfrm>
            <a:prstGeom prst="rect">
              <a:avLst/>
            </a:prstGeom>
          </p:spPr>
        </p:pic>
        <p:sp>
          <p:nvSpPr>
            <p:cNvPr id="9" name="橢圓 8"/>
            <p:cNvSpPr/>
            <p:nvPr/>
          </p:nvSpPr>
          <p:spPr>
            <a:xfrm>
              <a:off x="4555532" y="3743851"/>
              <a:ext cx="757382" cy="36633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4904511" y="4045262"/>
              <a:ext cx="757382" cy="36633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7794522" y="5320322"/>
              <a:ext cx="1029489" cy="3804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23681F68-1EC1-4452-8B18-A6DFF58D1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520922"/>
            <a:ext cx="2867025" cy="139065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789590-ED2D-46BA-BBBB-7484A15A0254}"/>
              </a:ext>
            </a:extLst>
          </p:cNvPr>
          <p:cNvSpPr txBox="1"/>
          <p:nvPr/>
        </p:nvSpPr>
        <p:spPr>
          <a:xfrm>
            <a:off x="568285" y="4072992"/>
            <a:ext cx="144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方法一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A59395-1CEA-44CD-97C8-757E51C353FE}"/>
              </a:ext>
            </a:extLst>
          </p:cNvPr>
          <p:cNvSpPr txBox="1"/>
          <p:nvPr/>
        </p:nvSpPr>
        <p:spPr>
          <a:xfrm>
            <a:off x="4367104" y="4072992"/>
            <a:ext cx="144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方法二</a:t>
            </a:r>
          </a:p>
        </p:txBody>
      </p:sp>
    </p:spTree>
    <p:extLst>
      <p:ext uri="{BB962C8B-B14F-4D97-AF65-F5344CB8AC3E}">
        <p14:creationId xmlns:p14="http://schemas.microsoft.com/office/powerpoint/2010/main" val="177668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F970E-971D-4333-B280-4496A0C2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向量的宣告與初始化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493C9-13C8-496F-93FF-32321405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宣告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vector&lt;</a:t>
            </a:r>
            <a:r>
              <a:rPr lang="zh-TW" altLang="en-US" dirty="0"/>
              <a:t>元素資料型態</a:t>
            </a:r>
            <a:r>
              <a:rPr lang="en-US" altLang="zh-TW" dirty="0"/>
              <a:t>&gt; </a:t>
            </a:r>
            <a:r>
              <a:rPr lang="zh-TW" altLang="en-US" dirty="0"/>
              <a:t>變數名稱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初始化</a:t>
            </a:r>
            <a:r>
              <a:rPr lang="en-US" altLang="zh-TW" dirty="0"/>
              <a:t>:</a:t>
            </a:r>
            <a:r>
              <a:rPr lang="zh-TW" altLang="en-US" dirty="0"/>
              <a:t> 變數名稱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{</a:t>
            </a:r>
            <a:r>
              <a:rPr lang="zh-TW" altLang="en-US" dirty="0"/>
              <a:t>元素</a:t>
            </a:r>
            <a:r>
              <a:rPr lang="en-US" altLang="zh-TW" dirty="0"/>
              <a:t>};</a:t>
            </a:r>
          </a:p>
          <a:p>
            <a:r>
              <a:rPr lang="zh-TW" altLang="en-US" dirty="0"/>
              <a:t>宣告並初始化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vector&lt;</a:t>
            </a:r>
            <a:r>
              <a:rPr lang="zh-TW" altLang="en-US" dirty="0"/>
              <a:t>元素資料型態</a:t>
            </a:r>
            <a:r>
              <a:rPr lang="en-US" altLang="zh-TW" dirty="0"/>
              <a:t>&gt; </a:t>
            </a:r>
            <a:r>
              <a:rPr lang="zh-TW" altLang="en-US" dirty="0"/>
              <a:t>變數名稱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{</a:t>
            </a:r>
            <a:r>
              <a:rPr lang="zh-TW" altLang="en-US" dirty="0"/>
              <a:t>元素</a:t>
            </a:r>
            <a:r>
              <a:rPr lang="en-US" altLang="zh-TW" dirty="0"/>
              <a:t>};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4AF6D2-354E-4AA5-A461-8CEE0A805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" y="4154805"/>
            <a:ext cx="63246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8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29D93-B099-4E5D-9937-7C173875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向量的陣列性質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718D1D-219F-4046-8856-66F13533B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我們可以使用「</a:t>
            </a:r>
            <a:r>
              <a:rPr lang="en-US" altLang="zh-TW" dirty="0"/>
              <a:t>[</a:t>
            </a:r>
            <a:r>
              <a:rPr lang="zh-TW" altLang="en-US" dirty="0"/>
              <a:t> </a:t>
            </a:r>
            <a:r>
              <a:rPr lang="en-US" altLang="zh-TW" dirty="0"/>
              <a:t>]</a:t>
            </a:r>
            <a:r>
              <a:rPr lang="zh-TW" altLang="en-US" dirty="0"/>
              <a:t>」來存取向量內每一個元素，就跟陣列一樣。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9DF6BA-FE47-4F37-8DCC-6FBCA6458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432" y="2596356"/>
            <a:ext cx="5667375" cy="28098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5818B36-6DA7-4F48-8269-3E924080F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5891212"/>
            <a:ext cx="74104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1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95AF-F4E7-4202-87D6-63EA4F8F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取得向量長度</a:t>
            </a:r>
            <a:r>
              <a:rPr lang="en-US" altLang="zh-TW" dirty="0"/>
              <a:t>size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4190FA-BE89-42AE-B672-6F74AA749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回傳該向量有幾個元素</a:t>
            </a:r>
            <a:endParaRPr lang="en-US" altLang="zh-TW" dirty="0"/>
          </a:p>
          <a:p>
            <a:r>
              <a:rPr lang="en-US" altLang="zh-TW" dirty="0"/>
              <a:t>int</a:t>
            </a:r>
            <a:r>
              <a:rPr lang="zh-TW" altLang="en-US" dirty="0"/>
              <a:t> 向量名稱</a:t>
            </a:r>
            <a:r>
              <a:rPr lang="en-US" altLang="zh-TW" dirty="0"/>
              <a:t>.size()</a:t>
            </a:r>
            <a:r>
              <a:rPr lang="zh-TW" altLang="en-US" dirty="0"/>
              <a:t>：常用於迴圈的臨界值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196671-1C6F-4DEE-993E-EB4B00F0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8" y="2990849"/>
            <a:ext cx="5781675" cy="34004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B7529F4-F935-48F5-9C32-91DDD64D3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277" b="1008"/>
          <a:stretch/>
        </p:blipFill>
        <p:spPr>
          <a:xfrm>
            <a:off x="6075045" y="4533265"/>
            <a:ext cx="2825115" cy="8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5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415A2-F9B6-44E0-BBE1-C0999A49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TW" altLang="en-US"/>
              <a:t>將元素接入向量最尾端</a:t>
            </a:r>
            <a:r>
              <a:rPr lang="en-US" altLang="zh-TW"/>
              <a:t>push</a:t>
            </a:r>
            <a:r>
              <a:rPr lang="zh-TW" altLang="en-US"/>
              <a:t> </a:t>
            </a:r>
            <a:r>
              <a:rPr lang="en-US" altLang="zh-TW"/>
              <a:t>back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562CF5-4556-4AA3-BADD-704E3893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將作為參數的元素接入該向量的「最尾端」，長度也隨之加一。</a:t>
            </a:r>
            <a:endParaRPr lang="en-US" altLang="zh-TW" dirty="0"/>
          </a:p>
          <a:p>
            <a:r>
              <a:rPr lang="en-US" altLang="zh-TW" dirty="0"/>
              <a:t>void </a:t>
            </a:r>
            <a:r>
              <a:rPr lang="zh-TW" altLang="en-US" dirty="0"/>
              <a:t>向量變數</a:t>
            </a:r>
            <a:r>
              <a:rPr lang="en-US" altLang="zh-TW" dirty="0"/>
              <a:t>.</a:t>
            </a:r>
            <a:r>
              <a:rPr lang="en-US" altLang="zh-TW" dirty="0" err="1"/>
              <a:t>push_back</a:t>
            </a:r>
            <a:r>
              <a:rPr lang="en-US" altLang="zh-TW" dirty="0"/>
              <a:t>(</a:t>
            </a:r>
            <a:r>
              <a:rPr lang="zh-TW" altLang="en-US" dirty="0"/>
              <a:t>要接入的元素</a:t>
            </a:r>
            <a:r>
              <a:rPr lang="en-US" altLang="zh-TW" dirty="0"/>
              <a:t>)</a:t>
            </a:r>
            <a:r>
              <a:rPr lang="zh-TW" altLang="en-US" dirty="0"/>
              <a:t>，向量本身被改變。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D95018-1757-4123-AEB0-0662BA7DE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683" r="36450" b="-1"/>
          <a:stretch/>
        </p:blipFill>
        <p:spPr>
          <a:xfrm>
            <a:off x="5362575" y="4470400"/>
            <a:ext cx="2887345" cy="80200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50C75B-929C-4585-A1B4-0F5319BF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" y="3509610"/>
            <a:ext cx="4439920" cy="31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9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4333F-7424-45FD-BF13-D92AA197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將向量最尾端的元素回傳並刪除</a:t>
            </a:r>
            <a:r>
              <a:rPr lang="en-US" altLang="zh-TW" dirty="0"/>
              <a:t>pop back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76FC3D-1F64-4A94-B7B3-713636465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將向量最尾端的元素刪除，長度也隨之減一。</a:t>
            </a:r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pop_back</a:t>
            </a:r>
            <a:r>
              <a:rPr lang="en-US" altLang="zh-TW" dirty="0"/>
              <a:t>(void)</a:t>
            </a:r>
            <a:r>
              <a:rPr lang="zh-TW" altLang="en-US" dirty="0"/>
              <a:t>： 函式刪除最後一個元素值，向量本身被改變。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EDAC20-6F2F-416A-9DE4-BD847D4FA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1" y="3134766"/>
            <a:ext cx="4876799" cy="372323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4C1E576-8D73-4CAE-97C9-0E61559DD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6" r="28310"/>
          <a:stretch/>
        </p:blipFill>
        <p:spPr>
          <a:xfrm>
            <a:off x="5579111" y="4271689"/>
            <a:ext cx="2936239" cy="72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0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7908</TotalTime>
  <Words>1074</Words>
  <Application>Microsoft Office PowerPoint</Application>
  <PresentationFormat>如螢幕大小 (4:3)</PresentationFormat>
  <Paragraphs>99</Paragraphs>
  <Slides>19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DejaVu Sans</vt:lpstr>
      <vt:lpstr>微軟正黑體</vt:lpstr>
      <vt:lpstr>Arial</vt:lpstr>
      <vt:lpstr>Cambria Math</vt:lpstr>
      <vt:lpstr>Times New Roman</vt:lpstr>
      <vt:lpstr>Office 佈景主題</vt:lpstr>
      <vt:lpstr>計算機程式與應用實習</vt:lpstr>
      <vt:lpstr>大綱</vt:lpstr>
      <vt:lpstr>向量vector</vt:lpstr>
      <vt:lpstr>使用向量前編譯器設定</vt:lpstr>
      <vt:lpstr>向量的宣告與初始化</vt:lpstr>
      <vt:lpstr>向量的陣列性質</vt:lpstr>
      <vt:lpstr>取得向量長度size</vt:lpstr>
      <vt:lpstr>將元素接入向量最尾端push back</vt:lpstr>
      <vt:lpstr>將向量最尾端的元素回傳並刪除pop back</vt:lpstr>
      <vt:lpstr>讀取向量的第一個與最後一個元素front, back</vt:lpstr>
      <vt:lpstr>回傳向量的第一個元素位址與結尾位址begin, end</vt:lpstr>
      <vt:lpstr>刪除向量內任一個元素erase</vt:lpstr>
      <vt:lpstr>插入向量內任一個元素insert</vt:lpstr>
      <vt:lpstr>疊代器(指位器) iterator</vt:lpstr>
      <vt:lpstr>尋找向量內的元素find</vt:lpstr>
      <vt:lpstr>PowerPoint 簡報</vt:lpstr>
      <vt:lpstr>課後練習</vt:lpstr>
      <vt:lpstr>課後練習</vt:lpstr>
      <vt:lpstr>課後練習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481</cp:revision>
  <dcterms:created xsi:type="dcterms:W3CDTF">2013-02-28T05:12:02Z</dcterms:created>
  <dcterms:modified xsi:type="dcterms:W3CDTF">2020-12-06T14:08:21Z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44</vt:i4>
  </property>
</Properties>
</file>