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6" r:id="rId1"/>
  </p:sldMasterIdLst>
  <p:notesMasterIdLst>
    <p:notesMasterId r:id="rId19"/>
  </p:notesMasterIdLst>
  <p:handoutMasterIdLst>
    <p:handoutMasterId r:id="rId20"/>
  </p:handoutMasterIdLst>
  <p:sldIdLst>
    <p:sldId id="296" r:id="rId2"/>
    <p:sldId id="314" r:id="rId3"/>
    <p:sldId id="298" r:id="rId4"/>
    <p:sldId id="299" r:id="rId5"/>
    <p:sldId id="316" r:id="rId6"/>
    <p:sldId id="311" r:id="rId7"/>
    <p:sldId id="300" r:id="rId8"/>
    <p:sldId id="301" r:id="rId9"/>
    <p:sldId id="302" r:id="rId10"/>
    <p:sldId id="303" r:id="rId11"/>
    <p:sldId id="304" r:id="rId12"/>
    <p:sldId id="313" r:id="rId13"/>
    <p:sldId id="315" r:id="rId14"/>
    <p:sldId id="305" r:id="rId15"/>
    <p:sldId id="306" r:id="rId16"/>
    <p:sldId id="307" r:id="rId17"/>
    <p:sldId id="308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2" autoAdjust="0"/>
    <p:restoredTop sz="94625" autoAdjust="0"/>
  </p:normalViewPr>
  <p:slideViewPr>
    <p:cSldViewPr snapToGrid="0">
      <p:cViewPr varScale="1">
        <p:scale>
          <a:sx n="69" d="100"/>
          <a:sy n="69" d="100"/>
        </p:scale>
        <p:origin x="39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A26EDE34-E0F6-4EB0-8414-A6D97E2D88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7E96837-7D37-4C16-9F43-D40C2A6124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28847-F206-4DB4-8EF5-5F2CB616DDEE}" type="datetimeFigureOut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B1DB69D-72B2-4C24-81B4-8A5C41187A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04C6098-4DF4-42EB-9503-5010702FC5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94C23-DC7B-47F0-8626-FFB91B24A8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9264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latin typeface="Arial"/>
              </a:rPr>
              <a:t>請按這裡移動投影片</a:t>
            </a: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請按這裡編輯備註格式</a:t>
            </a:r>
          </a:p>
        </p:txBody>
      </p:sp>
      <p:sp>
        <p:nvSpPr>
          <p:cNvPr id="15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 dirty="0">
                <a:latin typeface="Times New Roman"/>
              </a:rPr>
              <a:t> </a:t>
            </a:r>
          </a:p>
        </p:txBody>
      </p:sp>
      <p:sp>
        <p:nvSpPr>
          <p:cNvPr id="16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 dirty="0">
                <a:latin typeface="Times New Roman"/>
              </a:rPr>
              <a:t> </a:t>
            </a:r>
          </a:p>
        </p:txBody>
      </p:sp>
      <p:sp>
        <p:nvSpPr>
          <p:cNvPr id="16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 dirty="0">
                <a:latin typeface="Times New Roman"/>
              </a:rPr>
              <a:t> </a:t>
            </a:r>
          </a:p>
        </p:txBody>
      </p:sp>
      <p:sp>
        <p:nvSpPr>
          <p:cNvPr id="16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71144F1-87B8-4908-9FEB-AF90D01DF8D9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64204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71144F1-87B8-4908-9FEB-AF90D01DF8D9}" type="slidenum">
              <a:rPr lang="en-US" sz="1400" b="0" strike="noStrike" spc="-1" smtClean="0">
                <a:latin typeface="Times New Roman"/>
              </a:rPr>
              <a:t>9</a:t>
            </a:fld>
            <a:endParaRPr lang="en-US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38777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9798E0-175D-416E-80FC-89BB1D123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FA105EB-69B0-4EC0-BB59-C25A7050D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97D018-5BD1-47E2-80DA-06DE9B4BC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F8B233-62AF-47FD-8A51-9D8642CF6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CC5643-7D06-4FD6-BD75-774749B56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420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D1789A-9547-4C99-8DAD-F1CB13888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F9DDE8E-87FD-473A-A624-B5995FFB3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67D586-BF3B-4F62-BAD8-44B6664AF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CF7FF2-6801-4384-84B9-BBE76C69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C7E487-C342-4AAE-BA71-1BB351B2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52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E715DB0-6FFB-444A-A3A7-A255607C5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383BA5-219F-4349-B28D-F75909239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AD27E2-0DA9-4FFD-8BFD-95C346B3A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54627B-5CE1-45E8-B083-08999EB80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706A70-FDD1-47C2-8CCB-CC55A3F6A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28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B7E7E1-48E8-4A9B-9050-C1AE0C780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3B0D51-D0EC-4223-B54D-4DBCA85C4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E25D97-80A6-4E5C-951F-FE2EC3876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712799-92CE-4EA6-B347-5FC82FD65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B8610C-20ED-4D45-A789-6D89A936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86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FCC7CF-9729-4C95-9B62-B3E248A5A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D95058-F784-4195-9FFD-9668CFF4F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F5BA2E-0720-4AB2-B529-2B021073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4BF713-98C4-4682-AC35-966E38F8E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DE6FD9-ADA0-4402-AFB3-6B73345C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497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9C6AA4-11FD-4ED1-8428-F647A8673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395AA0-FE1B-4D5E-8DC9-B8C7B3054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397AAEB-0E92-4275-9218-F9F05DE44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C8DDF3E-9904-4A00-9044-E68A8238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50DAE8C-51F6-4864-B183-9DECA6D49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D474933-E5EC-4056-B11E-147AB1611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021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BBBE8E-6759-4C10-88BC-0F155AD26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107FB3-ADBA-4289-8210-9D53BD337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1E973C1-3570-4F5F-A348-A2663AED5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408F2B0-B57A-47E8-A947-8FA58955C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A153197-4ED2-4C6F-8084-A3784D3D50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95CB086-69D2-4BF6-A620-9B35CF417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D530159-7773-402D-B4C7-2A7B346E2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4F1B3E3-A6F1-4A25-BCB4-E2648B47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874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2EEA90-3103-4F7A-8115-F4AA6233D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0019B4F-2A80-416C-BF77-396450CC6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44EA2F3-BC99-4C6A-B8F4-A4CCD0544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8BA54EA-4750-438A-9BCD-E7288BC7E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74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841FBEF-5DBC-4C2F-ACAB-12C8201B1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557BA4A-F6D0-4C69-92BB-B10431906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6A371AC-3DC7-4BEE-8841-6095B6136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9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3A8DFC-ED99-48B8-A5F5-B2F77A72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2AEC44-B4D3-40B7-B2E7-4D01E8333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37E1760-7F32-468C-83B3-435E3C365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7119FE-6959-49F9-B304-8FF9E483A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2962F0-0515-4ED4-813E-463A9DEE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1C0FAC3-6B8C-46D2-AB94-1996AFE6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03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509A43-D695-45AE-B128-FE0C9FFAE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09453E4-A02D-4BAC-9154-2D6BD6826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9D6CF64-1D39-4ED4-B12A-5793A90DF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4FA29B-50F0-4043-BDD8-55E352ED0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AE5617E-2839-4369-B7AF-F9CCDD3E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9F78C5-BB98-46D6-A07E-6CDF919C0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726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50ED96F-B55A-44E8-9DDC-7E805E518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3EF5D11-E695-40D6-AB81-57B3C3CF7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FAEF51-9EEC-4076-81EB-390476B03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5CC541-BAB2-434E-8351-887FA37C3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8B3D38-E0A4-436A-BD12-56D1D3DEC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14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A315AF0-DED6-48CC-A771-382BC87AD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762443"/>
            <a:ext cx="6858000" cy="2387600"/>
          </a:xfrm>
        </p:spPr>
        <p:txBody>
          <a:bodyPr/>
          <a:lstStyle/>
          <a:p>
            <a:r>
              <a:rPr lang="en-US" altLang="zh-TW" sz="4400" cap="all" spc="-1" dirty="0">
                <a:solidFill>
                  <a:srgbClr val="000000"/>
                </a:solidFill>
                <a:latin typeface="微軟正黑體" panose="020B0604030504040204" pitchFamily="34" charset="-120"/>
              </a:rPr>
              <a:t>計算機程式與應用實習</a:t>
            </a:r>
            <a:br>
              <a:rPr lang="en-US" altLang="zh-TW" sz="4400" cap="all" spc="-1" dirty="0">
                <a:solidFill>
                  <a:srgbClr val="000000"/>
                </a:solidFill>
                <a:latin typeface="微軟正黑體" panose="020B0604030504040204" pitchFamily="34" charset="-120"/>
              </a:rPr>
            </a:b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7C101407-7FC3-4B2C-975E-67725C5ABE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800" cap="all" spc="-1" dirty="0">
                <a:solidFill>
                  <a:srgbClr val="000000"/>
                </a:solidFill>
                <a:latin typeface="微軟正黑體" panose="020B0604030504040204" pitchFamily="34" charset="-120"/>
              </a:rPr>
              <a:t>第二次上課</a:t>
            </a:r>
            <a:br>
              <a:rPr lang="en-US" altLang="zh-TW" sz="2800" cap="all" spc="-1" dirty="0">
                <a:solidFill>
                  <a:srgbClr val="000000"/>
                </a:solidFill>
                <a:latin typeface="微軟正黑體" panose="020B0604030504040204" pitchFamily="34" charset="-120"/>
              </a:rPr>
            </a:br>
            <a:r>
              <a:rPr lang="zh-TW" altLang="en-US" sz="2800" cap="all" spc="-1" dirty="0">
                <a:solidFill>
                  <a:srgbClr val="000000"/>
                </a:solidFill>
                <a:latin typeface="微軟正黑體" panose="020B0604030504040204" pitchFamily="34" charset="-120"/>
              </a:rPr>
              <a:t>運算子跟運算元</a:t>
            </a:r>
            <a:endParaRPr lang="en-US" altLang="zh-TW" sz="2800" dirty="0">
              <a:latin typeface="+mj-ea"/>
              <a:ea typeface="+mj-ea"/>
            </a:endParaRPr>
          </a:p>
          <a:p>
            <a:endParaRPr lang="zh-TW" altLang="en-US" dirty="0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BBD8C2F1-54FD-4D35-9A3D-09C0E1E4E74A}"/>
              </a:ext>
            </a:extLst>
          </p:cNvPr>
          <p:cNvGrpSpPr/>
          <p:nvPr/>
        </p:nvGrpSpPr>
        <p:grpSpPr>
          <a:xfrm>
            <a:off x="611280" y="1298520"/>
            <a:ext cx="7846920" cy="1317600"/>
            <a:chOff x="611280" y="1270080"/>
            <a:chExt cx="7846920" cy="1317600"/>
          </a:xfrm>
        </p:grpSpPr>
        <p:pic>
          <p:nvPicPr>
            <p:cNvPr id="7" name="圖片 3">
              <a:extLst>
                <a:ext uri="{FF2B5EF4-FFF2-40B4-BE49-F238E27FC236}">
                  <a16:creationId xmlns:a16="http://schemas.microsoft.com/office/drawing/2014/main" id="{2AE6A245-EA17-47A0-9639-4FD312D4A92E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611280" y="1270080"/>
              <a:ext cx="1268280" cy="130176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8" name="圖片 4">
              <a:extLst>
                <a:ext uri="{FF2B5EF4-FFF2-40B4-BE49-F238E27FC236}">
                  <a16:creationId xmlns:a16="http://schemas.microsoft.com/office/drawing/2014/main" id="{A7D346EF-1702-4364-A858-01CC581EF74E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2110680" y="1298520"/>
              <a:ext cx="6347520" cy="1289160"/>
            </a:xfrm>
            <a:prstGeom prst="rect">
              <a:avLst/>
            </a:prstGeom>
            <a:ln w="9360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597909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D51C1A-F7CE-4F9F-BF06-3497C5A7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位元運算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9F6D53-7F9A-457B-9D30-08B7A2397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電腦裡的資料都是以二進位碼的方式儲存，我們可以藉由直接運算二進位值來得到我們想要的結果。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9BB4316-8C2B-4C13-83F2-EECABD5D1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4910"/>
              </p:ext>
            </p:extLst>
          </p:nvPr>
        </p:nvGraphicFramePr>
        <p:xfrm>
          <a:off x="995045" y="3086894"/>
          <a:ext cx="7153910" cy="22581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76955">
                  <a:extLst>
                    <a:ext uri="{9D8B030D-6E8A-4147-A177-3AD203B41FA5}">
                      <a16:colId xmlns:a16="http://schemas.microsoft.com/office/drawing/2014/main" val="576271023"/>
                    </a:ext>
                  </a:extLst>
                </a:gridCol>
                <a:gridCol w="3576955">
                  <a:extLst>
                    <a:ext uri="{9D8B030D-6E8A-4147-A177-3AD203B41FA5}">
                      <a16:colId xmlns:a16="http://schemas.microsoft.com/office/drawing/2014/main" val="1157351283"/>
                    </a:ext>
                  </a:extLst>
                </a:gridCol>
              </a:tblGrid>
              <a:tr h="7527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2400" dirty="0"/>
                        <a:t>二進位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2400" dirty="0"/>
                        <a:t>十進位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745820"/>
                  </a:ext>
                </a:extLst>
              </a:tr>
              <a:tr h="7527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200" dirty="0"/>
                        <a:t>1111111111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200" dirty="0"/>
                        <a:t>1023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215256"/>
                  </a:ext>
                </a:extLst>
              </a:tr>
              <a:tr h="7527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200" dirty="0"/>
                        <a:t>1111100000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200" dirty="0"/>
                        <a:t>992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111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151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0EF5EA-CD9D-451F-AD48-405F0C4C5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平移</a:t>
            </a:r>
            <a:r>
              <a:rPr lang="en-US" altLang="zh-TW" dirty="0"/>
              <a:t>(</a:t>
            </a:r>
            <a:r>
              <a:rPr lang="zh-TW" altLang="en-US" dirty="0"/>
              <a:t>以右移為例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C79C7D-3B18-4709-9D31-4316AB8F0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右移的運算子為</a:t>
            </a:r>
            <a:r>
              <a:rPr lang="en-US" altLang="zh-TW" dirty="0"/>
              <a:t>&gt;&gt;</a:t>
            </a:r>
            <a:r>
              <a:rPr lang="zh-TW" altLang="en-US" dirty="0"/>
              <a:t>，跟串流運算子同個符號，但功能完全不一樣，左移為</a:t>
            </a:r>
            <a:r>
              <a:rPr lang="en-US" altLang="zh-TW" dirty="0"/>
              <a:t>&lt;&lt;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CBF1434-8833-4122-93C5-E6C58F550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142" y="2773756"/>
            <a:ext cx="3876675" cy="20383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36EE2AD-3E50-4823-B4C1-BCAB40812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320" y="4947042"/>
            <a:ext cx="4876800" cy="70485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178A289-37D7-4B1E-B7ED-06025B70CED4}"/>
              </a:ext>
            </a:extLst>
          </p:cNvPr>
          <p:cNvSpPr txBox="1"/>
          <p:nvPr/>
        </p:nvSpPr>
        <p:spPr>
          <a:xfrm flipH="1">
            <a:off x="628650" y="5948288"/>
            <a:ext cx="8251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tx1"/>
                </a:solidFill>
              </a:rPr>
              <a:t>10101b</a:t>
            </a:r>
            <a:r>
              <a:rPr lang="zh-TW" altLang="en-US" sz="2800" dirty="0">
                <a:solidFill>
                  <a:schemeClr val="tx1"/>
                </a:solidFill>
              </a:rPr>
              <a:t>被往右平移</a:t>
            </a:r>
            <a:r>
              <a:rPr lang="en-US" altLang="zh-TW" sz="2800" dirty="0">
                <a:solidFill>
                  <a:schemeClr val="tx1"/>
                </a:solidFill>
              </a:rPr>
              <a:t>2</a:t>
            </a:r>
            <a:r>
              <a:rPr lang="zh-TW" altLang="en-US" sz="2800" dirty="0">
                <a:solidFill>
                  <a:schemeClr val="tx1"/>
                </a:solidFill>
              </a:rPr>
              <a:t>位，並往左補</a:t>
            </a:r>
            <a:r>
              <a:rPr lang="en-US" altLang="zh-TW" sz="2800" dirty="0">
                <a:solidFill>
                  <a:schemeClr val="tx1"/>
                </a:solidFill>
              </a:rPr>
              <a:t>0</a:t>
            </a:r>
            <a:r>
              <a:rPr lang="zh-TW" altLang="en-US" sz="2800" dirty="0">
                <a:solidFill>
                  <a:schemeClr val="tx1"/>
                </a:solidFill>
              </a:rPr>
              <a:t> ，變</a:t>
            </a:r>
            <a:r>
              <a:rPr lang="en-US" altLang="zh-TW" sz="2800" dirty="0">
                <a:solidFill>
                  <a:schemeClr val="tx1"/>
                </a:solidFill>
              </a:rPr>
              <a:t>101b</a:t>
            </a:r>
            <a:r>
              <a:rPr lang="zh-TW" altLang="en-US" sz="2800" dirty="0">
                <a:solidFill>
                  <a:schemeClr val="tx1"/>
                </a:solidFill>
              </a:rPr>
              <a:t> </a:t>
            </a:r>
            <a:r>
              <a:rPr lang="en-US" altLang="zh-TW" sz="2800" dirty="0">
                <a:solidFill>
                  <a:schemeClr val="tx1"/>
                </a:solidFill>
              </a:rPr>
              <a:t>==</a:t>
            </a:r>
            <a:r>
              <a:rPr lang="zh-TW" altLang="en-US" sz="2800" dirty="0">
                <a:solidFill>
                  <a:schemeClr val="tx1"/>
                </a:solidFill>
              </a:rPr>
              <a:t> </a:t>
            </a:r>
            <a:r>
              <a:rPr lang="en-US" altLang="zh-TW" sz="2800" dirty="0">
                <a:solidFill>
                  <a:schemeClr val="tx1"/>
                </a:solidFill>
              </a:rPr>
              <a:t>5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64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40A850-B8F7-4B85-A196-2905DBE37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位元運算子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A116C73F-CB99-4944-B6B4-FED82C69F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除了平移以外，我們可以使用邏輯閘來操作變數中每一個</a:t>
            </a:r>
            <a:r>
              <a:rPr lang="en-US" altLang="zh-TW" dirty="0"/>
              <a:t>bit:</a:t>
            </a:r>
          </a:p>
          <a:p>
            <a:pPr lvl="1"/>
            <a:r>
              <a:rPr lang="en-US" altLang="zh-TW" dirty="0"/>
              <a:t>AND: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</a:p>
          <a:p>
            <a:pPr lvl="1"/>
            <a:r>
              <a:rPr lang="en-US" altLang="zh-TW" dirty="0"/>
              <a:t>OR:</a:t>
            </a:r>
            <a:r>
              <a:rPr lang="zh-TW" altLang="en-US" dirty="0"/>
              <a:t> </a:t>
            </a:r>
            <a:r>
              <a:rPr lang="en-US" altLang="zh-TW" dirty="0"/>
              <a:t>|</a:t>
            </a:r>
          </a:p>
          <a:p>
            <a:pPr lvl="1"/>
            <a:r>
              <a:rPr lang="en-US" altLang="zh-TW" dirty="0"/>
              <a:t>XOR:</a:t>
            </a:r>
            <a:r>
              <a:rPr lang="zh-TW" altLang="en-US" dirty="0"/>
              <a:t> </a:t>
            </a:r>
            <a:r>
              <a:rPr lang="en-US" altLang="zh-TW" dirty="0"/>
              <a:t>^</a:t>
            </a:r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6BF8101A-4627-4256-9A96-39FEAC1D7CDB}"/>
              </a:ext>
            </a:extLst>
          </p:cNvPr>
          <p:cNvSpPr/>
          <p:nvPr/>
        </p:nvSpPr>
        <p:spPr>
          <a:xfrm>
            <a:off x="3230879" y="2687320"/>
            <a:ext cx="3484880" cy="7416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 AND 2 = ?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8308BF0-99A1-480D-8457-B7DEC515B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076" y="3702049"/>
            <a:ext cx="3971925" cy="279082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D36D01A3-014A-4EA7-B375-0A16D512FA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1" r="49162" b="5981"/>
          <a:stretch/>
        </p:blipFill>
        <p:spPr>
          <a:xfrm>
            <a:off x="5145083" y="4767153"/>
            <a:ext cx="3615693" cy="66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430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577FF8-2444-42E9-8BC8-AD69A788E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OR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C51E0CE-41D7-4C64-82F9-EFFD5B42E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115" y="2856069"/>
            <a:ext cx="4405630" cy="3186596"/>
          </a:xfrm>
          <a:prstGeom prst="rect">
            <a:avLst/>
          </a:prstGeom>
        </p:spPr>
      </p:pic>
      <p:sp>
        <p:nvSpPr>
          <p:cNvPr id="4" name="矩形: 圓角 3">
            <a:extLst>
              <a:ext uri="{FF2B5EF4-FFF2-40B4-BE49-F238E27FC236}">
                <a16:creationId xmlns:a16="http://schemas.microsoft.com/office/drawing/2014/main" id="{E948B27B-A33D-4FEB-970B-3F0F5E6B76C1}"/>
              </a:ext>
            </a:extLst>
          </p:cNvPr>
          <p:cNvSpPr/>
          <p:nvPr/>
        </p:nvSpPr>
        <p:spPr>
          <a:xfrm>
            <a:off x="3075305" y="1530506"/>
            <a:ext cx="3484880" cy="7416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 OR 2 = ?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707CDBB-86AB-4A85-A43E-D66C1262B1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094" r="37018" b="1"/>
          <a:stretch/>
        </p:blipFill>
        <p:spPr>
          <a:xfrm>
            <a:off x="4928552" y="3837526"/>
            <a:ext cx="4215448" cy="64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891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40A850-B8F7-4B85-A196-2905DBE37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</a:t>
            </a:r>
            <a:r>
              <a:rPr lang="zh-TW" altLang="en-US" dirty="0"/>
              <a:t> </a:t>
            </a:r>
            <a:r>
              <a:rPr lang="en-US" altLang="zh-TW" dirty="0"/>
              <a:t>XOR</a:t>
            </a:r>
            <a:endParaRPr lang="zh-TW" altLang="en-US" dirty="0"/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F03D8E22-F5DF-4557-BB8B-1D182195FF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3780" y="2718802"/>
            <a:ext cx="3886200" cy="2876550"/>
          </a:xfrm>
          <a:prstGeom prst="rect">
            <a:avLst/>
          </a:prstGeom>
        </p:spPr>
      </p:pic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E029D07A-4AFC-478C-903E-1562971ABF25}"/>
              </a:ext>
            </a:extLst>
          </p:cNvPr>
          <p:cNvSpPr/>
          <p:nvPr/>
        </p:nvSpPr>
        <p:spPr>
          <a:xfrm>
            <a:off x="2829560" y="1690689"/>
            <a:ext cx="3484880" cy="7416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 XOR 2 = ?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13B2254-A137-4956-A0B8-ED6072B73D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593"/>
          <a:stretch/>
        </p:blipFill>
        <p:spPr>
          <a:xfrm>
            <a:off x="5058744" y="3846512"/>
            <a:ext cx="3886200" cy="74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182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692597-8F59-4EF9-9F06-7918AB334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標頭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A22253-5ACD-4247-937F-F0216E4D9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使用一組特定的規則</a:t>
            </a:r>
            <a:r>
              <a:rPr lang="en-US" altLang="zh-TW" dirty="0"/>
              <a:t>(</a:t>
            </a:r>
            <a:r>
              <a:rPr lang="zh-TW" altLang="en-US" dirty="0"/>
              <a:t>標頭</a:t>
            </a:r>
            <a:r>
              <a:rPr lang="en-US" altLang="zh-TW" dirty="0"/>
              <a:t>)</a:t>
            </a:r>
            <a:r>
              <a:rPr lang="zh-TW" altLang="en-US" dirty="0"/>
              <a:t>，就可以將一組看似無意義的整數取出有用的資料。</a:t>
            </a:r>
            <a:endParaRPr lang="en-US" altLang="zh-TW" dirty="0"/>
          </a:p>
          <a:p>
            <a:r>
              <a:rPr lang="zh-TW" altLang="en-US" dirty="0"/>
              <a:t>常用於網路封包傳遞，因此讀取網路封包需要知道相對應的封包標頭才能解讀</a:t>
            </a:r>
          </a:p>
        </p:txBody>
      </p:sp>
    </p:spTree>
    <p:extLst>
      <p:ext uri="{BB962C8B-B14F-4D97-AF65-F5344CB8AC3E}">
        <p14:creationId xmlns:p14="http://schemas.microsoft.com/office/powerpoint/2010/main" val="1758343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ECD59F-3A10-4D13-9C55-A39C3A3E5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標頭實例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96210ED2-04D4-4231-AA6B-16C104B9B5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5339086"/>
              </p:ext>
            </p:extLst>
          </p:nvPr>
        </p:nvGraphicFramePr>
        <p:xfrm>
          <a:off x="1590040" y="1319849"/>
          <a:ext cx="576072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52144">
                  <a:extLst>
                    <a:ext uri="{9D8B030D-6E8A-4147-A177-3AD203B41FA5}">
                      <a16:colId xmlns:a16="http://schemas.microsoft.com/office/drawing/2014/main" val="2564195358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3500263849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1040433438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2545912767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808156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Data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ID(5bits)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Data1(9bits)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Data2(9bits)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Data3(9bits)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546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二進位碼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00101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000110010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000010101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001000110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336431"/>
                  </a:ext>
                </a:extLst>
              </a:tr>
            </a:tbl>
          </a:graphicData>
        </a:graphic>
      </p:graphicFrame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9C76E9C-115E-44A4-8AB1-CD178A1E3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0040" y="2167276"/>
            <a:ext cx="5760720" cy="339456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2832C4E-44D8-4371-B2BE-8D7D6CB0E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2225" y="5759024"/>
            <a:ext cx="12763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976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09B64A-B373-402E-94A9-7B133637D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課後練習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4C3815-7B59-4DB8-BD30-C89A63452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請輸入兩整數</a:t>
            </a:r>
            <a:r>
              <a:rPr lang="en-US" altLang="zh-TW" dirty="0"/>
              <a:t>a, b</a:t>
            </a:r>
            <a:r>
              <a:rPr lang="zh-TW" altLang="en-US" dirty="0"/>
              <a:t>，並輸出</a:t>
            </a:r>
            <a:r>
              <a:rPr lang="en-US" altLang="zh-TW" dirty="0"/>
              <a:t>(a AND b) XOR (a OR b)</a:t>
            </a:r>
            <a:r>
              <a:rPr lang="zh-TW" altLang="en-US" dirty="0"/>
              <a:t>的值</a:t>
            </a:r>
            <a:r>
              <a:rPr lang="en-US" altLang="zh-TW" dirty="0"/>
              <a:t>(</a:t>
            </a:r>
            <a:r>
              <a:rPr lang="zh-TW" altLang="en-US" dirty="0"/>
              <a:t>都是</a:t>
            </a:r>
            <a:r>
              <a:rPr lang="en-US" altLang="zh-TW" dirty="0"/>
              <a:t>AND</a:t>
            </a:r>
            <a:r>
              <a:rPr lang="zh-TW" altLang="en-US" dirty="0"/>
              <a:t>、</a:t>
            </a:r>
            <a:r>
              <a:rPr lang="en-US" altLang="zh-TW" dirty="0"/>
              <a:t>OR</a:t>
            </a:r>
            <a:r>
              <a:rPr lang="zh-TW" altLang="en-US" dirty="0"/>
              <a:t>都是位元運算子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請使用者分別輸入</a:t>
            </a:r>
            <a:r>
              <a:rPr lang="en-US" altLang="zh-TW" dirty="0"/>
              <a:t>ID</a:t>
            </a:r>
            <a:r>
              <a:rPr lang="zh-TW" altLang="en-US" dirty="0"/>
              <a:t>、</a:t>
            </a:r>
            <a:r>
              <a:rPr lang="en-US" altLang="zh-TW" dirty="0"/>
              <a:t>Data1</a:t>
            </a:r>
            <a:r>
              <a:rPr lang="zh-TW" altLang="en-US" dirty="0"/>
              <a:t>、</a:t>
            </a:r>
            <a:r>
              <a:rPr lang="en-US" altLang="zh-TW" dirty="0"/>
              <a:t>Data2</a:t>
            </a:r>
            <a:r>
              <a:rPr lang="zh-TW" altLang="en-US" dirty="0"/>
              <a:t>，根據下表的規則輸出標頭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輸入兩變數</a:t>
            </a:r>
            <a:r>
              <a:rPr lang="en-US" altLang="zh-TW" dirty="0"/>
              <a:t>A,B </a:t>
            </a:r>
            <a:r>
              <a:rPr lang="zh-TW" altLang="en-US" dirty="0"/>
              <a:t>，嘗試只使用</a:t>
            </a:r>
            <a:r>
              <a:rPr lang="en-US" altLang="zh-TW" dirty="0"/>
              <a:t>XOR</a:t>
            </a:r>
            <a:r>
              <a:rPr lang="zh-TW" altLang="en-US" dirty="0"/>
              <a:t>運算將兩變數存的數值互換。</a:t>
            </a:r>
            <a:r>
              <a:rPr lang="en-US" altLang="zh-TW" dirty="0"/>
              <a:t> 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FA35F59-E417-4793-AF77-EA9FAC05D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30" y="4321173"/>
            <a:ext cx="4476750" cy="885825"/>
          </a:xfrm>
          <a:prstGeom prst="rect">
            <a:avLst/>
          </a:prstGeom>
        </p:spPr>
      </p:pic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D28959A6-C6F4-4758-BC92-E8589A579A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559403"/>
              </p:ext>
            </p:extLst>
          </p:nvPr>
        </p:nvGraphicFramePr>
        <p:xfrm>
          <a:off x="2489835" y="3866194"/>
          <a:ext cx="432054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40180">
                  <a:extLst>
                    <a:ext uri="{9D8B030D-6E8A-4147-A177-3AD203B41FA5}">
                      <a16:colId xmlns:a16="http://schemas.microsoft.com/office/drawing/2014/main" val="3500263849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1040433438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2545912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ID(3bits)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Data1(8bits)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Data2(7bits)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546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4159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62FCC25-4CAC-4862-93B8-D555FB8A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D6A4730-F742-41FC-926E-E0CD1ECF0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程式的運算原理</a:t>
            </a:r>
            <a:endParaRPr lang="en-US" altLang="zh-TW" dirty="0"/>
          </a:p>
          <a:p>
            <a:r>
              <a:rPr lang="zh-TW" altLang="en-US" dirty="0"/>
              <a:t>隱式轉型與顯式轉型</a:t>
            </a:r>
            <a:endParaRPr lang="en-US" altLang="zh-TW" dirty="0"/>
          </a:p>
          <a:p>
            <a:r>
              <a:rPr lang="zh-TW" altLang="en-US" dirty="0"/>
              <a:t>運算子</a:t>
            </a:r>
            <a:endParaRPr lang="en-US" altLang="zh-TW" dirty="0"/>
          </a:p>
          <a:p>
            <a:r>
              <a:rPr lang="zh-TW" altLang="en-US" dirty="0"/>
              <a:t>位元運算</a:t>
            </a:r>
          </a:p>
        </p:txBody>
      </p:sp>
    </p:spTree>
    <p:extLst>
      <p:ext uri="{BB962C8B-B14F-4D97-AF65-F5344CB8AC3E}">
        <p14:creationId xmlns:p14="http://schemas.microsoft.com/office/powerpoint/2010/main" val="662811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2B0BFF-E6C1-4528-A087-1339FEC14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處理的優先順序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3F50C4-3BA5-4E9F-B4B8-8D9F84F60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程式在運算優先上跟數學的四則運算一樣</a:t>
            </a:r>
            <a:r>
              <a:rPr lang="en-US" altLang="zh-TW" dirty="0"/>
              <a:t>:</a:t>
            </a:r>
            <a:r>
              <a:rPr lang="zh-TW" altLang="en-US" dirty="0"/>
              <a:t> 由左到右、先乘除後加減、有括號先處理括號內的式子。</a:t>
            </a:r>
            <a:endParaRPr lang="en-US" altLang="zh-TW" dirty="0"/>
          </a:p>
          <a:p>
            <a:r>
              <a:rPr lang="zh-TW" altLang="en-US" dirty="0"/>
              <a:t>數學符號在程式裡稱為「運算子」，被運算兩個輸入稱為「運算元」，程式碼如圖</a:t>
            </a:r>
            <a:r>
              <a:rPr lang="en-US" altLang="zh-TW" dirty="0"/>
              <a:t>: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97DE0DA-BDDC-4BD2-9604-DF9CE10E6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767" y="3699510"/>
            <a:ext cx="637222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245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BE9CA68-7A8E-4474-8A21-D2C20BF7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Picture 6" descr="AAHBDOA0">
            <a:extLst>
              <a:ext uri="{FF2B5EF4-FFF2-40B4-BE49-F238E27FC236}">
                <a16:creationId xmlns:a16="http://schemas.microsoft.com/office/drawing/2014/main" id="{6F7C7F3D-2016-40D3-98CC-788A520CC4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996" y="1825625"/>
            <a:ext cx="6234007" cy="4351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174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5BF0B3-D660-448A-AF6F-9B382BC5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隱式轉型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644A6E-3C5E-4DEC-8A91-050D62B0C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你如果宣告了一個</a:t>
            </a:r>
            <a:r>
              <a:rPr lang="en-US" altLang="zh-TW" dirty="0"/>
              <a:t>int</a:t>
            </a:r>
            <a:r>
              <a:rPr lang="zh-TW" altLang="en-US" dirty="0"/>
              <a:t>變數，卻將浮點數存入該變數，會發生什麼事情</a:t>
            </a:r>
            <a:r>
              <a:rPr lang="en-US" altLang="zh-TW" dirty="0"/>
              <a:t>?</a:t>
            </a:r>
            <a:r>
              <a:rPr lang="zh-TW" altLang="en-US" dirty="0"/>
              <a:t> 答案是電腦會捨棄小數點後的數字，自動替你將浮點數轉換成整數存入該</a:t>
            </a:r>
            <a:r>
              <a:rPr lang="en-US" altLang="zh-TW" dirty="0"/>
              <a:t>int</a:t>
            </a:r>
            <a:r>
              <a:rPr lang="zh-TW" altLang="en-US" dirty="0"/>
              <a:t>變數，請看以下例子，我們稱電腦幫你做的轉換叫「隱式轉型」。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C0244EE-B9AE-4994-A0F4-DDD04D95E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259455"/>
            <a:ext cx="7010400" cy="19240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65318C4-4DBF-4F50-875B-B19DBF1E2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525" y="5567363"/>
            <a:ext cx="60769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569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EAC6F8-74D2-42DF-A557-770BA3C40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顯式轉型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B38976-F3CC-423B-B9A6-5A7F87D99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8105"/>
            <a:ext cx="7886700" cy="4351338"/>
          </a:xfrm>
        </p:spPr>
        <p:txBody>
          <a:bodyPr/>
          <a:lstStyle/>
          <a:p>
            <a:r>
              <a:rPr lang="zh-TW" altLang="en-US" dirty="0"/>
              <a:t>我們也可以使用以下的方法強制讓他轉型，這時就稱為顯式轉型或強制轉型</a:t>
            </a:r>
            <a:endParaRPr lang="en-US" altLang="zh-TW" dirty="0"/>
          </a:p>
          <a:p>
            <a:r>
              <a:rPr lang="zh-TW" altLang="en-US" dirty="0"/>
              <a:t>小數可以保留整數部分轉換成整數，但整數再轉換回小數時沒辦法再重現小數的部分</a:t>
            </a:r>
            <a:endParaRPr lang="en-US" altLang="zh-TW" dirty="0"/>
          </a:p>
          <a:p>
            <a:r>
              <a:rPr lang="zh-TW" altLang="en-US" dirty="0"/>
              <a:t>整數非</a:t>
            </a:r>
            <a:r>
              <a:rPr lang="en-US" altLang="zh-TW" dirty="0"/>
              <a:t>0</a:t>
            </a:r>
            <a:r>
              <a:rPr lang="zh-TW" altLang="en-US" dirty="0"/>
              <a:t>的值轉換成布林值為</a:t>
            </a:r>
            <a:r>
              <a:rPr lang="en-US" altLang="zh-TW" dirty="0"/>
              <a:t>True</a:t>
            </a:r>
            <a:r>
              <a:rPr lang="zh-TW" altLang="en-US" dirty="0"/>
              <a:t>、</a:t>
            </a:r>
            <a:r>
              <a:rPr lang="en-US" altLang="zh-TW" dirty="0"/>
              <a:t>0</a:t>
            </a:r>
            <a:r>
              <a:rPr lang="zh-TW" altLang="en-US" dirty="0"/>
              <a:t>為</a:t>
            </a:r>
            <a:r>
              <a:rPr lang="en-US" altLang="zh-TW" dirty="0"/>
              <a:t>False</a:t>
            </a:r>
            <a:r>
              <a:rPr lang="zh-TW" altLang="en-US" dirty="0"/>
              <a:t>，但</a:t>
            </a:r>
            <a:r>
              <a:rPr lang="en-US" altLang="zh-TW" dirty="0"/>
              <a:t>True</a:t>
            </a:r>
            <a:r>
              <a:rPr lang="zh-TW" altLang="en-US" dirty="0"/>
              <a:t>再轉換為整數只會為</a:t>
            </a:r>
            <a:r>
              <a:rPr lang="en-US" altLang="zh-TW" dirty="0"/>
              <a:t>1</a:t>
            </a:r>
            <a:r>
              <a:rPr lang="zh-TW" altLang="en-US" dirty="0"/>
              <a:t>、</a:t>
            </a:r>
            <a:r>
              <a:rPr lang="en-US" altLang="zh-TW" dirty="0"/>
              <a:t>False</a:t>
            </a:r>
            <a:r>
              <a:rPr lang="zh-TW" altLang="en-US" dirty="0"/>
              <a:t>會為</a:t>
            </a:r>
            <a:r>
              <a:rPr lang="en-US" altLang="zh-TW" dirty="0"/>
              <a:t>0</a:t>
            </a:r>
          </a:p>
          <a:p>
            <a:r>
              <a:rPr lang="zh-TW" altLang="en-US" dirty="0"/>
              <a:t>變數資訊量可以由多變少，但不能由少變多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A993D40-431E-41BD-BC57-307741B59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75" y="4067175"/>
            <a:ext cx="3371850" cy="279082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41A3EB0-AB57-410B-A44E-4A55BB524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0" y="4950143"/>
            <a:ext cx="487045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049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D7847F-E419-4652-A3D0-F45599C1C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</a:rPr>
              <a:t>算術運算子</a:t>
            </a:r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3B055EA7-9AF8-4984-BC9A-A1C0306F4AFF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2755549"/>
              </p:ext>
            </p:extLst>
          </p:nvPr>
        </p:nvGraphicFramePr>
        <p:xfrm>
          <a:off x="836613" y="1692275"/>
          <a:ext cx="7221537" cy="478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Document" r:id="rId3" imgW="6749142" imgH="4473208" progId="Word.Document.8">
                  <p:embed/>
                </p:oleObj>
              </mc:Choice>
              <mc:Fallback>
                <p:oleObj name="Document" r:id="rId3" imgW="6749142" imgH="4473208" progId="Word.Document.8">
                  <p:embed/>
                  <p:pic>
                    <p:nvPicPr>
                      <p:cNvPr id="2621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3" y="1692275"/>
                        <a:ext cx="7221537" cy="478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40D2D93E-10DD-4EC2-B204-CFFEFE7C1D71}"/>
              </a:ext>
            </a:extLst>
          </p:cNvPr>
          <p:cNvSpPr txBox="1"/>
          <p:nvPr/>
        </p:nvSpPr>
        <p:spPr>
          <a:xfrm>
            <a:off x="3911600" y="792480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寫</a:t>
            </a:r>
            <a:r>
              <a:rPr lang="en-US" altLang="zh-TW" dirty="0"/>
              <a:t>code</a:t>
            </a:r>
            <a:r>
              <a:rPr lang="zh-TW" altLang="en-US" dirty="0"/>
              <a:t>範例</a:t>
            </a:r>
          </a:p>
        </p:txBody>
      </p:sp>
    </p:spTree>
    <p:extLst>
      <p:ext uri="{BB962C8B-B14F-4D97-AF65-F5344CB8AC3E}">
        <p14:creationId xmlns:p14="http://schemas.microsoft.com/office/powerpoint/2010/main" val="3952301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61DA0C-CCAD-4400-AFD2-7985E4E1F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</a:rPr>
              <a:t>關係運算子</a:t>
            </a:r>
            <a:r>
              <a:rPr lang="en-US" altLang="zh-TW" dirty="0">
                <a:latin typeface="微軟正黑體" panose="020B0604030504040204" pitchFamily="34" charset="-120"/>
              </a:rPr>
              <a:t>-1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54F373-32EB-4609-BF02-29CF007C6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以下運算後只會得到</a:t>
            </a:r>
            <a:r>
              <a:rPr lang="en-US" altLang="zh-TW" dirty="0"/>
              <a:t>true(1)</a:t>
            </a:r>
            <a:r>
              <a:rPr lang="zh-TW" altLang="en-US" dirty="0"/>
              <a:t>或</a:t>
            </a:r>
            <a:r>
              <a:rPr lang="en-US" altLang="zh-TW" dirty="0"/>
              <a:t>false(0)</a:t>
            </a:r>
            <a:r>
              <a:rPr lang="zh-TW" altLang="en-US" dirty="0"/>
              <a:t>的結果</a:t>
            </a:r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01F0EEFD-68DE-43A6-A545-88279D10DF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353154"/>
              </p:ext>
            </p:extLst>
          </p:nvPr>
        </p:nvGraphicFramePr>
        <p:xfrm>
          <a:off x="623888" y="2341562"/>
          <a:ext cx="7891462" cy="407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Document" r:id="rId3" imgW="7887778" imgH="4078750" progId="Word.Document.8">
                  <p:embed/>
                </p:oleObj>
              </mc:Choice>
              <mc:Fallback>
                <p:oleObj name="Document" r:id="rId3" imgW="7887778" imgH="4078750" progId="Word.Document.8">
                  <p:embed/>
                  <p:pic>
                    <p:nvPicPr>
                      <p:cNvPr id="2478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2341562"/>
                        <a:ext cx="7891462" cy="407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3934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AB3CCE-644B-425B-A81F-2E1080625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&amp;&amp;</a:t>
            </a:r>
            <a:r>
              <a:rPr lang="zh-TW" altLang="en-US" dirty="0"/>
              <a:t> </a:t>
            </a:r>
            <a:r>
              <a:rPr lang="en-US" altLang="zh-TW" dirty="0"/>
              <a:t>(AND)</a:t>
            </a:r>
            <a:br>
              <a:rPr lang="en-US" altLang="zh-TW" dirty="0"/>
            </a:br>
            <a:r>
              <a:rPr lang="en-US" altLang="zh-TW" dirty="0"/>
              <a:t>true &amp;&amp; true == true  </a:t>
            </a:r>
            <a:r>
              <a:rPr lang="zh-TW" altLang="en-US" dirty="0"/>
              <a:t>例</a:t>
            </a:r>
            <a:r>
              <a:rPr lang="en-US" altLang="zh-TW" dirty="0"/>
              <a:t>:(5&gt;3) &amp;&amp; (10&gt;3) == true</a:t>
            </a:r>
            <a:br>
              <a:rPr lang="en-US" altLang="zh-TW" dirty="0"/>
            </a:br>
            <a:r>
              <a:rPr lang="en-US" altLang="zh-TW" dirty="0" err="1"/>
              <a:t>true</a:t>
            </a:r>
            <a:r>
              <a:rPr lang="zh-TW" altLang="en-US" dirty="0"/>
              <a:t> </a:t>
            </a:r>
            <a:r>
              <a:rPr lang="en-US" altLang="zh-TW" dirty="0"/>
              <a:t>&amp;&amp;</a:t>
            </a:r>
            <a:r>
              <a:rPr lang="zh-TW" altLang="en-US" dirty="0"/>
              <a:t> </a:t>
            </a:r>
            <a:r>
              <a:rPr lang="en-US" altLang="zh-TW" dirty="0"/>
              <a:t>false == false  </a:t>
            </a:r>
            <a:r>
              <a:rPr lang="zh-TW" altLang="en-US" dirty="0"/>
              <a:t>例</a:t>
            </a:r>
            <a:r>
              <a:rPr lang="en-US" altLang="zh-TW" dirty="0"/>
              <a:t>:(5&gt;3) &amp;&amp; (10&lt;3) == false</a:t>
            </a:r>
            <a:br>
              <a:rPr lang="en-US" altLang="zh-TW" dirty="0"/>
            </a:br>
            <a:r>
              <a:rPr lang="en-US" altLang="zh-TW" dirty="0"/>
              <a:t>false &amp;&amp; false == false </a:t>
            </a:r>
            <a:r>
              <a:rPr lang="zh-TW" altLang="en-US" dirty="0"/>
              <a:t>例</a:t>
            </a:r>
            <a:r>
              <a:rPr lang="en-US" altLang="zh-TW" dirty="0"/>
              <a:t>:(5&lt;3) &amp;&amp; (10&lt;3) == false</a:t>
            </a:r>
            <a:br>
              <a:rPr lang="en-US" altLang="zh-TW" dirty="0"/>
            </a:br>
            <a:endParaRPr lang="en-US" altLang="zh-TW" dirty="0"/>
          </a:p>
          <a:p>
            <a:r>
              <a:rPr lang="en-US" altLang="zh-TW" dirty="0"/>
              <a:t>||</a:t>
            </a:r>
            <a:r>
              <a:rPr lang="zh-TW" altLang="en-US" dirty="0"/>
              <a:t> </a:t>
            </a:r>
            <a:r>
              <a:rPr lang="en-US" altLang="zh-TW" dirty="0"/>
              <a:t>(OR)</a:t>
            </a:r>
            <a:br>
              <a:rPr lang="en-US" altLang="zh-TW" dirty="0"/>
            </a:br>
            <a:r>
              <a:rPr lang="en-US" altLang="zh-TW" dirty="0"/>
              <a:t>true || true == true  </a:t>
            </a:r>
            <a:r>
              <a:rPr lang="zh-TW" altLang="en-US" dirty="0"/>
              <a:t>例</a:t>
            </a:r>
            <a:r>
              <a:rPr lang="en-US" altLang="zh-TW" dirty="0"/>
              <a:t>:(5&gt;3) &amp;&amp; (10&gt;3) == true</a:t>
            </a:r>
            <a:br>
              <a:rPr lang="en-US" altLang="zh-TW" dirty="0"/>
            </a:br>
            <a:r>
              <a:rPr lang="en-US" altLang="zh-TW" dirty="0"/>
              <a:t>true ||</a:t>
            </a:r>
            <a:r>
              <a:rPr lang="zh-TW" altLang="en-US" dirty="0"/>
              <a:t> </a:t>
            </a:r>
            <a:r>
              <a:rPr lang="en-US" altLang="zh-TW" dirty="0"/>
              <a:t>false == true </a:t>
            </a:r>
            <a:r>
              <a:rPr lang="zh-TW" altLang="en-US" dirty="0"/>
              <a:t>例</a:t>
            </a:r>
            <a:r>
              <a:rPr lang="en-US" altLang="zh-TW" dirty="0"/>
              <a:t>:(5&gt;3) || (10&lt;3) == true</a:t>
            </a:r>
            <a:br>
              <a:rPr lang="en-US" altLang="zh-TW" dirty="0"/>
            </a:br>
            <a:r>
              <a:rPr lang="en-US" altLang="zh-TW" dirty="0"/>
              <a:t>false || false == false </a:t>
            </a:r>
            <a:r>
              <a:rPr lang="zh-TW" altLang="en-US" dirty="0"/>
              <a:t>例</a:t>
            </a:r>
            <a:r>
              <a:rPr lang="en-US" altLang="zh-TW" dirty="0"/>
              <a:t>:(5&lt;3) || (10&lt;3) == false</a:t>
            </a:r>
            <a:br>
              <a:rPr lang="en-US" altLang="zh-TW" dirty="0"/>
            </a:br>
            <a:endParaRPr lang="en-US" altLang="zh-TW" dirty="0"/>
          </a:p>
          <a:p>
            <a:r>
              <a:rPr lang="en-US" altLang="zh-TW" dirty="0"/>
              <a:t>! (NOT)</a:t>
            </a:r>
            <a:br>
              <a:rPr lang="en-US" altLang="zh-TW" dirty="0"/>
            </a:br>
            <a:r>
              <a:rPr lang="en-US" altLang="zh-TW" dirty="0"/>
              <a:t>!true == false </a:t>
            </a:r>
            <a:r>
              <a:rPr lang="zh-TW" altLang="en-US" dirty="0"/>
              <a:t>例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!(5&gt;3) == false</a:t>
            </a:r>
            <a:br>
              <a:rPr lang="en-US" altLang="zh-TW" dirty="0"/>
            </a:br>
            <a:r>
              <a:rPr lang="en-US" altLang="zh-TW" dirty="0"/>
              <a:t>!false == true</a:t>
            </a:r>
            <a:r>
              <a:rPr lang="zh-TW" altLang="en-US" dirty="0"/>
              <a:t> 例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!(10&lt;3) == true</a:t>
            </a:r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FEE7E14A-0F7B-45A5-B5B9-9D1B3FEF4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</a:rPr>
              <a:t>關係運算子</a:t>
            </a:r>
            <a:r>
              <a:rPr lang="en-US" altLang="zh-TW" dirty="0">
                <a:latin typeface="微軟正黑體" panose="020B0604030504040204" pitchFamily="34" charset="-120"/>
              </a:rPr>
              <a:t>-2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8741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6926</TotalTime>
  <Words>693</Words>
  <Application>Microsoft Office PowerPoint</Application>
  <PresentationFormat>如螢幕大小 (4:3)</PresentationFormat>
  <Paragraphs>75</Paragraphs>
  <Slides>17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DejaVu Sans</vt:lpstr>
      <vt:lpstr>微軟正黑體</vt:lpstr>
      <vt:lpstr>Arial</vt:lpstr>
      <vt:lpstr>Times New Roman</vt:lpstr>
      <vt:lpstr>Office 佈景主題</vt:lpstr>
      <vt:lpstr>Document</vt:lpstr>
      <vt:lpstr>計算機程式與應用實習 </vt:lpstr>
      <vt:lpstr>大綱</vt:lpstr>
      <vt:lpstr>處理的優先順序</vt:lpstr>
      <vt:lpstr>PowerPoint 簡報</vt:lpstr>
      <vt:lpstr>隱式轉型</vt:lpstr>
      <vt:lpstr>顯式轉型</vt:lpstr>
      <vt:lpstr>算術運算子</vt:lpstr>
      <vt:lpstr>關係運算子-1</vt:lpstr>
      <vt:lpstr>關係運算子-2</vt:lpstr>
      <vt:lpstr>位元運算</vt:lpstr>
      <vt:lpstr>平移(以右移為例)</vt:lpstr>
      <vt:lpstr>位元運算子</vt:lpstr>
      <vt:lpstr>Example: OR</vt:lpstr>
      <vt:lpstr>Example: XOR</vt:lpstr>
      <vt:lpstr>標頭</vt:lpstr>
      <vt:lpstr>標頭實例</vt:lpstr>
      <vt:lpstr>課後練習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m10807513@gapps.ntust.edu.tw</cp:lastModifiedBy>
  <cp:revision>400</cp:revision>
  <dcterms:created xsi:type="dcterms:W3CDTF">2013-02-28T05:12:02Z</dcterms:created>
  <dcterms:modified xsi:type="dcterms:W3CDTF">2020-09-25T04:27:55Z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5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44</vt:i4>
  </property>
</Properties>
</file>