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6" r:id="rId1"/>
  </p:sldMasterIdLst>
  <p:notesMasterIdLst>
    <p:notesMasterId r:id="rId15"/>
  </p:notesMasterIdLst>
  <p:handoutMasterIdLst>
    <p:handoutMasterId r:id="rId16"/>
  </p:handoutMasterIdLst>
  <p:sldIdLst>
    <p:sldId id="29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95" r:id="rId11"/>
    <p:sldId id="305" r:id="rId12"/>
    <p:sldId id="306" r:id="rId13"/>
    <p:sldId id="307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2" autoAdjust="0"/>
    <p:restoredTop sz="94625" autoAdjust="0"/>
  </p:normalViewPr>
  <p:slideViewPr>
    <p:cSldViewPr snapToGrid="0">
      <p:cViewPr varScale="1">
        <p:scale>
          <a:sx n="108" d="100"/>
          <a:sy n="108" d="100"/>
        </p:scale>
        <p:origin x="174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26EDE34-E0F6-4EB0-8414-A6D97E2D88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7E96837-7D37-4C16-9F43-D40C2A6124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28847-F206-4DB4-8EF5-5F2CB616DDEE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B1DB69D-72B2-4C24-81B4-8A5C41187A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4C6098-4DF4-42EB-9503-5010702FC5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94C23-DC7B-47F0-8626-FFB91B24A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264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</a:rPr>
              <a:t>請按這裡移動投影片</a:t>
            </a: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請按這裡編輯備註格式</a:t>
            </a:r>
          </a:p>
        </p:txBody>
      </p:sp>
      <p:sp>
        <p:nvSpPr>
          <p:cNvPr id="15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16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16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16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71144F1-87B8-4908-9FEB-AF90D01DF8D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420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71144F1-87B8-4908-9FEB-AF90D01DF8D9}" type="slidenum">
              <a:rPr lang="en-US" sz="1400" b="0" strike="noStrike" spc="-1" smtClean="0">
                <a:latin typeface="Times New Roman"/>
              </a:rPr>
              <a:t>13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952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798E0-175D-416E-80FC-89BB1D123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A105EB-69B0-4EC0-BB59-C25A7050D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97D018-5BD1-47E2-80DA-06DE9B4B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F8B233-62AF-47FD-8A51-9D8642CF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CC5643-7D06-4FD6-BD75-774749B5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2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D1789A-9547-4C99-8DAD-F1CB1388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9DDE8E-87FD-473A-A624-B5995FFB3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67D586-BF3B-4F62-BAD8-44B6664A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CF7FF2-6801-4384-84B9-BBE76C69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C7E487-C342-4AAE-BA71-1BB351B2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2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E715DB0-6FFB-444A-A3A7-A255607C5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383BA5-219F-4349-B28D-F75909239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AD27E2-0DA9-4FFD-8BFD-95C346B3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54627B-5CE1-45E8-B083-08999EB8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706A70-FDD1-47C2-8CCB-CC55A3F6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8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B7E7E1-48E8-4A9B-9050-C1AE0C78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3B0D51-D0EC-4223-B54D-4DBCA85C4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E25D97-80A6-4E5C-951F-FE2EC387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712799-92CE-4EA6-B347-5FC82FD6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B8610C-20ED-4D45-A789-6D89A936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6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CC7CF-9729-4C95-9B62-B3E248A5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D95058-F784-4195-9FFD-9668CFF4F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F5BA2E-0720-4AB2-B529-2B021073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4BF713-98C4-4682-AC35-966E38F8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DE6FD9-ADA0-4402-AFB3-6B73345C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9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9C6AA4-11FD-4ED1-8428-F647A867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395AA0-FE1B-4D5E-8DC9-B8C7B3054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97AAEB-0E92-4275-9218-F9F05DE44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8DDF3E-9904-4A00-9044-E68A8238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0DAE8C-51F6-4864-B183-9DECA6D4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474933-E5EC-4056-B11E-147AB161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2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BBE8E-6759-4C10-88BC-0F155AD2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107FB3-ADBA-4289-8210-9D53BD337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E973C1-3570-4F5F-A348-A2663AED5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08F2B0-B57A-47E8-A947-8FA58955C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153197-4ED2-4C6F-8084-A3784D3D5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5CB086-69D2-4BF6-A620-9B35CF41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D530159-7773-402D-B4C7-2A7B346E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4F1B3E3-A6F1-4A25-BCB4-E2648B47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7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2EEA90-3103-4F7A-8115-F4AA6233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0019B4F-2A80-416C-BF77-396450CC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44EA2F3-BC99-4C6A-B8F4-A4CCD054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BA54EA-4750-438A-9BCD-E7288BC7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4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41FBEF-5DBC-4C2F-ACAB-12C8201B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557BA4A-F6D0-4C69-92BB-B1043190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A371AC-3DC7-4BEE-8841-6095B613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A8DFC-ED99-48B8-A5F5-B2F77A72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2AEC44-B4D3-40B7-B2E7-4D01E833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7E1760-7F32-468C-83B3-435E3C365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7119FE-6959-49F9-B304-8FF9E483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2962F0-0515-4ED4-813E-463A9DEE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C0FAC3-6B8C-46D2-AB94-1996AFE6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3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509A43-D695-45AE-B128-FE0C9FFA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09453E4-A02D-4BAC-9154-2D6BD6826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D6CF64-1D39-4ED4-B12A-5793A90DF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4FA29B-50F0-4043-BDD8-55E352ED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E5617E-2839-4369-B7AF-F9CCDD3E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9F78C5-BB98-46D6-A07E-6CDF919C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2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50ED96F-B55A-44E8-9DDC-7E805E518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EF5D11-E695-40D6-AB81-57B3C3CF7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FAEF51-9EEC-4076-81EB-390476B03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5CC541-BAB2-434E-8351-887FA37C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8B3D38-E0A4-436A-BD12-56D1D3DEC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4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A315AF0-DED6-48CC-A771-382BC87AD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cap="all" spc="-1" dirty="0">
                <a:solidFill>
                  <a:srgbClr val="000000"/>
                </a:solidFill>
                <a:latin typeface="微軟正黑體" panose="020B0604030504040204" pitchFamily="34" charset="-120"/>
              </a:rPr>
              <a:t>計算機程式與應用實習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7C101407-7FC3-4B2C-975E-67725C5AB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+mj-ea"/>
                <a:ea typeface="+mj-ea"/>
              </a:rPr>
              <a:t>第三次上課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zh-TW" altLang="en-US" sz="2800" dirty="0">
                <a:latin typeface="+mj-ea"/>
                <a:ea typeface="+mj-ea"/>
              </a:rPr>
              <a:t>條件判斷</a:t>
            </a:r>
            <a:endParaRPr lang="en-US" altLang="zh-TW" sz="2800" dirty="0">
              <a:latin typeface="+mj-ea"/>
              <a:ea typeface="+mj-ea"/>
            </a:endParaRPr>
          </a:p>
          <a:p>
            <a:endParaRPr lang="zh-TW" altLang="en-US" dirty="0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BBD8C2F1-54FD-4D35-9A3D-09C0E1E4E74A}"/>
              </a:ext>
            </a:extLst>
          </p:cNvPr>
          <p:cNvGrpSpPr/>
          <p:nvPr/>
        </p:nvGrpSpPr>
        <p:grpSpPr>
          <a:xfrm>
            <a:off x="611280" y="1298520"/>
            <a:ext cx="7846920" cy="1317600"/>
            <a:chOff x="611280" y="1270080"/>
            <a:chExt cx="7846920" cy="1317600"/>
          </a:xfrm>
        </p:grpSpPr>
        <p:pic>
          <p:nvPicPr>
            <p:cNvPr id="7" name="圖片 3">
              <a:extLst>
                <a:ext uri="{FF2B5EF4-FFF2-40B4-BE49-F238E27FC236}">
                  <a16:creationId xmlns:a16="http://schemas.microsoft.com/office/drawing/2014/main" id="{2AE6A245-EA17-47A0-9639-4FD312D4A92E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611280" y="1270080"/>
              <a:ext cx="1268280" cy="130176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8" name="圖片 4">
              <a:extLst>
                <a:ext uri="{FF2B5EF4-FFF2-40B4-BE49-F238E27FC236}">
                  <a16:creationId xmlns:a16="http://schemas.microsoft.com/office/drawing/2014/main" id="{A7D346EF-1702-4364-A858-01CC581EF74E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2110680" y="1298520"/>
              <a:ext cx="6347520" cy="1289160"/>
            </a:xfrm>
            <a:prstGeom prst="rect">
              <a:avLst/>
            </a:prstGeom>
            <a:ln w="936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97909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課堂練習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50" y="1566292"/>
            <a:ext cx="72009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B. 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試撰寫一程式，使用者輸入成績後即顯示等第，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若低於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60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分顯示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”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不及格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”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	(80~100:A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70~79:B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60~69:C)</a:t>
            </a:r>
          </a:p>
          <a:p>
            <a:pPr>
              <a:buNone/>
            </a:pPr>
            <a:endParaRPr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D3D3B8-EE44-4AA0-8444-75A672E7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BABB0C-C638-4B31-A3E9-A78DFC5D1548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4739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716C3A-6ACF-408B-B5F9-4A9BDACC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多重選項</a:t>
            </a:r>
            <a:r>
              <a:rPr lang="en-US" altLang="zh-TW" dirty="0"/>
              <a:t>switch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C9D5A2-A66D-493C-B1B8-801164242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如果有五個以上的選項，使用</a:t>
            </a:r>
            <a:r>
              <a:rPr lang="en-US" altLang="zh-TW" dirty="0"/>
              <a:t>else if</a:t>
            </a:r>
            <a:r>
              <a:rPr lang="zh-TW" altLang="en-US" dirty="0"/>
              <a:t>是很麻煩的，因此用</a:t>
            </a:r>
            <a:r>
              <a:rPr lang="en-US" altLang="zh-TW" dirty="0"/>
              <a:t>switch</a:t>
            </a:r>
            <a:r>
              <a:rPr lang="zh-TW" altLang="en-US" dirty="0"/>
              <a:t>語法就可以解決這個問題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7231C632-A6A2-4752-A940-EF70AD560EC1}"/>
              </a:ext>
            </a:extLst>
          </p:cNvPr>
          <p:cNvSpPr/>
          <p:nvPr/>
        </p:nvSpPr>
        <p:spPr>
          <a:xfrm>
            <a:off x="1434465" y="2698925"/>
            <a:ext cx="5852160" cy="5181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你念什麼科系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5324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9EB96-EF56-4D41-989E-00B91AD6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E6DF0DA-74D9-4F2F-A094-A284CCDD9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每一個</a:t>
            </a:r>
            <a:r>
              <a:rPr lang="en-US" altLang="zh-TW" dirty="0"/>
              <a:t>case</a:t>
            </a:r>
            <a:r>
              <a:rPr lang="zh-TW" altLang="en-US" dirty="0"/>
              <a:t>最後如果不加</a:t>
            </a:r>
            <a:r>
              <a:rPr lang="en-US" altLang="zh-TW" dirty="0"/>
              <a:t>“break”</a:t>
            </a:r>
            <a:r>
              <a:rPr lang="zh-TW" altLang="en-US" dirty="0"/>
              <a:t>，它會一路執行下一個</a:t>
            </a:r>
            <a:r>
              <a:rPr lang="en-US" altLang="zh-TW" dirty="0"/>
              <a:t>case</a:t>
            </a:r>
            <a:r>
              <a:rPr lang="zh-TW" altLang="en-US" dirty="0"/>
              <a:t>內的程式碼直到遇到</a:t>
            </a:r>
            <a:r>
              <a:rPr lang="en-US" altLang="zh-TW" dirty="0"/>
              <a:t>break</a:t>
            </a:r>
            <a:r>
              <a:rPr lang="zh-TW" altLang="en-US" dirty="0"/>
              <a:t>為止。</a:t>
            </a:r>
            <a:endParaRPr lang="en-US" altLang="zh-TW" dirty="0"/>
          </a:p>
          <a:p>
            <a:r>
              <a:rPr lang="zh-TW" altLang="en-US" dirty="0"/>
              <a:t>如果以上沒有一個</a:t>
            </a:r>
            <a:r>
              <a:rPr lang="en-US" altLang="zh-TW" dirty="0"/>
              <a:t>case</a:t>
            </a:r>
            <a:r>
              <a:rPr lang="zh-TW" altLang="en-US" dirty="0"/>
              <a:t>符合，會執行</a:t>
            </a:r>
            <a:r>
              <a:rPr lang="en-US" altLang="zh-TW" dirty="0"/>
              <a:t>default</a:t>
            </a:r>
            <a:r>
              <a:rPr lang="zh-TW" altLang="en-US" dirty="0"/>
              <a:t>內的指令。</a:t>
            </a:r>
          </a:p>
        </p:txBody>
      </p:sp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79FCD0FB-3B2A-48FC-A77F-08F732142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933" y="3083088"/>
            <a:ext cx="5134747" cy="361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09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280B80-EE07-4F0D-A2A6-7E866EFF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課後練習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11CDE26-B069-44F4-B685-6A8AEF2E3D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輸入一個溫度範圍</a:t>
                </a:r>
                <a:r>
                  <a:rPr lang="en-US" altLang="zh-TW" dirty="0"/>
                  <a:t>(-100.0&lt;=T&lt;=100.0)</a:t>
                </a:r>
                <a:r>
                  <a:rPr lang="zh-TW" altLang="en-US" dirty="0"/>
                  <a:t>的攝氏溫度，轉換成華氏溫度輸出，如果輸入值不符合範圍請輸出</a:t>
                </a:r>
                <a:r>
                  <a:rPr lang="en-US" altLang="zh-TW" dirty="0"/>
                  <a:t>”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Out of range”</a:t>
                </a:r>
                <a:r>
                  <a:rPr lang="en-US" altLang="zh-TW" dirty="0">
                    <a:latin typeface="微軟正黑體" panose="020B0604030504040204" pitchFamily="34" charset="-120"/>
                    <a:cs typeface="Times New Roman" pitchFamily="18" charset="0"/>
                  </a:rPr>
                  <a:t> (</a:t>
                </a:r>
                <a:r>
                  <a:rPr lang="zh-TW" altLang="en-US" dirty="0">
                    <a:latin typeface="微軟正黑體" panose="020B0604030504040204" pitchFamily="34" charset="-120"/>
                    <a:cs typeface="Times New Roman" pitchFamily="18" charset="0"/>
                  </a:rPr>
                  <a:t>華式 </a:t>
                </a:r>
                <a:r>
                  <a:rPr lang="en-US" altLang="zh-TW" dirty="0">
                    <a:latin typeface="微軟正黑體" panose="020B0604030504040204" pitchFamily="34" charset="-120"/>
                    <a:cs typeface="Times New Roman" pitchFamily="18" charset="0"/>
                  </a:rPr>
                  <a:t>=</a:t>
                </a:r>
                <a:r>
                  <a:rPr lang="zh-TW" altLang="en-US" dirty="0">
                    <a:latin typeface="微軟正黑體" panose="020B0604030504040204" pitchFamily="34" charset="-120"/>
                    <a:cs typeface="Times New Roman" pitchFamily="18" charset="0"/>
                  </a:rPr>
                  <a:t> 攝氏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cs typeface="Times New Roman" pitchFamily="18" charset="0"/>
                  </a:rPr>
                  <a:t> </a:t>
                </a:r>
                <a:r>
                  <a:rPr lang="en-US" altLang="zh-TW" dirty="0">
                    <a:latin typeface="微軟正黑體" panose="020B0604030504040204" pitchFamily="34" charset="-120"/>
                    <a:cs typeface="Times New Roman" pitchFamily="18" charset="0"/>
                  </a:rPr>
                  <a:t>+</a:t>
                </a:r>
                <a:r>
                  <a:rPr lang="zh-TW" altLang="en-US" dirty="0">
                    <a:latin typeface="微軟正黑體" panose="020B0604030504040204" pitchFamily="34" charset="-120"/>
                    <a:cs typeface="Times New Roman" pitchFamily="18" charset="0"/>
                  </a:rPr>
                  <a:t> </a:t>
                </a:r>
                <a:r>
                  <a:rPr lang="en-US" altLang="zh-TW" dirty="0">
                    <a:latin typeface="微軟正黑體" panose="020B0604030504040204" pitchFamily="34" charset="-120"/>
                    <a:cs typeface="Times New Roman" pitchFamily="18" charset="0"/>
                  </a:rPr>
                  <a:t>32)</a:t>
                </a:r>
              </a:p>
              <a:p>
                <a:r>
                  <a:rPr lang="zh-TW" altLang="en-US" dirty="0"/>
                  <a:t>輸入範圍</a:t>
                </a:r>
                <a:r>
                  <a:rPr lang="en-US" altLang="zh-TW" dirty="0"/>
                  <a:t>(1m&lt;=h&lt;=2.2m)</a:t>
                </a:r>
                <a:r>
                  <a:rPr lang="zh-TW" altLang="en-US" dirty="0"/>
                  <a:t>的身高值、體重值</a:t>
                </a:r>
                <a:r>
                  <a:rPr lang="en-US" altLang="zh-TW" dirty="0"/>
                  <a:t>(30.0kg&lt;=w&lt;=200.0kg)</a:t>
                </a:r>
                <a:r>
                  <a:rPr lang="zh-TW" altLang="en-US" dirty="0"/>
                  <a:t>，並輸出此人的</a:t>
                </a:r>
                <a:r>
                  <a:rPr lang="en-US" altLang="zh-TW" dirty="0"/>
                  <a:t>BMI</a:t>
                </a:r>
                <a:r>
                  <a:rPr lang="zh-TW" altLang="en-US" dirty="0"/>
                  <a:t>值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小數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r>
                  <a:rPr lang="zh-TW" altLang="en-US" dirty="0">
                    <a:latin typeface="+mj-ea"/>
                  </a:rPr>
                  <a:t>輸入三個整數，分別代表三角形的三邊長，判斷這三個線段有沒有辦法組合成三角形。</a:t>
                </a:r>
                <a:r>
                  <a:rPr lang="en-US" altLang="zh-TW" dirty="0">
                    <a:latin typeface="+mj-ea"/>
                  </a:rPr>
                  <a:t>(</a:t>
                </a:r>
                <a:r>
                  <a:rPr lang="zh-TW" altLang="en-US" dirty="0">
                    <a:latin typeface="+mj-ea"/>
                  </a:rPr>
                  <a:t>任意兩邊的邊長相加要大於第三邊</a:t>
                </a:r>
                <a:r>
                  <a:rPr lang="en-US" altLang="zh-TW" dirty="0">
                    <a:latin typeface="+mj-ea"/>
                  </a:rPr>
                  <a:t>)</a:t>
                </a:r>
                <a:r>
                  <a:rPr lang="zh-TW" altLang="en-US" dirty="0">
                    <a:latin typeface="+mj-ea"/>
                  </a:rPr>
                  <a:t>。</a:t>
                </a:r>
                <a:endParaRPr lang="en-US" altLang="zh-TW" dirty="0">
                  <a:latin typeface="+mj-ea"/>
                </a:endParaRPr>
              </a:p>
              <a:p>
                <a:r>
                  <a:rPr lang="zh-TW" altLang="en-US" dirty="0">
                    <a:latin typeface="+mj-ea"/>
                  </a:rPr>
                  <a:t>設計發票兌獎程式，請輸入</a:t>
                </a:r>
                <a:r>
                  <a:rPr lang="en-US" altLang="zh-TW" dirty="0">
                    <a:latin typeface="+mj-ea"/>
                  </a:rPr>
                  <a:t>8</a:t>
                </a:r>
                <a:r>
                  <a:rPr lang="zh-TW" altLang="en-US" dirty="0">
                    <a:latin typeface="+mj-ea"/>
                  </a:rPr>
                  <a:t>位數的有效整數</a:t>
                </a:r>
                <a:r>
                  <a:rPr lang="en-US" altLang="zh-TW" dirty="0">
                    <a:solidFill>
                      <a:srgbClr val="FF0000"/>
                    </a:solidFill>
                    <a:latin typeface="+mj-ea"/>
                  </a:rPr>
                  <a:t>(</a:t>
                </a:r>
                <a:r>
                  <a:rPr lang="zh-TW" altLang="en-US" dirty="0">
                    <a:solidFill>
                      <a:srgbClr val="FF0000"/>
                    </a:solidFill>
                    <a:latin typeface="+mj-ea"/>
                  </a:rPr>
                  <a:t>檢查大於或小於</a:t>
                </a:r>
                <a:r>
                  <a:rPr lang="en-US" altLang="zh-TW" dirty="0">
                    <a:solidFill>
                      <a:srgbClr val="FF0000"/>
                    </a:solidFill>
                    <a:latin typeface="+mj-ea"/>
                  </a:rPr>
                  <a:t>8</a:t>
                </a:r>
                <a:r>
                  <a:rPr lang="zh-TW" altLang="en-US" dirty="0">
                    <a:solidFill>
                      <a:srgbClr val="FF0000"/>
                    </a:solidFill>
                    <a:latin typeface="+mj-ea"/>
                  </a:rPr>
                  <a:t>位數字的值</a:t>
                </a:r>
                <a:r>
                  <a:rPr lang="en-US" altLang="zh-TW" dirty="0">
                    <a:solidFill>
                      <a:srgbClr val="FF0000"/>
                    </a:solidFill>
                    <a:latin typeface="+mj-ea"/>
                  </a:rPr>
                  <a:t>)</a:t>
                </a:r>
                <a:r>
                  <a:rPr lang="zh-TW" altLang="en-US" dirty="0">
                    <a:latin typeface="+mj-ea"/>
                  </a:rPr>
                  <a:t>，如果後三碼與下方表格相同輸出</a:t>
                </a:r>
                <a:r>
                  <a:rPr lang="en-US" altLang="zh-TW" dirty="0">
                    <a:latin typeface="+mj-ea"/>
                  </a:rPr>
                  <a:t>”Bingo!</a:t>
                </a:r>
                <a:r>
                  <a:rPr lang="zh-TW" altLang="en-US" dirty="0">
                    <a:latin typeface="+mj-ea"/>
                  </a:rPr>
                  <a:t> </a:t>
                </a:r>
                <a:r>
                  <a:rPr lang="en-US" altLang="zh-TW" dirty="0">
                    <a:latin typeface="+mj-ea"/>
                  </a:rPr>
                  <a:t>”</a:t>
                </a:r>
                <a:r>
                  <a:rPr lang="zh-TW" altLang="en-US" dirty="0">
                    <a:latin typeface="+mj-ea"/>
                  </a:rPr>
                  <a:t>，若沒有則輸出 </a:t>
                </a:r>
                <a:r>
                  <a:rPr lang="en-US" altLang="zh-TW" dirty="0">
                    <a:latin typeface="+mj-ea"/>
                  </a:rPr>
                  <a:t>“Nope!”</a:t>
                </a:r>
              </a:p>
              <a:p>
                <a:endParaRPr lang="en-US" altLang="zh-TW" dirty="0">
                  <a:latin typeface="+mj-ea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11CDE26-B069-44F4-B685-6A8AEF2E3D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821" r="-3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2679B51-D72B-4182-8509-800B7E927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940504"/>
              </p:ext>
            </p:extLst>
          </p:nvPr>
        </p:nvGraphicFramePr>
        <p:xfrm>
          <a:off x="7296761" y="5879783"/>
          <a:ext cx="1296144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196221110"/>
                    </a:ext>
                  </a:extLst>
                </a:gridCol>
              </a:tblGrid>
              <a:tr h="2971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中獎號碼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128048"/>
                  </a:ext>
                </a:extLst>
              </a:tr>
              <a:tr h="2971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26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1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70686B-898B-49C9-8826-47AAD3D9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BE9842-853D-471F-866F-1A715BDDE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布林值</a:t>
            </a:r>
            <a:r>
              <a:rPr lang="en-US" altLang="zh-TW" dirty="0"/>
              <a:t>True of False</a:t>
            </a:r>
          </a:p>
          <a:p>
            <a:r>
              <a:rPr lang="zh-TW" altLang="en-US" dirty="0"/>
              <a:t>條件判斷</a:t>
            </a:r>
            <a:r>
              <a:rPr lang="en-US" altLang="zh-TW" dirty="0"/>
              <a:t>if…else if….else</a:t>
            </a:r>
          </a:p>
          <a:p>
            <a:r>
              <a:rPr lang="zh-TW" altLang="en-US" dirty="0"/>
              <a:t>多重選項</a:t>
            </a:r>
            <a:r>
              <a:rPr lang="en-US" altLang="zh-TW" dirty="0"/>
              <a:t>switch</a:t>
            </a:r>
          </a:p>
          <a:p>
            <a:r>
              <a:rPr lang="zh-TW" altLang="en-US" dirty="0"/>
              <a:t>課後練習</a:t>
            </a:r>
          </a:p>
        </p:txBody>
      </p:sp>
    </p:spTree>
    <p:extLst>
      <p:ext uri="{BB962C8B-B14F-4D97-AF65-F5344CB8AC3E}">
        <p14:creationId xmlns:p14="http://schemas.microsoft.com/office/powerpoint/2010/main" val="156911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D8B2B4C-42D9-4217-908C-47CB5866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布林值</a:t>
            </a:r>
            <a:r>
              <a:rPr lang="en-US" altLang="zh-TW"/>
              <a:t>True </a:t>
            </a:r>
            <a:r>
              <a:rPr lang="en-US" altLang="zh-TW" dirty="0"/>
              <a:t>or false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F8E6A36-5748-4D13-873F-D289CDE93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我們這邊複習一下，在</a:t>
            </a:r>
            <a:r>
              <a:rPr lang="en-US" altLang="zh-TW" dirty="0"/>
              <a:t>C/C++</a:t>
            </a:r>
            <a:r>
              <a:rPr lang="zh-TW" altLang="en-US" dirty="0"/>
              <a:t>的規則，非零的變數</a:t>
            </a:r>
            <a:r>
              <a:rPr lang="en-US" altLang="zh-TW" dirty="0"/>
              <a:t>(</a:t>
            </a:r>
            <a:r>
              <a:rPr lang="zh-TW" altLang="en-US" dirty="0"/>
              <a:t>包含負數</a:t>
            </a:r>
            <a:r>
              <a:rPr lang="en-US" altLang="zh-TW" dirty="0"/>
              <a:t>)</a:t>
            </a:r>
            <a:r>
              <a:rPr lang="zh-TW" altLang="en-US" dirty="0"/>
              <a:t>都被視為「</a:t>
            </a:r>
            <a:r>
              <a:rPr lang="en-US" altLang="zh-TW" dirty="0"/>
              <a:t>true</a:t>
            </a:r>
            <a:r>
              <a:rPr lang="zh-TW" altLang="en-US" dirty="0"/>
              <a:t>」，零為「</a:t>
            </a:r>
            <a:r>
              <a:rPr lang="en-US" altLang="zh-TW" dirty="0"/>
              <a:t>false</a:t>
            </a:r>
            <a:r>
              <a:rPr lang="zh-TW" altLang="en-US" dirty="0"/>
              <a:t>」，這個觀念會在日後的課程被廣泛運用。</a:t>
            </a:r>
          </a:p>
        </p:txBody>
      </p:sp>
      <p:pic>
        <p:nvPicPr>
          <p:cNvPr id="4098" name="Picture 2" descr="What is a Boolean?">
            <a:extLst>
              <a:ext uri="{FF2B5EF4-FFF2-40B4-BE49-F238E27FC236}">
                <a16:creationId xmlns:a16="http://schemas.microsoft.com/office/drawing/2014/main" id="{7FE39402-5F14-4A5E-847B-1D3C0987F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56"/>
          <a:stretch/>
        </p:blipFill>
        <p:spPr bwMode="auto">
          <a:xfrm>
            <a:off x="2684144" y="3285548"/>
            <a:ext cx="4458335" cy="289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33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CD1CB6-6B8B-42AD-A190-6C82C5C2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條件判斷</a:t>
            </a:r>
            <a:r>
              <a:rPr lang="en-US" altLang="zh-TW" dirty="0"/>
              <a:t>if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03DDDE7-3399-4644-A772-BFFBC1533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依據條件的運算結果，如果是</a:t>
            </a:r>
            <a:r>
              <a:rPr lang="en-US" altLang="zh-TW" dirty="0"/>
              <a:t>true</a:t>
            </a:r>
            <a:r>
              <a:rPr lang="zh-TW" altLang="en-US" dirty="0"/>
              <a:t>則執行範圍內的指令，如果是</a:t>
            </a:r>
            <a:r>
              <a:rPr lang="en-US" altLang="zh-TW" dirty="0"/>
              <a:t>false</a:t>
            </a:r>
            <a:r>
              <a:rPr lang="zh-TW" altLang="en-US" dirty="0"/>
              <a:t>則省略，跳到下一段要執行的程式碼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DC95DC6-402E-4C59-8AD1-F32EC3C98ED7}"/>
              </a:ext>
            </a:extLst>
          </p:cNvPr>
          <p:cNvSpPr/>
          <p:nvPr/>
        </p:nvSpPr>
        <p:spPr>
          <a:xfrm>
            <a:off x="1434465" y="2698925"/>
            <a:ext cx="5852160" cy="5181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你是否已經滿</a:t>
            </a:r>
            <a:r>
              <a:rPr lang="en-US" altLang="zh-TW" dirty="0"/>
              <a:t>18</a:t>
            </a:r>
            <a:r>
              <a:rPr lang="zh-TW" altLang="en-US" dirty="0"/>
              <a:t>歲了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r>
              <a:rPr lang="en-US" altLang="zh-TW" dirty="0"/>
              <a:t>(Y/N)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E886B6C-49A4-4026-9019-B58169144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" y="3505950"/>
            <a:ext cx="8483600" cy="263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5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233B6E-BCC5-4E6C-9866-AD928A49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 and else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E488F8-44A2-4543-91E7-0B4A41AE9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如果想讓</a:t>
            </a:r>
            <a:r>
              <a:rPr lang="en-US" altLang="zh-TW" dirty="0"/>
              <a:t>true</a:t>
            </a:r>
            <a:r>
              <a:rPr lang="zh-TW" altLang="en-US" dirty="0"/>
              <a:t>執行</a:t>
            </a:r>
            <a:r>
              <a:rPr lang="en-US" altLang="zh-TW" dirty="0"/>
              <a:t>A</a:t>
            </a:r>
            <a:r>
              <a:rPr lang="zh-TW" altLang="en-US" dirty="0"/>
              <a:t>指令，</a:t>
            </a:r>
            <a:r>
              <a:rPr lang="en-US" altLang="zh-TW" dirty="0"/>
              <a:t>false</a:t>
            </a:r>
            <a:r>
              <a:rPr lang="zh-TW" altLang="en-US" dirty="0"/>
              <a:t>執行</a:t>
            </a:r>
            <a:r>
              <a:rPr lang="en-US" altLang="zh-TW" dirty="0"/>
              <a:t>B</a:t>
            </a:r>
            <a:r>
              <a:rPr lang="zh-TW" altLang="en-US" dirty="0"/>
              <a:t>指令，可以使用「</a:t>
            </a:r>
            <a:r>
              <a:rPr lang="en-US" altLang="zh-TW" dirty="0"/>
              <a:t>else</a:t>
            </a:r>
            <a:r>
              <a:rPr lang="zh-TW" altLang="en-US" dirty="0"/>
              <a:t>」這個語法。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5570F56C-E8E6-4986-8FC2-5E1F4AFCF47F}"/>
              </a:ext>
            </a:extLst>
          </p:cNvPr>
          <p:cNvSpPr/>
          <p:nvPr/>
        </p:nvSpPr>
        <p:spPr>
          <a:xfrm>
            <a:off x="1495425" y="2648125"/>
            <a:ext cx="5852160" cy="5181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你是男性還是女性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r>
              <a:rPr lang="en-US" altLang="zh-TW" dirty="0"/>
              <a:t>(M/F)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6BB2818-FBC0-4E75-A930-5B197D31E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" y="3384614"/>
            <a:ext cx="8285480" cy="325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7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DE304E-D428-4F01-8D84-AD51492D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if, else if, else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BAAF10-856E-494A-8AE9-284577374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有時候我們可能的結果有三個以上，可以使用</a:t>
            </a:r>
            <a:r>
              <a:rPr lang="en-US" altLang="zh-TW" dirty="0"/>
              <a:t>else if()</a:t>
            </a:r>
            <a:r>
              <a:rPr lang="zh-TW" altLang="en-US" dirty="0"/>
              <a:t>來達到這個效果。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CBB62697-286B-41ED-B445-F592FEC4A9C6}"/>
              </a:ext>
            </a:extLst>
          </p:cNvPr>
          <p:cNvSpPr/>
          <p:nvPr/>
        </p:nvSpPr>
        <p:spPr>
          <a:xfrm>
            <a:off x="1495425" y="2648125"/>
            <a:ext cx="5852160" cy="5181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你的血型是什麼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r>
              <a:rPr lang="en-US" altLang="zh-TW" dirty="0"/>
              <a:t>(A/B/O/AB)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330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016B4-F049-404F-B100-2ED3ADD9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D5579FB-D64B-4B6E-B3A7-F5B719E72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546" y="1825625"/>
            <a:ext cx="57409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5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BDC04B-1A29-43C5-A923-618778D6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巢狀結構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A402CD-3368-4767-B5F3-67601291B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</a:t>
            </a:r>
            <a:r>
              <a:rPr lang="zh-TW" altLang="en-US" dirty="0"/>
              <a:t>裡可以塞更多的</a:t>
            </a:r>
            <a:r>
              <a:rPr lang="en-US" altLang="zh-TW" dirty="0"/>
              <a:t>if</a:t>
            </a:r>
            <a:r>
              <a:rPr lang="zh-TW" altLang="en-US" dirty="0"/>
              <a:t>，如此一來就可以形成一個樹狀圖，我們稱這種結構叫巢狀結構，過多層的巢狀結構會讓人閱讀困難，盡量避免。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DF92FDC-108D-4519-9A85-BF3B960F7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555" y="2832417"/>
            <a:ext cx="39814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99C63D-A2C8-42ED-A633-79C10308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縮排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163555-4C94-4A36-9AE5-4E27E412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從剛剛的巢狀結構可以發現，程式常常有一層一層的關聯，為了方便閱讀，我們會在下一層的程式碼開頭多打一個</a:t>
            </a:r>
            <a:r>
              <a:rPr lang="en-US" altLang="zh-TW" dirty="0"/>
              <a:t>tab(</a:t>
            </a:r>
            <a:r>
              <a:rPr lang="zh-TW" altLang="en-US" dirty="0"/>
              <a:t>預設</a:t>
            </a:r>
            <a:r>
              <a:rPr lang="en-US" altLang="zh-TW" dirty="0"/>
              <a:t>4</a:t>
            </a:r>
            <a:r>
              <a:rPr lang="zh-TW" altLang="en-US" dirty="0"/>
              <a:t>個空格</a:t>
            </a:r>
            <a:r>
              <a:rPr lang="en-US" altLang="zh-TW" dirty="0"/>
              <a:t>)</a:t>
            </a:r>
            <a:r>
              <a:rPr lang="zh-TW" altLang="en-US" dirty="0"/>
              <a:t>，就如同作文的開頭要多空格，再往下一層就再縮一次，以此類推。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C9BB62A-3065-4D24-8EA6-A21612CA9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359" y="3233104"/>
            <a:ext cx="3585845" cy="3508638"/>
          </a:xfrm>
          <a:prstGeom prst="rect">
            <a:avLst/>
          </a:prstGeom>
        </p:spPr>
      </p:pic>
      <p:sp>
        <p:nvSpPr>
          <p:cNvPr id="9" name="箭號: 向右 8">
            <a:extLst>
              <a:ext uri="{FF2B5EF4-FFF2-40B4-BE49-F238E27FC236}">
                <a16:creationId xmlns:a16="http://schemas.microsoft.com/office/drawing/2014/main" id="{B6E41959-62F5-4FC1-9334-47825D146B22}"/>
              </a:ext>
            </a:extLst>
          </p:cNvPr>
          <p:cNvSpPr/>
          <p:nvPr/>
        </p:nvSpPr>
        <p:spPr>
          <a:xfrm rot="20122723">
            <a:off x="2830193" y="4289725"/>
            <a:ext cx="1504315" cy="26209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67B7F6C-B59F-4F87-9847-165F604DBFAC}"/>
              </a:ext>
            </a:extLst>
          </p:cNvPr>
          <p:cNvSpPr/>
          <p:nvPr/>
        </p:nvSpPr>
        <p:spPr>
          <a:xfrm>
            <a:off x="1319981" y="4437672"/>
            <a:ext cx="1524000" cy="13255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if</a:t>
            </a:r>
            <a:r>
              <a:rPr lang="zh-TW" altLang="en-US" dirty="0"/>
              <a:t>是</a:t>
            </a:r>
            <a:r>
              <a:rPr lang="en-US" altLang="zh-TW" dirty="0"/>
              <a:t>main</a:t>
            </a:r>
            <a:r>
              <a:rPr lang="zh-TW" altLang="en-US" dirty="0"/>
              <a:t>裡面的程式碼，所以要縮排</a:t>
            </a:r>
          </a:p>
        </p:txBody>
      </p:sp>
    </p:spTree>
    <p:extLst>
      <p:ext uri="{BB962C8B-B14F-4D97-AF65-F5344CB8AC3E}">
        <p14:creationId xmlns:p14="http://schemas.microsoft.com/office/powerpoint/2010/main" val="258275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6658</TotalTime>
  <Words>590</Words>
  <Application>Microsoft Office PowerPoint</Application>
  <PresentationFormat>如螢幕大小 (4:3)</PresentationFormat>
  <Paragraphs>42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DejaVu Sans</vt:lpstr>
      <vt:lpstr>微軟正黑體</vt:lpstr>
      <vt:lpstr>標楷體</vt:lpstr>
      <vt:lpstr>Arial</vt:lpstr>
      <vt:lpstr>Cambria Math</vt:lpstr>
      <vt:lpstr>Times New Roman</vt:lpstr>
      <vt:lpstr>Wingdings</vt:lpstr>
      <vt:lpstr>Office 佈景主題</vt:lpstr>
      <vt:lpstr>計算機程式與應用實習</vt:lpstr>
      <vt:lpstr>大綱</vt:lpstr>
      <vt:lpstr>布林值True or false</vt:lpstr>
      <vt:lpstr>條件判斷if</vt:lpstr>
      <vt:lpstr>if and else</vt:lpstr>
      <vt:lpstr>if, else if, else</vt:lpstr>
      <vt:lpstr>PowerPoint 簡報</vt:lpstr>
      <vt:lpstr>巢狀結構</vt:lpstr>
      <vt:lpstr>縮排</vt:lpstr>
      <vt:lpstr>課堂練習</vt:lpstr>
      <vt:lpstr>多重選項switch</vt:lpstr>
      <vt:lpstr>PowerPoint 簡報</vt:lpstr>
      <vt:lpstr>課後練習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m10807513@gapps.ntust.edu.tw</cp:lastModifiedBy>
  <cp:revision>399</cp:revision>
  <dcterms:created xsi:type="dcterms:W3CDTF">2013-02-28T05:12:02Z</dcterms:created>
  <dcterms:modified xsi:type="dcterms:W3CDTF">2020-09-25T08:56:44Z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44</vt:i4>
  </property>
</Properties>
</file>