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6" r:id="rId1"/>
  </p:sldMasterIdLst>
  <p:notesMasterIdLst>
    <p:notesMasterId r:id="rId33"/>
  </p:notesMasterIdLst>
  <p:handoutMasterIdLst>
    <p:handoutMasterId r:id="rId34"/>
  </p:handoutMasterIdLst>
  <p:sldIdLst>
    <p:sldId id="296" r:id="rId2"/>
    <p:sldId id="313" r:id="rId3"/>
    <p:sldId id="302" r:id="rId4"/>
    <p:sldId id="298" r:id="rId5"/>
    <p:sldId id="301" r:id="rId6"/>
    <p:sldId id="300" r:id="rId7"/>
    <p:sldId id="299" r:id="rId8"/>
    <p:sldId id="304" r:id="rId9"/>
    <p:sldId id="315" r:id="rId10"/>
    <p:sldId id="305" r:id="rId11"/>
    <p:sldId id="478" r:id="rId12"/>
    <p:sldId id="303" r:id="rId13"/>
    <p:sldId id="307" r:id="rId14"/>
    <p:sldId id="314" r:id="rId15"/>
    <p:sldId id="308" r:id="rId16"/>
    <p:sldId id="310" r:id="rId17"/>
    <p:sldId id="479" r:id="rId18"/>
    <p:sldId id="480" r:id="rId19"/>
    <p:sldId id="481" r:id="rId20"/>
    <p:sldId id="316" r:id="rId21"/>
    <p:sldId id="482" r:id="rId22"/>
    <p:sldId id="498" r:id="rId23"/>
    <p:sldId id="500" r:id="rId24"/>
    <p:sldId id="501" r:id="rId25"/>
    <p:sldId id="499" r:id="rId26"/>
    <p:sldId id="317" r:id="rId27"/>
    <p:sldId id="318" r:id="rId28"/>
    <p:sldId id="320" r:id="rId29"/>
    <p:sldId id="311" r:id="rId30"/>
    <p:sldId id="312" r:id="rId31"/>
    <p:sldId id="503" r:id="rId3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4625" autoAdjust="0"/>
  </p:normalViewPr>
  <p:slideViewPr>
    <p:cSldViewPr snapToGrid="0">
      <p:cViewPr varScale="1">
        <p:scale>
          <a:sx n="72" d="100"/>
          <a:sy n="72" d="100"/>
        </p:scale>
        <p:origin x="1422" y="66"/>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26EDE34-E0F6-4EB0-8414-A6D97E2D88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D7E96837-7D37-4C16-9F43-D40C2A6124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A28847-F206-4DB4-8EF5-5F2CB616DDEE}" type="datetimeFigureOut">
              <a:rPr lang="zh-TW" altLang="en-US" smtClean="0"/>
              <a:t>2020/10/16</a:t>
            </a:fld>
            <a:endParaRPr lang="zh-TW" altLang="en-US"/>
          </a:p>
        </p:txBody>
      </p:sp>
      <p:sp>
        <p:nvSpPr>
          <p:cNvPr id="4" name="頁尾版面配置區 3">
            <a:extLst>
              <a:ext uri="{FF2B5EF4-FFF2-40B4-BE49-F238E27FC236}">
                <a16:creationId xmlns:a16="http://schemas.microsoft.com/office/drawing/2014/main" id="{1B1DB69D-72B2-4C24-81B4-8A5C41187A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D04C6098-4DF4-42EB-9503-5010702FC5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394C23-DC7B-47F0-8626-FFB91B24A8AD}" type="slidenum">
              <a:rPr lang="zh-TW" altLang="en-US" smtClean="0"/>
              <a:t>‹#›</a:t>
            </a:fld>
            <a:endParaRPr lang="zh-TW" altLang="en-US"/>
          </a:p>
        </p:txBody>
      </p:sp>
    </p:spTree>
    <p:extLst>
      <p:ext uri="{BB962C8B-B14F-4D97-AF65-F5344CB8AC3E}">
        <p14:creationId xmlns:p14="http://schemas.microsoft.com/office/powerpoint/2010/main" val="2749264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dirty="0">
                <a:latin typeface="Arial"/>
              </a:rPr>
              <a:t>請按這裡移動投影片</a:t>
            </a:r>
          </a:p>
        </p:txBody>
      </p:sp>
      <p:sp>
        <p:nvSpPr>
          <p:cNvPr id="158"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請按這裡編輯備註格式</a:t>
            </a:r>
          </a:p>
        </p:txBody>
      </p:sp>
      <p:sp>
        <p:nvSpPr>
          <p:cNvPr id="159"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dirty="0">
                <a:latin typeface="Times New Roman"/>
              </a:rPr>
              <a:t> </a:t>
            </a:r>
          </a:p>
        </p:txBody>
      </p:sp>
      <p:sp>
        <p:nvSpPr>
          <p:cNvPr id="160"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dirty="0">
                <a:latin typeface="Times New Roman"/>
              </a:rPr>
              <a:t> </a:t>
            </a:r>
          </a:p>
        </p:txBody>
      </p:sp>
      <p:sp>
        <p:nvSpPr>
          <p:cNvPr id="161"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dirty="0">
                <a:latin typeface="Times New Roman"/>
              </a:rPr>
              <a:t> </a:t>
            </a:r>
          </a:p>
        </p:txBody>
      </p:sp>
      <p:sp>
        <p:nvSpPr>
          <p:cNvPr id="162" name="PlaceHolder 6"/>
          <p:cNvSpPr>
            <a:spLocks noGrp="1"/>
          </p:cNvSpPr>
          <p:nvPr>
            <p:ph type="sldNum"/>
          </p:nvPr>
        </p:nvSpPr>
        <p:spPr>
          <a:xfrm>
            <a:off x="4278960" y="10157400"/>
            <a:ext cx="3280680" cy="534240"/>
          </a:xfrm>
          <a:prstGeom prst="rect">
            <a:avLst/>
          </a:prstGeom>
        </p:spPr>
        <p:txBody>
          <a:bodyPr lIns="0" tIns="0" rIns="0" bIns="0" anchor="b"/>
          <a:lstStyle/>
          <a:p>
            <a:pPr algn="r"/>
            <a:fld id="{571144F1-87B8-4908-9FEB-AF90D01DF8D9}" type="slidenum">
              <a:rPr lang="en-US" sz="1400" b="0" strike="noStrike" spc="-1">
                <a:latin typeface="Times New Roman"/>
              </a:rPr>
              <a:t>‹#›</a:t>
            </a:fld>
            <a:endParaRPr lang="en-US" sz="1400" b="0" strike="noStrike" spc="-1" dirty="0">
              <a:latin typeface="Times New Roman"/>
            </a:endParaRPr>
          </a:p>
        </p:txBody>
      </p:sp>
    </p:spTree>
    <p:extLst>
      <p:ext uri="{BB962C8B-B14F-4D97-AF65-F5344CB8AC3E}">
        <p14:creationId xmlns:p14="http://schemas.microsoft.com/office/powerpoint/2010/main" val="156420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08075" y="812800"/>
            <a:ext cx="5343525" cy="400843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p:nvPr>
        </p:nvSpPr>
        <p:spPr/>
        <p:txBody>
          <a:bodyPr/>
          <a:lstStyle/>
          <a:p>
            <a:pPr algn="r"/>
            <a:fld id="{571144F1-87B8-4908-9FEB-AF90D01DF8D9}" type="slidenum">
              <a:rPr lang="en-US" sz="1400" b="0" strike="noStrike" spc="-1" smtClean="0">
                <a:latin typeface="Times New Roman"/>
              </a:rPr>
              <a:t>4</a:t>
            </a:fld>
            <a:endParaRPr lang="en-US" sz="1400" b="0" strike="noStrike" spc="-1" dirty="0">
              <a:latin typeface="Times New Roman"/>
            </a:endParaRPr>
          </a:p>
        </p:txBody>
      </p:sp>
    </p:spTree>
    <p:extLst>
      <p:ext uri="{BB962C8B-B14F-4D97-AF65-F5344CB8AC3E}">
        <p14:creationId xmlns:p14="http://schemas.microsoft.com/office/powerpoint/2010/main" val="171715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08075" y="812800"/>
            <a:ext cx="5343525" cy="400843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p:nvPr>
        </p:nvSpPr>
        <p:spPr/>
        <p:txBody>
          <a:bodyPr/>
          <a:lstStyle/>
          <a:p>
            <a:pPr algn="r"/>
            <a:fld id="{571144F1-87B8-4908-9FEB-AF90D01DF8D9}" type="slidenum">
              <a:rPr lang="en-US" sz="1400" b="0" strike="noStrike" spc="-1" smtClean="0">
                <a:latin typeface="Times New Roman"/>
              </a:rPr>
              <a:t>6</a:t>
            </a:fld>
            <a:endParaRPr lang="en-US" sz="1400" b="0" strike="noStrike" spc="-1" dirty="0">
              <a:latin typeface="Times New Roman"/>
            </a:endParaRPr>
          </a:p>
        </p:txBody>
      </p:sp>
    </p:spTree>
    <p:extLst>
      <p:ext uri="{BB962C8B-B14F-4D97-AF65-F5344CB8AC3E}">
        <p14:creationId xmlns:p14="http://schemas.microsoft.com/office/powerpoint/2010/main" val="416297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9798E0-175D-416E-80FC-89BB1D123C50}"/>
              </a:ext>
            </a:extLst>
          </p:cNvPr>
          <p:cNvSpPr>
            <a:spLocks noGrp="1"/>
          </p:cNvSpPr>
          <p:nvPr>
            <p:ph type="ctrTitle"/>
          </p:nvPr>
        </p:nvSpPr>
        <p:spPr>
          <a:xfrm>
            <a:off x="1143000" y="1122363"/>
            <a:ext cx="6858000" cy="2387600"/>
          </a:xfrm>
        </p:spPr>
        <p:txBody>
          <a:bodyPr anchor="b"/>
          <a:lstStyle>
            <a:lvl1pPr algn="ctr">
              <a:defRPr sz="4500"/>
            </a:lvl1pPr>
          </a:lstStyle>
          <a:p>
            <a:r>
              <a:rPr lang="zh-TW" altLang="en-US"/>
              <a:t>按一下以編輯母片標題樣式</a:t>
            </a:r>
          </a:p>
        </p:txBody>
      </p:sp>
      <p:sp>
        <p:nvSpPr>
          <p:cNvPr id="3" name="副標題 2">
            <a:extLst>
              <a:ext uri="{FF2B5EF4-FFF2-40B4-BE49-F238E27FC236}">
                <a16:creationId xmlns:a16="http://schemas.microsoft.com/office/drawing/2014/main" id="{6FA105EB-69B0-4EC0-BB59-C25A7050D5D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197D018-5BD1-47E2-80DA-06DE9B4BCB4E}"/>
              </a:ext>
            </a:extLst>
          </p:cNvPr>
          <p:cNvSpPr>
            <a:spLocks noGrp="1"/>
          </p:cNvSpPr>
          <p:nvPr>
            <p:ph type="dt" sz="half" idx="10"/>
          </p:nvPr>
        </p:nvSpPr>
        <p:spPr/>
        <p:txBody>
          <a:bodyPr/>
          <a:lstStyle/>
          <a:p>
            <a:fld id="{87DE6118-2437-4B30-8E3C-4D2BE6020583}" type="datetimeFigureOut">
              <a:rPr lang="en-US" smtClean="0"/>
              <a:pPr/>
              <a:t>10/16/2020</a:t>
            </a:fld>
            <a:endParaRPr lang="en-US" dirty="0"/>
          </a:p>
        </p:txBody>
      </p:sp>
      <p:sp>
        <p:nvSpPr>
          <p:cNvPr id="5" name="頁尾版面配置區 4">
            <a:extLst>
              <a:ext uri="{FF2B5EF4-FFF2-40B4-BE49-F238E27FC236}">
                <a16:creationId xmlns:a16="http://schemas.microsoft.com/office/drawing/2014/main" id="{A8F8B233-62AF-47FD-8A51-9D8642CF6778}"/>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6ACC5643-7D06-4FD6-BD75-774749B56687}"/>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142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D1789A-9547-4C99-8DAD-F1CB1388845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F9DDE8E-87FD-473A-A624-B5995FFB3940}"/>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867D586-BF3B-4F62-BAD8-44B6664AFDA2}"/>
              </a:ext>
            </a:extLst>
          </p:cNvPr>
          <p:cNvSpPr>
            <a:spLocks noGrp="1"/>
          </p:cNvSpPr>
          <p:nvPr>
            <p:ph type="dt" sz="half" idx="10"/>
          </p:nvPr>
        </p:nvSpPr>
        <p:spPr/>
        <p:txBody>
          <a:bodyPr/>
          <a:lstStyle/>
          <a:p>
            <a:fld id="{87DE6118-2437-4B30-8E3C-4D2BE6020583}" type="datetimeFigureOut">
              <a:rPr lang="en-US" smtClean="0"/>
              <a:t>10/16/2020</a:t>
            </a:fld>
            <a:endParaRPr lang="en-US" dirty="0"/>
          </a:p>
        </p:txBody>
      </p:sp>
      <p:sp>
        <p:nvSpPr>
          <p:cNvPr id="5" name="頁尾版面配置區 4">
            <a:extLst>
              <a:ext uri="{FF2B5EF4-FFF2-40B4-BE49-F238E27FC236}">
                <a16:creationId xmlns:a16="http://schemas.microsoft.com/office/drawing/2014/main" id="{7ECF7FF2-6801-4384-84B9-BBE76C692E24}"/>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2CC7E487-C342-4AAE-BA71-1BB351B29AF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335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E715DB0-6FFB-444A-A3A7-A255607C5E0D}"/>
              </a:ext>
            </a:extLst>
          </p:cNvPr>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B383BA5-219F-4349-B28D-F75909239EEC}"/>
              </a:ext>
            </a:extLst>
          </p:cNvPr>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BAD27E2-0DA9-4FFD-8BFD-95C346B3A5CA}"/>
              </a:ext>
            </a:extLst>
          </p:cNvPr>
          <p:cNvSpPr>
            <a:spLocks noGrp="1"/>
          </p:cNvSpPr>
          <p:nvPr>
            <p:ph type="dt" sz="half" idx="10"/>
          </p:nvPr>
        </p:nvSpPr>
        <p:spPr/>
        <p:txBody>
          <a:bodyPr/>
          <a:lstStyle/>
          <a:p>
            <a:fld id="{87DE6118-2437-4B30-8E3C-4D2BE6020583}" type="datetimeFigureOut">
              <a:rPr lang="en-US" smtClean="0"/>
              <a:t>10/16/2020</a:t>
            </a:fld>
            <a:endParaRPr lang="en-US" dirty="0"/>
          </a:p>
        </p:txBody>
      </p:sp>
      <p:sp>
        <p:nvSpPr>
          <p:cNvPr id="5" name="頁尾版面配置區 4">
            <a:extLst>
              <a:ext uri="{FF2B5EF4-FFF2-40B4-BE49-F238E27FC236}">
                <a16:creationId xmlns:a16="http://schemas.microsoft.com/office/drawing/2014/main" id="{0754627B-5CE1-45E8-B083-08999EB807EF}"/>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0D706A70-FDD1-47C2-8CCB-CC55A3F6A3C5}"/>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9928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B7E7E1-48E8-4A9B-9050-C1AE0C780E6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03B0D51-D0EC-4223-B54D-4DBCA85C44BA}"/>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9E25D97-80A6-4E5C-951F-FE2EC387698D}"/>
              </a:ext>
            </a:extLst>
          </p:cNvPr>
          <p:cNvSpPr>
            <a:spLocks noGrp="1"/>
          </p:cNvSpPr>
          <p:nvPr>
            <p:ph type="dt" sz="half" idx="10"/>
          </p:nvPr>
        </p:nvSpPr>
        <p:spPr/>
        <p:txBody>
          <a:bodyPr/>
          <a:lstStyle/>
          <a:p>
            <a:fld id="{87DE6118-2437-4B30-8E3C-4D2BE6020583}" type="datetimeFigureOut">
              <a:rPr lang="en-US" smtClean="0"/>
              <a:pPr/>
              <a:t>10/16/2020</a:t>
            </a:fld>
            <a:endParaRPr lang="en-US" dirty="0"/>
          </a:p>
        </p:txBody>
      </p:sp>
      <p:sp>
        <p:nvSpPr>
          <p:cNvPr id="5" name="頁尾版面配置區 4">
            <a:extLst>
              <a:ext uri="{FF2B5EF4-FFF2-40B4-BE49-F238E27FC236}">
                <a16:creationId xmlns:a16="http://schemas.microsoft.com/office/drawing/2014/main" id="{F8712799-92CE-4EA6-B347-5FC82FD65B2B}"/>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6BB8610C-20ED-4D45-A789-6D89A936F75D}"/>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3086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FCC7CF-9729-4C95-9B62-B3E248A5A0CA}"/>
              </a:ext>
            </a:extLst>
          </p:cNvPr>
          <p:cNvSpPr>
            <a:spLocks noGrp="1"/>
          </p:cNvSpPr>
          <p:nvPr>
            <p:ph type="title"/>
          </p:nvPr>
        </p:nvSpPr>
        <p:spPr>
          <a:xfrm>
            <a:off x="623888" y="1709739"/>
            <a:ext cx="7886700" cy="2852737"/>
          </a:xfrm>
        </p:spPr>
        <p:txBody>
          <a:bodyPr anchor="b"/>
          <a:lstStyle>
            <a:lvl1pPr>
              <a:defRPr sz="45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4D95058-F784-4195-9FFD-9668CFF4FA9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A4F5BA2E-0720-4AB2-B529-2B0210732431}"/>
              </a:ext>
            </a:extLst>
          </p:cNvPr>
          <p:cNvSpPr>
            <a:spLocks noGrp="1"/>
          </p:cNvSpPr>
          <p:nvPr>
            <p:ph type="dt" sz="half" idx="10"/>
          </p:nvPr>
        </p:nvSpPr>
        <p:spPr/>
        <p:txBody>
          <a:bodyPr/>
          <a:lstStyle/>
          <a:p>
            <a:fld id="{87DE6118-2437-4B30-8E3C-4D2BE6020583}" type="datetimeFigureOut">
              <a:rPr lang="en-US" smtClean="0"/>
              <a:pPr/>
              <a:t>10/16/2020</a:t>
            </a:fld>
            <a:endParaRPr lang="en-US" dirty="0"/>
          </a:p>
        </p:txBody>
      </p:sp>
      <p:sp>
        <p:nvSpPr>
          <p:cNvPr id="5" name="頁尾版面配置區 4">
            <a:extLst>
              <a:ext uri="{FF2B5EF4-FFF2-40B4-BE49-F238E27FC236}">
                <a16:creationId xmlns:a16="http://schemas.microsoft.com/office/drawing/2014/main" id="{2B4BF713-98C4-4682-AC35-966E38F8E293}"/>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F3DE6FD9-ADA0-4402-AFB3-6B73345CFB82}"/>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7549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9C6AA4-11FD-4ED1-8428-F647A86736F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2395AA0-FE1B-4D5E-8DC9-B8C7B3054408}"/>
              </a:ext>
            </a:extLst>
          </p:cNvPr>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397AAEB-0E92-4275-9218-F9F05DE4453D}"/>
              </a:ext>
            </a:extLst>
          </p:cNvPr>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C8DDF3E-9904-4A00-9044-E68A82381FC0}"/>
              </a:ext>
            </a:extLst>
          </p:cNvPr>
          <p:cNvSpPr>
            <a:spLocks noGrp="1"/>
          </p:cNvSpPr>
          <p:nvPr>
            <p:ph type="dt" sz="half" idx="10"/>
          </p:nvPr>
        </p:nvSpPr>
        <p:spPr/>
        <p:txBody>
          <a:bodyPr/>
          <a:lstStyle/>
          <a:p>
            <a:fld id="{87DE6118-2437-4B30-8E3C-4D2BE6020583}" type="datetimeFigureOut">
              <a:rPr lang="en-US" smtClean="0"/>
              <a:pPr/>
              <a:t>10/16/2020</a:t>
            </a:fld>
            <a:endParaRPr lang="en-US" dirty="0"/>
          </a:p>
        </p:txBody>
      </p:sp>
      <p:sp>
        <p:nvSpPr>
          <p:cNvPr id="6" name="頁尾版面配置區 5">
            <a:extLst>
              <a:ext uri="{FF2B5EF4-FFF2-40B4-BE49-F238E27FC236}">
                <a16:creationId xmlns:a16="http://schemas.microsoft.com/office/drawing/2014/main" id="{850DAE8C-51F6-4864-B183-9DECA6D49D62}"/>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0D474933-E5EC-4056-B11E-147AB16116C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4102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BBE8E-6759-4C10-88BC-0F155AD26ACD}"/>
              </a:ext>
            </a:extLst>
          </p:cNvPr>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7107FB3-ADBA-4289-8210-9D53BD337B9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31E973C1-3570-4F5F-A348-A2663AED5DDE}"/>
              </a:ext>
            </a:extLst>
          </p:cNvPr>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408F2B0-B57A-47E8-A947-8FA58955CBA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EA153197-4ED2-4C6F-8084-A3784D3D50B8}"/>
              </a:ext>
            </a:extLst>
          </p:cNvPr>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95CB086-69D2-4BF6-A620-9B35CF41724A}"/>
              </a:ext>
            </a:extLst>
          </p:cNvPr>
          <p:cNvSpPr>
            <a:spLocks noGrp="1"/>
          </p:cNvSpPr>
          <p:nvPr>
            <p:ph type="dt" sz="half" idx="10"/>
          </p:nvPr>
        </p:nvSpPr>
        <p:spPr/>
        <p:txBody>
          <a:bodyPr/>
          <a:lstStyle/>
          <a:p>
            <a:fld id="{87DE6118-2437-4B30-8E3C-4D2BE6020583}" type="datetimeFigureOut">
              <a:rPr lang="en-US" smtClean="0"/>
              <a:pPr/>
              <a:t>10/16/2020</a:t>
            </a:fld>
            <a:endParaRPr lang="en-US" dirty="0"/>
          </a:p>
        </p:txBody>
      </p:sp>
      <p:sp>
        <p:nvSpPr>
          <p:cNvPr id="8" name="頁尾版面配置區 7">
            <a:extLst>
              <a:ext uri="{FF2B5EF4-FFF2-40B4-BE49-F238E27FC236}">
                <a16:creationId xmlns:a16="http://schemas.microsoft.com/office/drawing/2014/main" id="{7D530159-7773-402D-B4C7-2A7B346E2F43}"/>
              </a:ext>
            </a:extLst>
          </p:cNvPr>
          <p:cNvSpPr>
            <a:spLocks noGrp="1"/>
          </p:cNvSpPr>
          <p:nvPr>
            <p:ph type="ftr" sz="quarter" idx="11"/>
          </p:nvPr>
        </p:nvSpPr>
        <p:spPr/>
        <p:txBody>
          <a:bodyPr/>
          <a:lstStyle/>
          <a:p>
            <a:endParaRPr lang="en-US" dirty="0"/>
          </a:p>
        </p:txBody>
      </p:sp>
      <p:sp>
        <p:nvSpPr>
          <p:cNvPr id="9" name="投影片編號版面配置區 8">
            <a:extLst>
              <a:ext uri="{FF2B5EF4-FFF2-40B4-BE49-F238E27FC236}">
                <a16:creationId xmlns:a16="http://schemas.microsoft.com/office/drawing/2014/main" id="{24F1B3E3-A6F1-4A25-BCB4-E2648B47439F}"/>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87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EEA90-3103-4F7A-8115-F4AA6233D47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0019B4F-2A80-416C-BF77-396450CC6B2E}"/>
              </a:ext>
            </a:extLst>
          </p:cNvPr>
          <p:cNvSpPr>
            <a:spLocks noGrp="1"/>
          </p:cNvSpPr>
          <p:nvPr>
            <p:ph type="dt" sz="half" idx="10"/>
          </p:nvPr>
        </p:nvSpPr>
        <p:spPr/>
        <p:txBody>
          <a:bodyPr/>
          <a:lstStyle/>
          <a:p>
            <a:fld id="{87DE6118-2437-4B30-8E3C-4D2BE6020583}" type="datetimeFigureOut">
              <a:rPr lang="en-US" smtClean="0"/>
              <a:t>10/16/2020</a:t>
            </a:fld>
            <a:endParaRPr lang="en-US" dirty="0"/>
          </a:p>
        </p:txBody>
      </p:sp>
      <p:sp>
        <p:nvSpPr>
          <p:cNvPr id="4" name="頁尾版面配置區 3">
            <a:extLst>
              <a:ext uri="{FF2B5EF4-FFF2-40B4-BE49-F238E27FC236}">
                <a16:creationId xmlns:a16="http://schemas.microsoft.com/office/drawing/2014/main" id="{844EA2F3-BC99-4C6A-B8F4-A4CCD0544126}"/>
              </a:ext>
            </a:extLst>
          </p:cNvPr>
          <p:cNvSpPr>
            <a:spLocks noGrp="1"/>
          </p:cNvSpPr>
          <p:nvPr>
            <p:ph type="ftr" sz="quarter" idx="11"/>
          </p:nvPr>
        </p:nvSpPr>
        <p:spPr/>
        <p:txBody>
          <a:bodyPr/>
          <a:lstStyle/>
          <a:p>
            <a:endParaRPr lang="en-US" dirty="0"/>
          </a:p>
        </p:txBody>
      </p:sp>
      <p:sp>
        <p:nvSpPr>
          <p:cNvPr id="5" name="投影片編號版面配置區 4">
            <a:extLst>
              <a:ext uri="{FF2B5EF4-FFF2-40B4-BE49-F238E27FC236}">
                <a16:creationId xmlns:a16="http://schemas.microsoft.com/office/drawing/2014/main" id="{38BA54EA-4750-438A-9BCD-E7288BC7E194}"/>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1474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841FBEF-5DBC-4C2F-ACAB-12C8201B12AB}"/>
              </a:ext>
            </a:extLst>
          </p:cNvPr>
          <p:cNvSpPr>
            <a:spLocks noGrp="1"/>
          </p:cNvSpPr>
          <p:nvPr>
            <p:ph type="dt" sz="half" idx="10"/>
          </p:nvPr>
        </p:nvSpPr>
        <p:spPr/>
        <p:txBody>
          <a:bodyPr/>
          <a:lstStyle/>
          <a:p>
            <a:fld id="{87DE6118-2437-4B30-8E3C-4D2BE6020583}" type="datetimeFigureOut">
              <a:rPr lang="en-US" smtClean="0"/>
              <a:t>10/16/2020</a:t>
            </a:fld>
            <a:endParaRPr lang="en-US" dirty="0"/>
          </a:p>
        </p:txBody>
      </p:sp>
      <p:sp>
        <p:nvSpPr>
          <p:cNvPr id="3" name="頁尾版面配置區 2">
            <a:extLst>
              <a:ext uri="{FF2B5EF4-FFF2-40B4-BE49-F238E27FC236}">
                <a16:creationId xmlns:a16="http://schemas.microsoft.com/office/drawing/2014/main" id="{2557BA4A-F6D0-4C69-92BB-B10431906C50}"/>
              </a:ext>
            </a:extLst>
          </p:cNvPr>
          <p:cNvSpPr>
            <a:spLocks noGrp="1"/>
          </p:cNvSpPr>
          <p:nvPr>
            <p:ph type="ftr" sz="quarter" idx="11"/>
          </p:nvPr>
        </p:nvSpPr>
        <p:spPr/>
        <p:txBody>
          <a:bodyPr/>
          <a:lstStyle/>
          <a:p>
            <a:endParaRPr lang="en-US" dirty="0"/>
          </a:p>
        </p:txBody>
      </p:sp>
      <p:sp>
        <p:nvSpPr>
          <p:cNvPr id="4" name="投影片編號版面配置區 3">
            <a:extLst>
              <a:ext uri="{FF2B5EF4-FFF2-40B4-BE49-F238E27FC236}">
                <a16:creationId xmlns:a16="http://schemas.microsoft.com/office/drawing/2014/main" id="{F6A371AC-3DC7-4BEE-8841-6095B6136520}"/>
              </a:ext>
            </a:extLst>
          </p:cNvPr>
          <p:cNvSpPr>
            <a:spLocks noGrp="1"/>
          </p:cNvSpPr>
          <p:nvPr>
            <p:ph type="sldNum" sz="quarter" idx="12"/>
          </p:nvPr>
        </p:nvSpPr>
        <p:spPr/>
        <p:txBody>
          <a:bodyPr/>
          <a:lstStyle>
            <a:lvl1pPr>
              <a:defRPr sz="12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709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3A8DFC-ED99-48B8-A5F5-B2F77A72AE64}"/>
              </a:ext>
            </a:extLst>
          </p:cNvPr>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82AEC44-B4D3-40B7-B2E7-4D01E833330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37E1760-7F32-468C-83B3-435E3C3657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77119FE-6959-49F9-B304-8FF9E483A00B}"/>
              </a:ext>
            </a:extLst>
          </p:cNvPr>
          <p:cNvSpPr>
            <a:spLocks noGrp="1"/>
          </p:cNvSpPr>
          <p:nvPr>
            <p:ph type="dt" sz="half" idx="10"/>
          </p:nvPr>
        </p:nvSpPr>
        <p:spPr/>
        <p:txBody>
          <a:bodyPr/>
          <a:lstStyle/>
          <a:p>
            <a:fld id="{87DE6118-2437-4B30-8E3C-4D2BE6020583}" type="datetimeFigureOut">
              <a:rPr lang="en-US" smtClean="0"/>
              <a:pPr/>
              <a:t>10/16/2020</a:t>
            </a:fld>
            <a:endParaRPr lang="en-US" dirty="0"/>
          </a:p>
        </p:txBody>
      </p:sp>
      <p:sp>
        <p:nvSpPr>
          <p:cNvPr id="6" name="頁尾版面配置區 5">
            <a:extLst>
              <a:ext uri="{FF2B5EF4-FFF2-40B4-BE49-F238E27FC236}">
                <a16:creationId xmlns:a16="http://schemas.microsoft.com/office/drawing/2014/main" id="{772962F0-0515-4ED4-813E-463A9DEEC3C6}"/>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81C0FAC3-6B8C-46D2-AB94-1996AFE684AB}"/>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2903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509A43-D695-45AE-B128-FE0C9FFAE293}"/>
              </a:ext>
            </a:extLst>
          </p:cNvPr>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09453E4-A02D-4BAC-9154-2D6BD6826A2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a:extLst>
              <a:ext uri="{FF2B5EF4-FFF2-40B4-BE49-F238E27FC236}">
                <a16:creationId xmlns:a16="http://schemas.microsoft.com/office/drawing/2014/main" id="{A9D6CF64-1D39-4ED4-B12A-5793A90DFF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a:extLst>
              <a:ext uri="{FF2B5EF4-FFF2-40B4-BE49-F238E27FC236}">
                <a16:creationId xmlns:a16="http://schemas.microsoft.com/office/drawing/2014/main" id="{EA4FA29B-50F0-4043-BDD8-55E352ED0368}"/>
              </a:ext>
            </a:extLst>
          </p:cNvPr>
          <p:cNvSpPr>
            <a:spLocks noGrp="1"/>
          </p:cNvSpPr>
          <p:nvPr>
            <p:ph type="dt" sz="half" idx="10"/>
          </p:nvPr>
        </p:nvSpPr>
        <p:spPr/>
        <p:txBody>
          <a:bodyPr/>
          <a:lstStyle/>
          <a:p>
            <a:fld id="{87DE6118-2437-4B30-8E3C-4D2BE6020583}" type="datetimeFigureOut">
              <a:rPr lang="en-US" smtClean="0"/>
              <a:pPr/>
              <a:t>10/16/2020</a:t>
            </a:fld>
            <a:endParaRPr lang="en-US" dirty="0"/>
          </a:p>
        </p:txBody>
      </p:sp>
      <p:sp>
        <p:nvSpPr>
          <p:cNvPr id="6" name="頁尾版面配置區 5">
            <a:extLst>
              <a:ext uri="{FF2B5EF4-FFF2-40B4-BE49-F238E27FC236}">
                <a16:creationId xmlns:a16="http://schemas.microsoft.com/office/drawing/2014/main" id="{AAE5617E-2839-4369-B7AF-F9CCDD3E37D7}"/>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719F78C5-BB98-46D6-A07E-6CDF919C0F3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9272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50ED96F-B55A-44E8-9DDC-7E805E51864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D3EF5D11-E695-40D6-AB81-57B3C3CF744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4FAEF51-9EEC-4076-81EB-390476B033E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7DE6118-2437-4B30-8E3C-4D2BE6020583}" type="datetimeFigureOut">
              <a:rPr lang="en-US" smtClean="0"/>
              <a:pPr/>
              <a:t>10/16/2020</a:t>
            </a:fld>
            <a:endParaRPr lang="en-US" dirty="0"/>
          </a:p>
        </p:txBody>
      </p:sp>
      <p:sp>
        <p:nvSpPr>
          <p:cNvPr id="5" name="頁尾版面配置區 4">
            <a:extLst>
              <a:ext uri="{FF2B5EF4-FFF2-40B4-BE49-F238E27FC236}">
                <a16:creationId xmlns:a16="http://schemas.microsoft.com/office/drawing/2014/main" id="{B35CC541-BAB2-434E-8351-887FA37C32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投影片編號版面配置區 5">
            <a:extLst>
              <a:ext uri="{FF2B5EF4-FFF2-40B4-BE49-F238E27FC236}">
                <a16:creationId xmlns:a16="http://schemas.microsoft.com/office/drawing/2014/main" id="{618B3D38-E0A4-436A-BD12-56D1D3DEC20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5514535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A315AF0-DED6-48CC-A771-382BC87AD9D1}"/>
              </a:ext>
            </a:extLst>
          </p:cNvPr>
          <p:cNvSpPr>
            <a:spLocks noGrp="1"/>
          </p:cNvSpPr>
          <p:nvPr>
            <p:ph type="ctrTitle"/>
          </p:nvPr>
        </p:nvSpPr>
        <p:spPr/>
        <p:txBody>
          <a:bodyPr/>
          <a:lstStyle/>
          <a:p>
            <a:r>
              <a:rPr lang="en-US" altLang="zh-TW" sz="4400" cap="all" spc="-1" dirty="0">
                <a:solidFill>
                  <a:srgbClr val="000000"/>
                </a:solidFill>
                <a:latin typeface="微軟正黑體" panose="020B0604030504040204" pitchFamily="34" charset="-120"/>
              </a:rPr>
              <a:t>計算機程式與應用實習</a:t>
            </a:r>
            <a:endParaRPr lang="zh-TW" altLang="en-US" dirty="0"/>
          </a:p>
        </p:txBody>
      </p:sp>
      <p:sp>
        <p:nvSpPr>
          <p:cNvPr id="5" name="副標題 4">
            <a:extLst>
              <a:ext uri="{FF2B5EF4-FFF2-40B4-BE49-F238E27FC236}">
                <a16:creationId xmlns:a16="http://schemas.microsoft.com/office/drawing/2014/main" id="{7C101407-7FC3-4B2C-975E-67725C5ABED9}"/>
              </a:ext>
            </a:extLst>
          </p:cNvPr>
          <p:cNvSpPr>
            <a:spLocks noGrp="1"/>
          </p:cNvSpPr>
          <p:nvPr>
            <p:ph type="subTitle" idx="1"/>
          </p:nvPr>
        </p:nvSpPr>
        <p:spPr>
          <a:xfrm>
            <a:off x="1143000" y="3602038"/>
            <a:ext cx="6572250" cy="1655762"/>
          </a:xfrm>
        </p:spPr>
        <p:txBody>
          <a:bodyPr>
            <a:normAutofit/>
          </a:bodyPr>
          <a:lstStyle/>
          <a:p>
            <a:r>
              <a:rPr lang="zh-TW" altLang="en-US" sz="2800" dirty="0">
                <a:latin typeface="+mj-ea"/>
                <a:ea typeface="+mj-ea"/>
              </a:rPr>
              <a:t>第四次上課</a:t>
            </a:r>
            <a:endParaRPr lang="en-US" altLang="zh-TW" sz="2800" dirty="0">
              <a:latin typeface="+mj-ea"/>
              <a:ea typeface="+mj-ea"/>
            </a:endParaRPr>
          </a:p>
          <a:p>
            <a:r>
              <a:rPr lang="zh-TW" altLang="en-US" sz="2800" dirty="0">
                <a:latin typeface="+mj-ea"/>
                <a:ea typeface="+mj-ea"/>
              </a:rPr>
              <a:t>迴圈</a:t>
            </a:r>
            <a:endParaRPr lang="en-US" altLang="zh-TW" sz="2800" dirty="0">
              <a:latin typeface="+mj-ea"/>
              <a:ea typeface="+mj-ea"/>
            </a:endParaRPr>
          </a:p>
          <a:p>
            <a:r>
              <a:rPr lang="zh-TW" altLang="en-US" sz="2800" dirty="0">
                <a:latin typeface="+mj-ea"/>
                <a:ea typeface="+mj-ea"/>
              </a:rPr>
              <a:t>教授</a:t>
            </a:r>
            <a:r>
              <a:rPr lang="en-US" altLang="zh-TW" sz="2800" dirty="0">
                <a:latin typeface="+mj-ea"/>
                <a:ea typeface="+mj-ea"/>
              </a:rPr>
              <a:t>:</a:t>
            </a:r>
            <a:r>
              <a:rPr lang="zh-TW" altLang="en-US" sz="2800" dirty="0">
                <a:latin typeface="+mj-ea"/>
                <a:ea typeface="+mj-ea"/>
              </a:rPr>
              <a:t> 黎碧煌</a:t>
            </a:r>
            <a:endParaRPr lang="en-US" altLang="zh-TW" sz="2800" dirty="0">
              <a:latin typeface="+mj-ea"/>
              <a:ea typeface="+mj-ea"/>
            </a:endParaRPr>
          </a:p>
          <a:p>
            <a:endParaRPr lang="zh-TW" altLang="en-US" dirty="0"/>
          </a:p>
        </p:txBody>
      </p:sp>
      <p:grpSp>
        <p:nvGrpSpPr>
          <p:cNvPr id="6" name="Group 3">
            <a:extLst>
              <a:ext uri="{FF2B5EF4-FFF2-40B4-BE49-F238E27FC236}">
                <a16:creationId xmlns:a16="http://schemas.microsoft.com/office/drawing/2014/main" id="{BBD8C2F1-54FD-4D35-9A3D-09C0E1E4E74A}"/>
              </a:ext>
            </a:extLst>
          </p:cNvPr>
          <p:cNvGrpSpPr/>
          <p:nvPr/>
        </p:nvGrpSpPr>
        <p:grpSpPr>
          <a:xfrm>
            <a:off x="611280" y="1298520"/>
            <a:ext cx="7846920" cy="1317600"/>
            <a:chOff x="611280" y="1270080"/>
            <a:chExt cx="7846920" cy="1317600"/>
          </a:xfrm>
        </p:grpSpPr>
        <p:pic>
          <p:nvPicPr>
            <p:cNvPr id="7" name="圖片 3">
              <a:extLst>
                <a:ext uri="{FF2B5EF4-FFF2-40B4-BE49-F238E27FC236}">
                  <a16:creationId xmlns:a16="http://schemas.microsoft.com/office/drawing/2014/main" id="{2AE6A245-EA17-47A0-9639-4FD312D4A92E}"/>
                </a:ext>
              </a:extLst>
            </p:cNvPr>
            <p:cNvPicPr/>
            <p:nvPr/>
          </p:nvPicPr>
          <p:blipFill>
            <a:blip r:embed="rId2"/>
            <a:stretch/>
          </p:blipFill>
          <p:spPr>
            <a:xfrm>
              <a:off x="611280" y="1270080"/>
              <a:ext cx="1268280" cy="1301760"/>
            </a:xfrm>
            <a:prstGeom prst="rect">
              <a:avLst/>
            </a:prstGeom>
            <a:ln w="9360">
              <a:noFill/>
            </a:ln>
          </p:spPr>
        </p:pic>
        <p:pic>
          <p:nvPicPr>
            <p:cNvPr id="8" name="圖片 4">
              <a:extLst>
                <a:ext uri="{FF2B5EF4-FFF2-40B4-BE49-F238E27FC236}">
                  <a16:creationId xmlns:a16="http://schemas.microsoft.com/office/drawing/2014/main" id="{A7D346EF-1702-4364-A858-01CC581EF74E}"/>
                </a:ext>
              </a:extLst>
            </p:cNvPr>
            <p:cNvPicPr/>
            <p:nvPr/>
          </p:nvPicPr>
          <p:blipFill>
            <a:blip r:embed="rId3"/>
            <a:stretch/>
          </p:blipFill>
          <p:spPr>
            <a:xfrm>
              <a:off x="2110680" y="1298520"/>
              <a:ext cx="6347520" cy="1289160"/>
            </a:xfrm>
            <a:prstGeom prst="rect">
              <a:avLst/>
            </a:prstGeom>
            <a:ln w="9360">
              <a:noFill/>
            </a:ln>
          </p:spPr>
        </p:pic>
      </p:grpSp>
    </p:spTree>
    <p:extLst>
      <p:ext uri="{BB962C8B-B14F-4D97-AF65-F5344CB8AC3E}">
        <p14:creationId xmlns:p14="http://schemas.microsoft.com/office/powerpoint/2010/main" val="2597909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8BCC89-3E62-4F5F-964B-7E1021E406A7}"/>
              </a:ext>
            </a:extLst>
          </p:cNvPr>
          <p:cNvSpPr>
            <a:spLocks noGrp="1"/>
          </p:cNvSpPr>
          <p:nvPr>
            <p:ph type="title"/>
          </p:nvPr>
        </p:nvSpPr>
        <p:spPr/>
        <p:txBody>
          <a:bodyPr/>
          <a:lstStyle/>
          <a:p>
            <a:r>
              <a:rPr lang="zh-TW" altLang="en-US" dirty="0"/>
              <a:t>兩層迴圈進階應用</a:t>
            </a:r>
            <a:r>
              <a:rPr lang="en-US" altLang="zh-TW" dirty="0"/>
              <a:t>-</a:t>
            </a:r>
            <a:r>
              <a:rPr lang="zh-TW" altLang="en-US" dirty="0"/>
              <a:t>畫圖</a:t>
            </a:r>
            <a:r>
              <a:rPr lang="en-US" altLang="zh-TW" dirty="0"/>
              <a:t>!</a:t>
            </a:r>
            <a:endParaRPr lang="zh-TW" altLang="en-US" dirty="0"/>
          </a:p>
        </p:txBody>
      </p:sp>
      <p:sp>
        <p:nvSpPr>
          <p:cNvPr id="3" name="內容版面配置區 2">
            <a:extLst>
              <a:ext uri="{FF2B5EF4-FFF2-40B4-BE49-F238E27FC236}">
                <a16:creationId xmlns:a16="http://schemas.microsoft.com/office/drawing/2014/main" id="{014A26DD-FCD6-4F3C-A2CC-92A38BB7FE01}"/>
              </a:ext>
            </a:extLst>
          </p:cNvPr>
          <p:cNvSpPr>
            <a:spLocks noGrp="1"/>
          </p:cNvSpPr>
          <p:nvPr>
            <p:ph idx="1"/>
          </p:nvPr>
        </p:nvSpPr>
        <p:spPr/>
        <p:txBody>
          <a:bodyPr/>
          <a:lstStyle/>
          <a:p>
            <a:r>
              <a:rPr lang="zh-TW" altLang="en-US" dirty="0"/>
              <a:t>一次執行是一個點，一層迴圈是一條線，兩層迴圈是一個面。</a:t>
            </a:r>
            <a:endParaRPr lang="en-US" altLang="zh-TW" dirty="0"/>
          </a:p>
          <a:p>
            <a:r>
              <a:rPr lang="zh-TW" altLang="en-US" dirty="0"/>
              <a:t>畫圖就是找規律，從小圖去找通式。</a:t>
            </a:r>
          </a:p>
        </p:txBody>
      </p:sp>
      <p:pic>
        <p:nvPicPr>
          <p:cNvPr id="5" name="圖片 4">
            <a:extLst>
              <a:ext uri="{FF2B5EF4-FFF2-40B4-BE49-F238E27FC236}">
                <a16:creationId xmlns:a16="http://schemas.microsoft.com/office/drawing/2014/main" id="{91989622-82E2-493B-BF59-44AD038AB82A}"/>
              </a:ext>
            </a:extLst>
          </p:cNvPr>
          <p:cNvPicPr>
            <a:picLocks noChangeAspect="1"/>
          </p:cNvPicPr>
          <p:nvPr/>
        </p:nvPicPr>
        <p:blipFill>
          <a:blip r:embed="rId2"/>
          <a:stretch>
            <a:fillRect/>
          </a:stretch>
        </p:blipFill>
        <p:spPr>
          <a:xfrm>
            <a:off x="1620202" y="3688541"/>
            <a:ext cx="5903595" cy="3169459"/>
          </a:xfrm>
          <a:prstGeom prst="rect">
            <a:avLst/>
          </a:prstGeom>
        </p:spPr>
      </p:pic>
      <p:sp>
        <p:nvSpPr>
          <p:cNvPr id="6" name="矩形: 圓角 5">
            <a:extLst>
              <a:ext uri="{FF2B5EF4-FFF2-40B4-BE49-F238E27FC236}">
                <a16:creationId xmlns:a16="http://schemas.microsoft.com/office/drawing/2014/main" id="{143A1093-7D99-41EF-B5A4-685E519A3291}"/>
              </a:ext>
            </a:extLst>
          </p:cNvPr>
          <p:cNvSpPr/>
          <p:nvPr/>
        </p:nvSpPr>
        <p:spPr>
          <a:xfrm>
            <a:off x="2341880" y="3037523"/>
            <a:ext cx="4460240" cy="589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畫出緊接右邊的等腰直角三角形</a:t>
            </a:r>
          </a:p>
        </p:txBody>
      </p:sp>
    </p:spTree>
    <p:extLst>
      <p:ext uri="{BB962C8B-B14F-4D97-AF65-F5344CB8AC3E}">
        <p14:creationId xmlns:p14="http://schemas.microsoft.com/office/powerpoint/2010/main" val="422080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2F4A1E0-267A-4517-8A52-AB72917CDFCB}"/>
              </a:ext>
            </a:extLst>
          </p:cNvPr>
          <p:cNvSpPr>
            <a:spLocks noGrp="1"/>
          </p:cNvSpPr>
          <p:nvPr>
            <p:ph type="sldNum" sz="quarter" idx="12"/>
          </p:nvPr>
        </p:nvSpPr>
        <p:spPr>
          <a:xfrm>
            <a:off x="7104552" y="6453386"/>
            <a:ext cx="1197219" cy="404614"/>
          </a:xfrm>
        </p:spPr>
        <p:txBody>
          <a:bodyPr/>
          <a:lstStyle/>
          <a:p>
            <a:pPr>
              <a:defRPr/>
            </a:pPr>
            <a:fld id="{17BABB0C-C638-4B31-A3E9-A78DFC5D1548}" type="slidenum">
              <a:rPr lang="en-US" altLang="zh-TW" smtClean="0"/>
              <a:pPr>
                <a:defRPr/>
              </a:pPr>
              <a:t>11</a:t>
            </a:fld>
            <a:endParaRPr lang="en-US" altLang="zh-TW"/>
          </a:p>
        </p:txBody>
      </p:sp>
      <p:pic>
        <p:nvPicPr>
          <p:cNvPr id="7" name="圖片 6">
            <a:extLst>
              <a:ext uri="{FF2B5EF4-FFF2-40B4-BE49-F238E27FC236}">
                <a16:creationId xmlns:a16="http://schemas.microsoft.com/office/drawing/2014/main" id="{AD2BEC5A-7A63-422A-A2B7-FBF14438E30F}"/>
              </a:ext>
            </a:extLst>
          </p:cNvPr>
          <p:cNvPicPr>
            <a:picLocks noChangeAspect="1"/>
          </p:cNvPicPr>
          <p:nvPr/>
        </p:nvPicPr>
        <p:blipFill>
          <a:blip r:embed="rId2"/>
          <a:stretch>
            <a:fillRect/>
          </a:stretch>
        </p:blipFill>
        <p:spPr>
          <a:xfrm>
            <a:off x="838864" y="2367829"/>
            <a:ext cx="3962400" cy="3781425"/>
          </a:xfrm>
          <a:prstGeom prst="rect">
            <a:avLst/>
          </a:prstGeom>
        </p:spPr>
      </p:pic>
      <p:sp>
        <p:nvSpPr>
          <p:cNvPr id="8" name="文字方塊 7">
            <a:extLst>
              <a:ext uri="{FF2B5EF4-FFF2-40B4-BE49-F238E27FC236}">
                <a16:creationId xmlns:a16="http://schemas.microsoft.com/office/drawing/2014/main" id="{B02B5F89-684C-4C3B-856F-EF72B92E6B84}"/>
              </a:ext>
            </a:extLst>
          </p:cNvPr>
          <p:cNvSpPr txBox="1"/>
          <p:nvPr/>
        </p:nvSpPr>
        <p:spPr>
          <a:xfrm>
            <a:off x="5301457" y="541575"/>
            <a:ext cx="585417" cy="400110"/>
          </a:xfrm>
          <a:prstGeom prst="rect">
            <a:avLst/>
          </a:prstGeom>
          <a:noFill/>
        </p:spPr>
        <p:txBody>
          <a:bodyPr wrap="none" rtlCol="0">
            <a:spAutoFit/>
          </a:bodyPr>
          <a:lstStyle/>
          <a:p>
            <a:r>
              <a:rPr lang="en-US" altLang="zh-TW" sz="2000" dirty="0">
                <a:solidFill>
                  <a:schemeClr val="tx1"/>
                </a:solidFill>
                <a:latin typeface="Times New Roman" panose="02020603050405020304" pitchFamily="18" charset="0"/>
                <a:cs typeface="Times New Roman" panose="02020603050405020304" pitchFamily="18" charset="0"/>
              </a:rPr>
              <a:t>x=1</a:t>
            </a:r>
            <a:endParaRPr lang="zh-TW" altLang="en-US" sz="2000" dirty="0">
              <a:solidFill>
                <a:schemeClr val="tx1"/>
              </a:solidFill>
              <a:latin typeface="Times New Roman" panose="02020603050405020304" pitchFamily="18" charset="0"/>
              <a:cs typeface="Times New Roman" panose="02020603050405020304" pitchFamily="18" charset="0"/>
            </a:endParaRPr>
          </a:p>
        </p:txBody>
      </p:sp>
      <p:pic>
        <p:nvPicPr>
          <p:cNvPr id="10" name="圖片 9">
            <a:extLst>
              <a:ext uri="{FF2B5EF4-FFF2-40B4-BE49-F238E27FC236}">
                <a16:creationId xmlns:a16="http://schemas.microsoft.com/office/drawing/2014/main" id="{36BBFE53-E50D-48D6-80AD-EF310E719BBF}"/>
              </a:ext>
            </a:extLst>
          </p:cNvPr>
          <p:cNvPicPr>
            <a:picLocks noChangeAspect="1"/>
          </p:cNvPicPr>
          <p:nvPr/>
        </p:nvPicPr>
        <p:blipFill>
          <a:blip r:embed="rId3"/>
          <a:stretch>
            <a:fillRect/>
          </a:stretch>
        </p:blipFill>
        <p:spPr>
          <a:xfrm>
            <a:off x="1596059" y="167670"/>
            <a:ext cx="2435766" cy="2034450"/>
          </a:xfrm>
          <a:prstGeom prst="rect">
            <a:avLst/>
          </a:prstGeom>
        </p:spPr>
      </p:pic>
      <p:sp>
        <p:nvSpPr>
          <p:cNvPr id="11" name="文字方塊 10">
            <a:extLst>
              <a:ext uri="{FF2B5EF4-FFF2-40B4-BE49-F238E27FC236}">
                <a16:creationId xmlns:a16="http://schemas.microsoft.com/office/drawing/2014/main" id="{940FF15A-DF7B-4C80-9D40-3A2E5179B766}"/>
              </a:ext>
            </a:extLst>
          </p:cNvPr>
          <p:cNvSpPr txBox="1"/>
          <p:nvPr/>
        </p:nvSpPr>
        <p:spPr>
          <a:xfrm>
            <a:off x="833908" y="542259"/>
            <a:ext cx="643125" cy="400110"/>
          </a:xfrm>
          <a:prstGeom prst="rect">
            <a:avLst/>
          </a:prstGeom>
          <a:noFill/>
        </p:spPr>
        <p:txBody>
          <a:bodyPr wrap="none" rtlCol="0">
            <a:spAutoFit/>
          </a:bodyPr>
          <a:lstStyle/>
          <a:p>
            <a:r>
              <a:rPr lang="en-US" altLang="zh-TW" sz="2000" dirty="0">
                <a:solidFill>
                  <a:schemeClr val="tx1"/>
                </a:solidFill>
                <a:latin typeface="Times New Roman" panose="02020603050405020304" pitchFamily="18" charset="0"/>
                <a:cs typeface="Times New Roman" panose="02020603050405020304" pitchFamily="18" charset="0"/>
              </a:rPr>
              <a:t>X=1</a:t>
            </a:r>
            <a:endParaRPr lang="zh-TW" altLang="en-US" sz="2000" dirty="0">
              <a:solidFill>
                <a:schemeClr val="tx1"/>
              </a:solidFill>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FEE806CC-2147-45DC-AF13-128896D1294D}"/>
              </a:ext>
            </a:extLst>
          </p:cNvPr>
          <p:cNvSpPr txBox="1"/>
          <p:nvPr/>
        </p:nvSpPr>
        <p:spPr>
          <a:xfrm>
            <a:off x="830182" y="757599"/>
            <a:ext cx="643125" cy="400110"/>
          </a:xfrm>
          <a:prstGeom prst="rect">
            <a:avLst/>
          </a:prstGeom>
          <a:noFill/>
        </p:spPr>
        <p:txBody>
          <a:bodyPr wrap="none" rtlCol="0">
            <a:spAutoFit/>
          </a:bodyPr>
          <a:lstStyle/>
          <a:p>
            <a:r>
              <a:rPr lang="en-US" altLang="zh-TW" sz="2000" dirty="0">
                <a:solidFill>
                  <a:schemeClr val="tx1"/>
                </a:solidFill>
                <a:latin typeface="Times New Roman" panose="02020603050405020304" pitchFamily="18" charset="0"/>
                <a:cs typeface="Times New Roman" panose="02020603050405020304" pitchFamily="18" charset="0"/>
              </a:rPr>
              <a:t>X=2</a:t>
            </a:r>
            <a:endParaRPr lang="zh-TW" altLang="en-US" sz="2000" dirty="0">
              <a:solidFill>
                <a:schemeClr val="tx1"/>
              </a:solidFill>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BB178897-3E93-4928-9E38-93E54A34F42E}"/>
              </a:ext>
            </a:extLst>
          </p:cNvPr>
          <p:cNvSpPr txBox="1"/>
          <p:nvPr/>
        </p:nvSpPr>
        <p:spPr>
          <a:xfrm>
            <a:off x="825799" y="1184895"/>
            <a:ext cx="643125" cy="400110"/>
          </a:xfrm>
          <a:prstGeom prst="rect">
            <a:avLst/>
          </a:prstGeom>
          <a:noFill/>
        </p:spPr>
        <p:txBody>
          <a:bodyPr wrap="none" rtlCol="0">
            <a:spAutoFit/>
          </a:bodyPr>
          <a:lstStyle/>
          <a:p>
            <a:r>
              <a:rPr lang="en-US" altLang="zh-TW" sz="2000" dirty="0">
                <a:solidFill>
                  <a:schemeClr val="tx1"/>
                </a:solidFill>
                <a:latin typeface="Times New Roman" panose="02020603050405020304" pitchFamily="18" charset="0"/>
                <a:cs typeface="Times New Roman" panose="02020603050405020304" pitchFamily="18" charset="0"/>
              </a:rPr>
              <a:t>X=4</a:t>
            </a:r>
            <a:endParaRPr lang="zh-TW" altLang="en-US" sz="2000" dirty="0">
              <a:solidFill>
                <a:schemeClr val="tx1"/>
              </a:solidFill>
              <a:latin typeface="Times New Roman" panose="02020603050405020304" pitchFamily="18" charset="0"/>
              <a:cs typeface="Times New Roman" panose="02020603050405020304" pitchFamily="18" charset="0"/>
            </a:endParaRPr>
          </a:p>
        </p:txBody>
      </p:sp>
      <p:sp>
        <p:nvSpPr>
          <p:cNvPr id="14" name="文字方塊 13">
            <a:extLst>
              <a:ext uri="{FF2B5EF4-FFF2-40B4-BE49-F238E27FC236}">
                <a16:creationId xmlns:a16="http://schemas.microsoft.com/office/drawing/2014/main" id="{4A5132A7-F252-4896-A41C-54B481E632A0}"/>
              </a:ext>
            </a:extLst>
          </p:cNvPr>
          <p:cNvSpPr txBox="1"/>
          <p:nvPr/>
        </p:nvSpPr>
        <p:spPr>
          <a:xfrm>
            <a:off x="837634" y="984840"/>
            <a:ext cx="643125" cy="400110"/>
          </a:xfrm>
          <a:prstGeom prst="rect">
            <a:avLst/>
          </a:prstGeom>
          <a:noFill/>
        </p:spPr>
        <p:txBody>
          <a:bodyPr wrap="none" rtlCol="0">
            <a:spAutoFit/>
          </a:bodyPr>
          <a:lstStyle/>
          <a:p>
            <a:r>
              <a:rPr lang="en-US" altLang="zh-TW" sz="2000" dirty="0">
                <a:solidFill>
                  <a:schemeClr val="tx1"/>
                </a:solidFill>
                <a:latin typeface="Times New Roman" panose="02020603050405020304" pitchFamily="18" charset="0"/>
                <a:cs typeface="Times New Roman" panose="02020603050405020304" pitchFamily="18" charset="0"/>
              </a:rPr>
              <a:t>X=3</a:t>
            </a:r>
            <a:endParaRPr lang="zh-TW" altLang="en-US" sz="2000" dirty="0">
              <a:solidFill>
                <a:schemeClr val="tx1"/>
              </a:solidFill>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87884DF9-DA8F-4B86-BAA7-26A4A7459854}"/>
              </a:ext>
            </a:extLst>
          </p:cNvPr>
          <p:cNvSpPr txBox="1"/>
          <p:nvPr/>
        </p:nvSpPr>
        <p:spPr>
          <a:xfrm>
            <a:off x="833907" y="1412025"/>
            <a:ext cx="643125" cy="400110"/>
          </a:xfrm>
          <a:prstGeom prst="rect">
            <a:avLst/>
          </a:prstGeom>
          <a:noFill/>
        </p:spPr>
        <p:txBody>
          <a:bodyPr wrap="none" rtlCol="0">
            <a:spAutoFit/>
          </a:bodyPr>
          <a:lstStyle/>
          <a:p>
            <a:r>
              <a:rPr lang="en-US" altLang="zh-TW" sz="2000" dirty="0">
                <a:solidFill>
                  <a:schemeClr val="tx1"/>
                </a:solidFill>
                <a:latin typeface="Times New Roman" panose="02020603050405020304" pitchFamily="18" charset="0"/>
                <a:cs typeface="Times New Roman" panose="02020603050405020304" pitchFamily="18" charset="0"/>
              </a:rPr>
              <a:t>X=5</a:t>
            </a:r>
            <a:endParaRPr lang="zh-TW" altLang="en-US" sz="2000" dirty="0">
              <a:solidFill>
                <a:schemeClr val="tx1"/>
              </a:solidFill>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881DEB80-1D88-4DC2-B3F4-D362281421C4}"/>
              </a:ext>
            </a:extLst>
          </p:cNvPr>
          <p:cNvSpPr txBox="1"/>
          <p:nvPr/>
        </p:nvSpPr>
        <p:spPr>
          <a:xfrm>
            <a:off x="6887755" y="557544"/>
            <a:ext cx="1071127" cy="400110"/>
          </a:xfrm>
          <a:prstGeom prst="rect">
            <a:avLst/>
          </a:prstGeom>
          <a:noFill/>
        </p:spPr>
        <p:txBody>
          <a:bodyPr wrap="none" rtlCol="0">
            <a:spAutoFit/>
          </a:bodyPr>
          <a:lstStyle/>
          <a:p>
            <a:r>
              <a:rPr lang="en-US" altLang="zh-TW" sz="2000" dirty="0">
                <a:solidFill>
                  <a:schemeClr val="tx1"/>
                </a:solidFill>
                <a:latin typeface="Times New Roman" panose="02020603050405020304" pitchFamily="18" charset="0"/>
                <a:cs typeface="Times New Roman" panose="02020603050405020304" pitchFamily="18" charset="0"/>
              </a:rPr>
              <a:t>y=5-1=4</a:t>
            </a:r>
            <a:endParaRPr lang="zh-TW" altLang="en-US" sz="2000" dirty="0">
              <a:solidFill>
                <a:schemeClr val="tx1"/>
              </a:solidFill>
              <a:latin typeface="Times New Roman" panose="02020603050405020304" pitchFamily="18" charset="0"/>
              <a:cs typeface="Times New Roman" panose="02020603050405020304" pitchFamily="18" charset="0"/>
            </a:endParaRPr>
          </a:p>
        </p:txBody>
      </p:sp>
      <p:sp>
        <p:nvSpPr>
          <p:cNvPr id="17" name="箭號: 向右 16">
            <a:extLst>
              <a:ext uri="{FF2B5EF4-FFF2-40B4-BE49-F238E27FC236}">
                <a16:creationId xmlns:a16="http://schemas.microsoft.com/office/drawing/2014/main" id="{392408E5-28B2-4F59-810E-83C0A00286BA}"/>
              </a:ext>
            </a:extLst>
          </p:cNvPr>
          <p:cNvSpPr/>
          <p:nvPr/>
        </p:nvSpPr>
        <p:spPr>
          <a:xfrm>
            <a:off x="6104458" y="1217860"/>
            <a:ext cx="576064" cy="216024"/>
          </a:xfrm>
          <a:prstGeom prst="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828D0094-503F-4ABE-8A53-165F7FDD7362}"/>
              </a:ext>
            </a:extLst>
          </p:cNvPr>
          <p:cNvSpPr/>
          <p:nvPr/>
        </p:nvSpPr>
        <p:spPr>
          <a:xfrm>
            <a:off x="1907704" y="4005064"/>
            <a:ext cx="2808312" cy="648072"/>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650C018B-985C-477D-91FF-7E747D1327BB}"/>
              </a:ext>
            </a:extLst>
          </p:cNvPr>
          <p:cNvSpPr/>
          <p:nvPr/>
        </p:nvSpPr>
        <p:spPr>
          <a:xfrm>
            <a:off x="1907704" y="4653136"/>
            <a:ext cx="2808312" cy="648072"/>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69C6A431-7E6C-434F-9ABC-D271FDF6B1C2}"/>
              </a:ext>
            </a:extLst>
          </p:cNvPr>
          <p:cNvSpPr txBox="1"/>
          <p:nvPr/>
        </p:nvSpPr>
        <p:spPr>
          <a:xfrm>
            <a:off x="1476582" y="4239742"/>
            <a:ext cx="45719" cy="123111"/>
          </a:xfrm>
          <a:prstGeom prst="rect">
            <a:avLst/>
          </a:prstGeom>
          <a:noFill/>
        </p:spPr>
        <p:txBody>
          <a:bodyPr wrap="square" rtlCol="0">
            <a:spAutoFit/>
          </a:bodyPr>
          <a:lstStyle/>
          <a:p>
            <a:r>
              <a:rPr lang="en-US" altLang="zh-TW" sz="100" dirty="0">
                <a:latin typeface="Times New Roman" panose="02020603050405020304" pitchFamily="18" charset="0"/>
                <a:cs typeface="Times New Roman" panose="02020603050405020304" pitchFamily="18" charset="0"/>
              </a:rPr>
              <a:t>11</a:t>
            </a:r>
            <a:endParaRPr lang="zh-TW" altLang="en-US" sz="100" dirty="0">
              <a:latin typeface="Times New Roman" panose="02020603050405020304" pitchFamily="18" charset="0"/>
              <a:cs typeface="Times New Roman" panose="02020603050405020304" pitchFamily="18" charset="0"/>
            </a:endParaRPr>
          </a:p>
        </p:txBody>
      </p:sp>
      <p:sp>
        <p:nvSpPr>
          <p:cNvPr id="27" name="文字方塊 26">
            <a:extLst>
              <a:ext uri="{FF2B5EF4-FFF2-40B4-BE49-F238E27FC236}">
                <a16:creationId xmlns:a16="http://schemas.microsoft.com/office/drawing/2014/main" id="{7C12B635-C923-49B2-9AC2-4D035EB12252}"/>
              </a:ext>
            </a:extLst>
          </p:cNvPr>
          <p:cNvSpPr txBox="1"/>
          <p:nvPr/>
        </p:nvSpPr>
        <p:spPr>
          <a:xfrm>
            <a:off x="1448151" y="4075772"/>
            <a:ext cx="466794" cy="769441"/>
          </a:xfrm>
          <a:prstGeom prst="rect">
            <a:avLst/>
          </a:prstGeom>
          <a:noFill/>
        </p:spPr>
        <p:txBody>
          <a:bodyPr wrap="none" rtlCol="0">
            <a:spAutoFit/>
          </a:bodyPr>
          <a:lstStyle/>
          <a:p>
            <a:r>
              <a:rPr lang="en-US" altLang="zh-TW" dirty="0">
                <a:solidFill>
                  <a:srgbClr val="0000FF"/>
                </a:solidFill>
                <a:latin typeface="Times New Roman" panose="02020603050405020304" pitchFamily="18" charset="0"/>
                <a:cs typeface="Times New Roman" panose="02020603050405020304" pitchFamily="18" charset="0"/>
              </a:rPr>
              <a:t>1</a:t>
            </a:r>
            <a:endParaRPr lang="zh-TW" altLang="en-US" dirty="0">
              <a:solidFill>
                <a:srgbClr val="0000FF"/>
              </a:solidFill>
              <a:latin typeface="Times New Roman" panose="02020603050405020304" pitchFamily="18" charset="0"/>
              <a:cs typeface="Times New Roman" panose="02020603050405020304" pitchFamily="18" charset="0"/>
            </a:endParaRPr>
          </a:p>
        </p:txBody>
      </p:sp>
      <p:sp>
        <p:nvSpPr>
          <p:cNvPr id="28" name="橢圓 27">
            <a:extLst>
              <a:ext uri="{FF2B5EF4-FFF2-40B4-BE49-F238E27FC236}">
                <a16:creationId xmlns:a16="http://schemas.microsoft.com/office/drawing/2014/main" id="{9C561FF9-B158-4E27-80A4-2CD3144BF33D}"/>
              </a:ext>
            </a:extLst>
          </p:cNvPr>
          <p:cNvSpPr/>
          <p:nvPr/>
        </p:nvSpPr>
        <p:spPr>
          <a:xfrm>
            <a:off x="1367400" y="4059722"/>
            <a:ext cx="469222" cy="504056"/>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A58E9D85-75BC-4631-9F4A-973E07E34B5B}"/>
              </a:ext>
            </a:extLst>
          </p:cNvPr>
          <p:cNvSpPr txBox="1"/>
          <p:nvPr/>
        </p:nvSpPr>
        <p:spPr>
          <a:xfrm>
            <a:off x="1476582" y="4923818"/>
            <a:ext cx="45719" cy="123111"/>
          </a:xfrm>
          <a:prstGeom prst="rect">
            <a:avLst/>
          </a:prstGeom>
          <a:noFill/>
        </p:spPr>
        <p:txBody>
          <a:bodyPr wrap="square" rtlCol="0">
            <a:spAutoFit/>
          </a:bodyPr>
          <a:lstStyle/>
          <a:p>
            <a:r>
              <a:rPr lang="en-US" altLang="zh-TW" sz="100" dirty="0">
                <a:latin typeface="Times New Roman" panose="02020603050405020304" pitchFamily="18" charset="0"/>
                <a:cs typeface="Times New Roman" panose="02020603050405020304" pitchFamily="18" charset="0"/>
              </a:rPr>
              <a:t>11</a:t>
            </a:r>
            <a:endParaRPr lang="zh-TW" altLang="en-US" sz="100" dirty="0">
              <a:latin typeface="Times New Roman" panose="02020603050405020304" pitchFamily="18" charset="0"/>
              <a:cs typeface="Times New Roman" panose="02020603050405020304" pitchFamily="18" charset="0"/>
            </a:endParaRPr>
          </a:p>
        </p:txBody>
      </p:sp>
      <p:sp>
        <p:nvSpPr>
          <p:cNvPr id="30" name="文字方塊 29">
            <a:extLst>
              <a:ext uri="{FF2B5EF4-FFF2-40B4-BE49-F238E27FC236}">
                <a16:creationId xmlns:a16="http://schemas.microsoft.com/office/drawing/2014/main" id="{1E0384CC-4FD7-4637-873B-DB026BDF351C}"/>
              </a:ext>
            </a:extLst>
          </p:cNvPr>
          <p:cNvSpPr txBox="1"/>
          <p:nvPr/>
        </p:nvSpPr>
        <p:spPr>
          <a:xfrm>
            <a:off x="1464850" y="4775519"/>
            <a:ext cx="466794" cy="769441"/>
          </a:xfrm>
          <a:prstGeom prst="rect">
            <a:avLst/>
          </a:prstGeom>
          <a:noFill/>
        </p:spPr>
        <p:txBody>
          <a:bodyPr wrap="none" rtlCol="0">
            <a:spAutoFit/>
          </a:bodyPr>
          <a:lstStyle/>
          <a:p>
            <a:r>
              <a:rPr lang="en-US" altLang="zh-TW" dirty="0">
                <a:solidFill>
                  <a:srgbClr val="0000FF"/>
                </a:solidFill>
                <a:latin typeface="Times New Roman" panose="02020603050405020304" pitchFamily="18" charset="0"/>
                <a:cs typeface="Times New Roman" panose="02020603050405020304" pitchFamily="18" charset="0"/>
              </a:rPr>
              <a:t>2</a:t>
            </a:r>
            <a:endParaRPr lang="zh-TW" altLang="en-US" dirty="0">
              <a:solidFill>
                <a:srgbClr val="0000FF"/>
              </a:solidFill>
              <a:latin typeface="Times New Roman" panose="02020603050405020304" pitchFamily="18" charset="0"/>
              <a:cs typeface="Times New Roman" panose="02020603050405020304" pitchFamily="18" charset="0"/>
            </a:endParaRPr>
          </a:p>
        </p:txBody>
      </p:sp>
      <p:sp>
        <p:nvSpPr>
          <p:cNvPr id="31" name="橢圓 30">
            <a:extLst>
              <a:ext uri="{FF2B5EF4-FFF2-40B4-BE49-F238E27FC236}">
                <a16:creationId xmlns:a16="http://schemas.microsoft.com/office/drawing/2014/main" id="{3F7DFC92-EBAA-443B-AA8F-EA1DE5B0BF5E}"/>
              </a:ext>
            </a:extLst>
          </p:cNvPr>
          <p:cNvSpPr/>
          <p:nvPr/>
        </p:nvSpPr>
        <p:spPr>
          <a:xfrm>
            <a:off x="1367400" y="4743798"/>
            <a:ext cx="469222" cy="504056"/>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6" name="群組 35">
            <a:extLst>
              <a:ext uri="{FF2B5EF4-FFF2-40B4-BE49-F238E27FC236}">
                <a16:creationId xmlns:a16="http://schemas.microsoft.com/office/drawing/2014/main" id="{DD62422B-F0A6-4DA7-9347-FB35BB34E263}"/>
              </a:ext>
            </a:extLst>
          </p:cNvPr>
          <p:cNvGrpSpPr/>
          <p:nvPr/>
        </p:nvGrpSpPr>
        <p:grpSpPr>
          <a:xfrm>
            <a:off x="6101474" y="378564"/>
            <a:ext cx="360040" cy="369332"/>
            <a:chOff x="7265815" y="3227082"/>
            <a:chExt cx="360040" cy="369332"/>
          </a:xfrm>
        </p:grpSpPr>
        <p:sp>
          <p:nvSpPr>
            <p:cNvPr id="32" name="文字方塊 31">
              <a:extLst>
                <a:ext uri="{FF2B5EF4-FFF2-40B4-BE49-F238E27FC236}">
                  <a16:creationId xmlns:a16="http://schemas.microsoft.com/office/drawing/2014/main" id="{60088F7B-8ECE-4925-80B1-52CF7C64206D}"/>
                </a:ext>
              </a:extLst>
            </p:cNvPr>
            <p:cNvSpPr txBox="1"/>
            <p:nvPr/>
          </p:nvSpPr>
          <p:spPr>
            <a:xfrm>
              <a:off x="7265815" y="3246158"/>
              <a:ext cx="45719" cy="123111"/>
            </a:xfrm>
            <a:prstGeom prst="rect">
              <a:avLst/>
            </a:prstGeom>
            <a:noFill/>
          </p:spPr>
          <p:txBody>
            <a:bodyPr wrap="square" rtlCol="0">
              <a:spAutoFit/>
            </a:bodyPr>
            <a:lstStyle/>
            <a:p>
              <a:r>
                <a:rPr lang="en-US" altLang="zh-TW" sz="100" dirty="0">
                  <a:latin typeface="Times New Roman" panose="02020603050405020304" pitchFamily="18" charset="0"/>
                  <a:cs typeface="Times New Roman" panose="02020603050405020304" pitchFamily="18" charset="0"/>
                </a:rPr>
                <a:t>11</a:t>
              </a:r>
              <a:endParaRPr lang="zh-TW" altLang="en-US" sz="100" dirty="0">
                <a:latin typeface="Times New Roman" panose="02020603050405020304" pitchFamily="18" charset="0"/>
                <a:cs typeface="Times New Roman" panose="02020603050405020304" pitchFamily="18" charset="0"/>
              </a:endParaRPr>
            </a:p>
          </p:txBody>
        </p:sp>
        <p:sp>
          <p:nvSpPr>
            <p:cNvPr id="33" name="文字方塊 32">
              <a:extLst>
                <a:ext uri="{FF2B5EF4-FFF2-40B4-BE49-F238E27FC236}">
                  <a16:creationId xmlns:a16="http://schemas.microsoft.com/office/drawing/2014/main" id="{8BC286FC-AA21-4391-9660-F1FBC3F345C6}"/>
                </a:ext>
              </a:extLst>
            </p:cNvPr>
            <p:cNvSpPr txBox="1"/>
            <p:nvPr/>
          </p:nvSpPr>
          <p:spPr>
            <a:xfrm>
              <a:off x="7314713" y="3227082"/>
              <a:ext cx="309928" cy="369332"/>
            </a:xfrm>
            <a:prstGeom prst="rect">
              <a:avLst/>
            </a:prstGeom>
            <a:noFill/>
          </p:spPr>
          <p:txBody>
            <a:bodyPr wrap="square" rtlCol="0">
              <a:spAutoFit/>
            </a:bodyPr>
            <a:lstStyle/>
            <a:p>
              <a:r>
                <a:rPr lang="en-US" altLang="zh-TW" sz="1800" b="1" dirty="0">
                  <a:solidFill>
                    <a:srgbClr val="0000FF"/>
                  </a:solidFill>
                  <a:latin typeface="Times New Roman" panose="02020603050405020304" pitchFamily="18" charset="0"/>
                  <a:cs typeface="Times New Roman" panose="02020603050405020304" pitchFamily="18" charset="0"/>
                </a:rPr>
                <a:t>1</a:t>
              </a:r>
              <a:endParaRPr lang="zh-TW" altLang="en-US" sz="1800" b="1" dirty="0">
                <a:solidFill>
                  <a:srgbClr val="0000FF"/>
                </a:solidFill>
                <a:latin typeface="Times New Roman" panose="02020603050405020304" pitchFamily="18" charset="0"/>
                <a:cs typeface="Times New Roman" panose="02020603050405020304" pitchFamily="18" charset="0"/>
              </a:endParaRPr>
            </a:p>
          </p:txBody>
        </p:sp>
        <p:sp>
          <p:nvSpPr>
            <p:cNvPr id="34" name="橢圓 33">
              <a:extLst>
                <a:ext uri="{FF2B5EF4-FFF2-40B4-BE49-F238E27FC236}">
                  <a16:creationId xmlns:a16="http://schemas.microsoft.com/office/drawing/2014/main" id="{A8C7EDEC-7A97-4660-9CBD-A9AC71E3B51A}"/>
                </a:ext>
              </a:extLst>
            </p:cNvPr>
            <p:cNvSpPr/>
            <p:nvPr/>
          </p:nvSpPr>
          <p:spPr>
            <a:xfrm>
              <a:off x="7314315" y="3275200"/>
              <a:ext cx="311540" cy="294993"/>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5" name="箭號: 向右 34">
            <a:extLst>
              <a:ext uri="{FF2B5EF4-FFF2-40B4-BE49-F238E27FC236}">
                <a16:creationId xmlns:a16="http://schemas.microsoft.com/office/drawing/2014/main" id="{572E8C4B-B1DB-4D74-BCD7-205314BDE94D}"/>
              </a:ext>
            </a:extLst>
          </p:cNvPr>
          <p:cNvSpPr/>
          <p:nvPr/>
        </p:nvSpPr>
        <p:spPr>
          <a:xfrm>
            <a:off x="6099012" y="709432"/>
            <a:ext cx="576064" cy="216024"/>
          </a:xfrm>
          <a:prstGeom prst="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a:extLst>
              <a:ext uri="{FF2B5EF4-FFF2-40B4-BE49-F238E27FC236}">
                <a16:creationId xmlns:a16="http://schemas.microsoft.com/office/drawing/2014/main" id="{928AF617-8B23-4798-A4AA-80A2B567BB27}"/>
              </a:ext>
            </a:extLst>
          </p:cNvPr>
          <p:cNvSpPr txBox="1"/>
          <p:nvPr/>
        </p:nvSpPr>
        <p:spPr>
          <a:xfrm>
            <a:off x="6887755" y="1075575"/>
            <a:ext cx="1837362" cy="400110"/>
          </a:xfrm>
          <a:prstGeom prst="rect">
            <a:avLst/>
          </a:prstGeom>
          <a:noFill/>
        </p:spPr>
        <p:txBody>
          <a:bodyPr wrap="none" rtlCol="0">
            <a:spAutoFit/>
          </a:bodyPr>
          <a:lstStyle/>
          <a:p>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Cout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出</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個空格</a:t>
            </a:r>
          </a:p>
        </p:txBody>
      </p:sp>
      <p:sp>
        <p:nvSpPr>
          <p:cNvPr id="38" name="箭號: 向右 37">
            <a:extLst>
              <a:ext uri="{FF2B5EF4-FFF2-40B4-BE49-F238E27FC236}">
                <a16:creationId xmlns:a16="http://schemas.microsoft.com/office/drawing/2014/main" id="{2D429451-B826-4EB4-A53E-5D67B232CA6E}"/>
              </a:ext>
            </a:extLst>
          </p:cNvPr>
          <p:cNvSpPr/>
          <p:nvPr/>
        </p:nvSpPr>
        <p:spPr>
          <a:xfrm>
            <a:off x="6093296" y="1742886"/>
            <a:ext cx="576064" cy="216024"/>
          </a:xfrm>
          <a:prstGeom prst="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箭號: 向右 38">
            <a:extLst>
              <a:ext uri="{FF2B5EF4-FFF2-40B4-BE49-F238E27FC236}">
                <a16:creationId xmlns:a16="http://schemas.microsoft.com/office/drawing/2014/main" id="{A05E5AEB-2C62-408D-A253-857CB1F1663E}"/>
              </a:ext>
            </a:extLst>
          </p:cNvPr>
          <p:cNvSpPr/>
          <p:nvPr/>
        </p:nvSpPr>
        <p:spPr>
          <a:xfrm>
            <a:off x="6112089" y="2267912"/>
            <a:ext cx="576064" cy="216024"/>
          </a:xfrm>
          <a:prstGeom prst="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箭號: 向右 39">
            <a:extLst>
              <a:ext uri="{FF2B5EF4-FFF2-40B4-BE49-F238E27FC236}">
                <a16:creationId xmlns:a16="http://schemas.microsoft.com/office/drawing/2014/main" id="{894A6FAE-CFF0-4A98-A187-4A12DDEFD635}"/>
              </a:ext>
            </a:extLst>
          </p:cNvPr>
          <p:cNvSpPr/>
          <p:nvPr/>
        </p:nvSpPr>
        <p:spPr>
          <a:xfrm>
            <a:off x="6112089" y="2792938"/>
            <a:ext cx="576064" cy="216024"/>
          </a:xfrm>
          <a:prstGeom prst="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a:extLst>
              <a:ext uri="{FF2B5EF4-FFF2-40B4-BE49-F238E27FC236}">
                <a16:creationId xmlns:a16="http://schemas.microsoft.com/office/drawing/2014/main" id="{D2C3980E-E3B7-4F6D-B39F-E03180D21B01}"/>
              </a:ext>
            </a:extLst>
          </p:cNvPr>
          <p:cNvSpPr txBox="1"/>
          <p:nvPr/>
        </p:nvSpPr>
        <p:spPr>
          <a:xfrm>
            <a:off x="6887755" y="2145672"/>
            <a:ext cx="1452642" cy="400110"/>
          </a:xfrm>
          <a:prstGeom prst="rect">
            <a:avLst/>
          </a:prstGeom>
          <a:noFill/>
        </p:spPr>
        <p:txBody>
          <a:bodyPr wrap="none" rtlCol="0">
            <a:spAutoFit/>
          </a:bodyPr>
          <a:lstStyle/>
          <a:p>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Cout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出</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a:t>
            </a:r>
          </a:p>
        </p:txBody>
      </p:sp>
      <p:sp>
        <p:nvSpPr>
          <p:cNvPr id="42" name="文字方塊 41">
            <a:extLst>
              <a:ext uri="{FF2B5EF4-FFF2-40B4-BE49-F238E27FC236}">
                <a16:creationId xmlns:a16="http://schemas.microsoft.com/office/drawing/2014/main" id="{01239DA7-A40E-4620-9387-F5095AD9931F}"/>
              </a:ext>
            </a:extLst>
          </p:cNvPr>
          <p:cNvSpPr txBox="1"/>
          <p:nvPr/>
        </p:nvSpPr>
        <p:spPr>
          <a:xfrm>
            <a:off x="6887755" y="1610623"/>
            <a:ext cx="585417" cy="400110"/>
          </a:xfrm>
          <a:prstGeom prst="rect">
            <a:avLst/>
          </a:prstGeom>
          <a:noFill/>
        </p:spPr>
        <p:txBody>
          <a:bodyPr wrap="none" rtlCol="0">
            <a:spAutoFit/>
          </a:bodyPr>
          <a:lstStyle/>
          <a:p>
            <a:r>
              <a:rPr lang="en-US" altLang="zh-TW" sz="2000" dirty="0">
                <a:solidFill>
                  <a:schemeClr val="tx1"/>
                </a:solidFill>
                <a:latin typeface="Times New Roman" panose="02020603050405020304" pitchFamily="18" charset="0"/>
                <a:cs typeface="Times New Roman" panose="02020603050405020304" pitchFamily="18" charset="0"/>
              </a:rPr>
              <a:t>y=1</a:t>
            </a:r>
            <a:endParaRPr lang="zh-TW" altLang="en-US" sz="2000" dirty="0">
              <a:solidFill>
                <a:schemeClr val="tx1"/>
              </a:solidFill>
              <a:latin typeface="Times New Roman" panose="02020603050405020304" pitchFamily="18" charset="0"/>
              <a:cs typeface="Times New Roman" panose="02020603050405020304" pitchFamily="18" charset="0"/>
            </a:endParaRPr>
          </a:p>
        </p:txBody>
      </p:sp>
      <p:grpSp>
        <p:nvGrpSpPr>
          <p:cNvPr id="44" name="群組 43">
            <a:extLst>
              <a:ext uri="{FF2B5EF4-FFF2-40B4-BE49-F238E27FC236}">
                <a16:creationId xmlns:a16="http://schemas.microsoft.com/office/drawing/2014/main" id="{59FDB216-D728-4793-A2F1-00EFB48BE786}"/>
              </a:ext>
            </a:extLst>
          </p:cNvPr>
          <p:cNvGrpSpPr/>
          <p:nvPr/>
        </p:nvGrpSpPr>
        <p:grpSpPr>
          <a:xfrm>
            <a:off x="6124333" y="1425957"/>
            <a:ext cx="360040" cy="369332"/>
            <a:chOff x="7265815" y="3227082"/>
            <a:chExt cx="360040" cy="369332"/>
          </a:xfrm>
        </p:grpSpPr>
        <p:sp>
          <p:nvSpPr>
            <p:cNvPr id="45" name="文字方塊 44">
              <a:extLst>
                <a:ext uri="{FF2B5EF4-FFF2-40B4-BE49-F238E27FC236}">
                  <a16:creationId xmlns:a16="http://schemas.microsoft.com/office/drawing/2014/main" id="{8E86CDC4-782B-4304-86D4-BD469D4F4E16}"/>
                </a:ext>
              </a:extLst>
            </p:cNvPr>
            <p:cNvSpPr txBox="1"/>
            <p:nvPr/>
          </p:nvSpPr>
          <p:spPr>
            <a:xfrm>
              <a:off x="7265815" y="3246158"/>
              <a:ext cx="45719" cy="123111"/>
            </a:xfrm>
            <a:prstGeom prst="rect">
              <a:avLst/>
            </a:prstGeom>
            <a:noFill/>
          </p:spPr>
          <p:txBody>
            <a:bodyPr wrap="square" rtlCol="0">
              <a:spAutoFit/>
            </a:bodyPr>
            <a:lstStyle/>
            <a:p>
              <a:r>
                <a:rPr lang="en-US" altLang="zh-TW" sz="100" dirty="0">
                  <a:latin typeface="Times New Roman" panose="02020603050405020304" pitchFamily="18" charset="0"/>
                  <a:cs typeface="Times New Roman" panose="02020603050405020304" pitchFamily="18" charset="0"/>
                </a:rPr>
                <a:t>11</a:t>
              </a:r>
              <a:endParaRPr lang="zh-TW" altLang="en-US" sz="100" dirty="0">
                <a:latin typeface="Times New Roman" panose="02020603050405020304" pitchFamily="18" charset="0"/>
                <a:cs typeface="Times New Roman" panose="02020603050405020304" pitchFamily="18" charset="0"/>
              </a:endParaRPr>
            </a:p>
          </p:txBody>
        </p:sp>
        <p:sp>
          <p:nvSpPr>
            <p:cNvPr id="46" name="文字方塊 45">
              <a:extLst>
                <a:ext uri="{FF2B5EF4-FFF2-40B4-BE49-F238E27FC236}">
                  <a16:creationId xmlns:a16="http://schemas.microsoft.com/office/drawing/2014/main" id="{C7122241-BEAD-4AE1-896B-D19DEE272DCD}"/>
                </a:ext>
              </a:extLst>
            </p:cNvPr>
            <p:cNvSpPr txBox="1"/>
            <p:nvPr/>
          </p:nvSpPr>
          <p:spPr>
            <a:xfrm>
              <a:off x="7314713" y="3227082"/>
              <a:ext cx="309928" cy="369332"/>
            </a:xfrm>
            <a:prstGeom prst="rect">
              <a:avLst/>
            </a:prstGeom>
            <a:noFill/>
          </p:spPr>
          <p:txBody>
            <a:bodyPr wrap="square" rtlCol="0">
              <a:spAutoFit/>
            </a:bodyPr>
            <a:lstStyle/>
            <a:p>
              <a:r>
                <a:rPr lang="en-US" altLang="zh-TW" sz="1800" b="1" dirty="0">
                  <a:solidFill>
                    <a:srgbClr val="0000FF"/>
                  </a:solidFill>
                  <a:latin typeface="Times New Roman" panose="02020603050405020304" pitchFamily="18" charset="0"/>
                  <a:cs typeface="Times New Roman" panose="02020603050405020304" pitchFamily="18" charset="0"/>
                </a:rPr>
                <a:t>2</a:t>
              </a:r>
              <a:endParaRPr lang="zh-TW" altLang="en-US" sz="1800" b="1" dirty="0">
                <a:solidFill>
                  <a:srgbClr val="0000FF"/>
                </a:solidFill>
                <a:latin typeface="Times New Roman" panose="02020603050405020304" pitchFamily="18" charset="0"/>
                <a:cs typeface="Times New Roman" panose="02020603050405020304" pitchFamily="18" charset="0"/>
              </a:endParaRPr>
            </a:p>
          </p:txBody>
        </p:sp>
        <p:sp>
          <p:nvSpPr>
            <p:cNvPr id="47" name="橢圓 46">
              <a:extLst>
                <a:ext uri="{FF2B5EF4-FFF2-40B4-BE49-F238E27FC236}">
                  <a16:creationId xmlns:a16="http://schemas.microsoft.com/office/drawing/2014/main" id="{7E73C65F-3D0F-458A-87C1-78F8213E9477}"/>
                </a:ext>
              </a:extLst>
            </p:cNvPr>
            <p:cNvSpPr/>
            <p:nvPr/>
          </p:nvSpPr>
          <p:spPr>
            <a:xfrm>
              <a:off x="7314315" y="3275200"/>
              <a:ext cx="311540" cy="294993"/>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8" name="文字方塊 47">
            <a:extLst>
              <a:ext uri="{FF2B5EF4-FFF2-40B4-BE49-F238E27FC236}">
                <a16:creationId xmlns:a16="http://schemas.microsoft.com/office/drawing/2014/main" id="{8C42B5A1-0471-465D-9B27-9FCD85EAC202}"/>
              </a:ext>
            </a:extLst>
          </p:cNvPr>
          <p:cNvSpPr txBox="1"/>
          <p:nvPr/>
        </p:nvSpPr>
        <p:spPr>
          <a:xfrm>
            <a:off x="6887755" y="2680720"/>
            <a:ext cx="1196161" cy="400110"/>
          </a:xfrm>
          <a:prstGeom prst="rect">
            <a:avLst/>
          </a:prstGeom>
          <a:noFill/>
        </p:spPr>
        <p:txBody>
          <a:bodyPr wrap="none" rtlCol="0">
            <a:spAutoFit/>
          </a:bodyPr>
          <a:lstStyle/>
          <a:p>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Cout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換行</a:t>
            </a:r>
          </a:p>
        </p:txBody>
      </p:sp>
      <p:sp>
        <p:nvSpPr>
          <p:cNvPr id="49" name="文字方塊 48">
            <a:extLst>
              <a:ext uri="{FF2B5EF4-FFF2-40B4-BE49-F238E27FC236}">
                <a16:creationId xmlns:a16="http://schemas.microsoft.com/office/drawing/2014/main" id="{3801213A-731A-4672-9CC2-00B0734BBB4C}"/>
              </a:ext>
            </a:extLst>
          </p:cNvPr>
          <p:cNvSpPr txBox="1"/>
          <p:nvPr/>
        </p:nvSpPr>
        <p:spPr>
          <a:xfrm>
            <a:off x="5301457" y="3257775"/>
            <a:ext cx="585417" cy="400110"/>
          </a:xfrm>
          <a:prstGeom prst="rect">
            <a:avLst/>
          </a:prstGeom>
          <a:noFill/>
        </p:spPr>
        <p:txBody>
          <a:bodyPr wrap="none" rtlCol="0">
            <a:spAutoFit/>
          </a:bodyPr>
          <a:lstStyle/>
          <a:p>
            <a:r>
              <a:rPr lang="en-US" altLang="zh-TW" sz="2000" dirty="0">
                <a:solidFill>
                  <a:schemeClr val="tx1"/>
                </a:solidFill>
                <a:latin typeface="Times New Roman" panose="02020603050405020304" pitchFamily="18" charset="0"/>
                <a:cs typeface="Times New Roman" panose="02020603050405020304" pitchFamily="18" charset="0"/>
              </a:rPr>
              <a:t>x=2</a:t>
            </a:r>
            <a:endParaRPr lang="zh-TW" altLang="en-US" sz="2000" dirty="0">
              <a:solidFill>
                <a:schemeClr val="tx1"/>
              </a:solidFill>
              <a:latin typeface="Times New Roman" panose="02020603050405020304" pitchFamily="18" charset="0"/>
              <a:cs typeface="Times New Roman" panose="02020603050405020304" pitchFamily="18" charset="0"/>
            </a:endParaRPr>
          </a:p>
        </p:txBody>
      </p:sp>
      <p:sp>
        <p:nvSpPr>
          <p:cNvPr id="50" name="文字方塊 49">
            <a:extLst>
              <a:ext uri="{FF2B5EF4-FFF2-40B4-BE49-F238E27FC236}">
                <a16:creationId xmlns:a16="http://schemas.microsoft.com/office/drawing/2014/main" id="{1A2733A2-DA8A-4F97-83FE-B4F382E1AA06}"/>
              </a:ext>
            </a:extLst>
          </p:cNvPr>
          <p:cNvSpPr txBox="1"/>
          <p:nvPr/>
        </p:nvSpPr>
        <p:spPr>
          <a:xfrm>
            <a:off x="6887755" y="3273744"/>
            <a:ext cx="1071127" cy="400110"/>
          </a:xfrm>
          <a:prstGeom prst="rect">
            <a:avLst/>
          </a:prstGeom>
          <a:noFill/>
        </p:spPr>
        <p:txBody>
          <a:bodyPr wrap="none" rtlCol="0">
            <a:spAutoFit/>
          </a:bodyPr>
          <a:lstStyle/>
          <a:p>
            <a:r>
              <a:rPr lang="en-US" altLang="zh-TW" sz="2000" dirty="0">
                <a:solidFill>
                  <a:schemeClr val="tx1"/>
                </a:solidFill>
                <a:latin typeface="Times New Roman" panose="02020603050405020304" pitchFamily="18" charset="0"/>
                <a:cs typeface="Times New Roman" panose="02020603050405020304" pitchFamily="18" charset="0"/>
              </a:rPr>
              <a:t>y=5-2=3</a:t>
            </a:r>
            <a:endParaRPr lang="zh-TW" altLang="en-US" sz="2000" dirty="0">
              <a:solidFill>
                <a:schemeClr val="tx1"/>
              </a:solidFill>
              <a:latin typeface="Times New Roman" panose="02020603050405020304" pitchFamily="18" charset="0"/>
              <a:cs typeface="Times New Roman" panose="02020603050405020304" pitchFamily="18" charset="0"/>
            </a:endParaRPr>
          </a:p>
        </p:txBody>
      </p:sp>
      <p:sp>
        <p:nvSpPr>
          <p:cNvPr id="51" name="箭號: 向右 50">
            <a:extLst>
              <a:ext uri="{FF2B5EF4-FFF2-40B4-BE49-F238E27FC236}">
                <a16:creationId xmlns:a16="http://schemas.microsoft.com/office/drawing/2014/main" id="{179408B8-5BCF-43FA-9FB5-946C005D7D9E}"/>
              </a:ext>
            </a:extLst>
          </p:cNvPr>
          <p:cNvSpPr/>
          <p:nvPr/>
        </p:nvSpPr>
        <p:spPr>
          <a:xfrm>
            <a:off x="6104458" y="3934060"/>
            <a:ext cx="576064" cy="216024"/>
          </a:xfrm>
          <a:prstGeom prst="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2" name="群組 51">
            <a:extLst>
              <a:ext uri="{FF2B5EF4-FFF2-40B4-BE49-F238E27FC236}">
                <a16:creationId xmlns:a16="http://schemas.microsoft.com/office/drawing/2014/main" id="{8DAFF68B-F363-4E4E-B589-50A52DF43F23}"/>
              </a:ext>
            </a:extLst>
          </p:cNvPr>
          <p:cNvGrpSpPr/>
          <p:nvPr/>
        </p:nvGrpSpPr>
        <p:grpSpPr>
          <a:xfrm>
            <a:off x="6101474" y="3094764"/>
            <a:ext cx="360040" cy="369332"/>
            <a:chOff x="7265815" y="3227082"/>
            <a:chExt cx="360040" cy="369332"/>
          </a:xfrm>
        </p:grpSpPr>
        <p:sp>
          <p:nvSpPr>
            <p:cNvPr id="53" name="文字方塊 52">
              <a:extLst>
                <a:ext uri="{FF2B5EF4-FFF2-40B4-BE49-F238E27FC236}">
                  <a16:creationId xmlns:a16="http://schemas.microsoft.com/office/drawing/2014/main" id="{2E6819C8-8CCC-4F0D-870B-256C1E189DD5}"/>
                </a:ext>
              </a:extLst>
            </p:cNvPr>
            <p:cNvSpPr txBox="1"/>
            <p:nvPr/>
          </p:nvSpPr>
          <p:spPr>
            <a:xfrm>
              <a:off x="7265815" y="3246158"/>
              <a:ext cx="45719" cy="123111"/>
            </a:xfrm>
            <a:prstGeom prst="rect">
              <a:avLst/>
            </a:prstGeom>
            <a:noFill/>
          </p:spPr>
          <p:txBody>
            <a:bodyPr wrap="square" rtlCol="0">
              <a:spAutoFit/>
            </a:bodyPr>
            <a:lstStyle/>
            <a:p>
              <a:r>
                <a:rPr lang="en-US" altLang="zh-TW" sz="100" dirty="0">
                  <a:latin typeface="Times New Roman" panose="02020603050405020304" pitchFamily="18" charset="0"/>
                  <a:cs typeface="Times New Roman" panose="02020603050405020304" pitchFamily="18" charset="0"/>
                </a:rPr>
                <a:t>11</a:t>
              </a:r>
              <a:endParaRPr lang="zh-TW" altLang="en-US" sz="100" dirty="0">
                <a:latin typeface="Times New Roman" panose="02020603050405020304" pitchFamily="18" charset="0"/>
                <a:cs typeface="Times New Roman" panose="02020603050405020304" pitchFamily="18" charset="0"/>
              </a:endParaRPr>
            </a:p>
          </p:txBody>
        </p:sp>
        <p:sp>
          <p:nvSpPr>
            <p:cNvPr id="54" name="文字方塊 53">
              <a:extLst>
                <a:ext uri="{FF2B5EF4-FFF2-40B4-BE49-F238E27FC236}">
                  <a16:creationId xmlns:a16="http://schemas.microsoft.com/office/drawing/2014/main" id="{BD875394-47F0-474D-A0CE-87C097A27951}"/>
                </a:ext>
              </a:extLst>
            </p:cNvPr>
            <p:cNvSpPr txBox="1"/>
            <p:nvPr/>
          </p:nvSpPr>
          <p:spPr>
            <a:xfrm>
              <a:off x="7314713" y="3227082"/>
              <a:ext cx="309928" cy="369332"/>
            </a:xfrm>
            <a:prstGeom prst="rect">
              <a:avLst/>
            </a:prstGeom>
            <a:noFill/>
          </p:spPr>
          <p:txBody>
            <a:bodyPr wrap="square" rtlCol="0">
              <a:spAutoFit/>
            </a:bodyPr>
            <a:lstStyle/>
            <a:p>
              <a:r>
                <a:rPr lang="en-US" altLang="zh-TW" sz="1800" b="1" dirty="0">
                  <a:solidFill>
                    <a:srgbClr val="0000FF"/>
                  </a:solidFill>
                  <a:latin typeface="Times New Roman" panose="02020603050405020304" pitchFamily="18" charset="0"/>
                  <a:cs typeface="Times New Roman" panose="02020603050405020304" pitchFamily="18" charset="0"/>
                </a:rPr>
                <a:t>1</a:t>
              </a:r>
              <a:endParaRPr lang="zh-TW" altLang="en-US" sz="1800" b="1" dirty="0">
                <a:solidFill>
                  <a:srgbClr val="0000FF"/>
                </a:solidFill>
                <a:latin typeface="Times New Roman" panose="02020603050405020304" pitchFamily="18" charset="0"/>
                <a:cs typeface="Times New Roman" panose="02020603050405020304" pitchFamily="18" charset="0"/>
              </a:endParaRPr>
            </a:p>
          </p:txBody>
        </p:sp>
        <p:sp>
          <p:nvSpPr>
            <p:cNvPr id="55" name="橢圓 54">
              <a:extLst>
                <a:ext uri="{FF2B5EF4-FFF2-40B4-BE49-F238E27FC236}">
                  <a16:creationId xmlns:a16="http://schemas.microsoft.com/office/drawing/2014/main" id="{82D911E4-BCD7-46A5-8E68-8B7BEC6C2EEA}"/>
                </a:ext>
              </a:extLst>
            </p:cNvPr>
            <p:cNvSpPr/>
            <p:nvPr/>
          </p:nvSpPr>
          <p:spPr>
            <a:xfrm>
              <a:off x="7314315" y="3275200"/>
              <a:ext cx="311540" cy="294993"/>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6" name="箭號: 向右 55">
            <a:extLst>
              <a:ext uri="{FF2B5EF4-FFF2-40B4-BE49-F238E27FC236}">
                <a16:creationId xmlns:a16="http://schemas.microsoft.com/office/drawing/2014/main" id="{E8547623-9E89-45F6-9CE1-B4324332C925}"/>
              </a:ext>
            </a:extLst>
          </p:cNvPr>
          <p:cNvSpPr/>
          <p:nvPr/>
        </p:nvSpPr>
        <p:spPr>
          <a:xfrm>
            <a:off x="6099012" y="3425632"/>
            <a:ext cx="576064" cy="216024"/>
          </a:xfrm>
          <a:prstGeom prst="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文字方塊 56">
            <a:extLst>
              <a:ext uri="{FF2B5EF4-FFF2-40B4-BE49-F238E27FC236}">
                <a16:creationId xmlns:a16="http://schemas.microsoft.com/office/drawing/2014/main" id="{3F0F07A7-23EC-4F13-A1D3-9CFE64FC7942}"/>
              </a:ext>
            </a:extLst>
          </p:cNvPr>
          <p:cNvSpPr txBox="1"/>
          <p:nvPr/>
        </p:nvSpPr>
        <p:spPr>
          <a:xfrm>
            <a:off x="6887755" y="3791775"/>
            <a:ext cx="1837362" cy="400110"/>
          </a:xfrm>
          <a:prstGeom prst="rect">
            <a:avLst/>
          </a:prstGeom>
          <a:noFill/>
        </p:spPr>
        <p:txBody>
          <a:bodyPr wrap="none" rtlCol="0">
            <a:spAutoFit/>
          </a:bodyPr>
          <a:lstStyle/>
          <a:p>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Cout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出</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個空格</a:t>
            </a:r>
          </a:p>
        </p:txBody>
      </p:sp>
      <p:sp>
        <p:nvSpPr>
          <p:cNvPr id="58" name="箭號: 向右 57">
            <a:extLst>
              <a:ext uri="{FF2B5EF4-FFF2-40B4-BE49-F238E27FC236}">
                <a16:creationId xmlns:a16="http://schemas.microsoft.com/office/drawing/2014/main" id="{56E94E93-A62A-44AC-9A0A-48E2437A8B9C}"/>
              </a:ext>
            </a:extLst>
          </p:cNvPr>
          <p:cNvSpPr/>
          <p:nvPr/>
        </p:nvSpPr>
        <p:spPr>
          <a:xfrm>
            <a:off x="6093296" y="4459086"/>
            <a:ext cx="576064" cy="216024"/>
          </a:xfrm>
          <a:prstGeom prst="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箭號: 向右 58">
            <a:extLst>
              <a:ext uri="{FF2B5EF4-FFF2-40B4-BE49-F238E27FC236}">
                <a16:creationId xmlns:a16="http://schemas.microsoft.com/office/drawing/2014/main" id="{8DFFA4DD-DF2C-4F16-8EC6-06C1B66341FF}"/>
              </a:ext>
            </a:extLst>
          </p:cNvPr>
          <p:cNvSpPr/>
          <p:nvPr/>
        </p:nvSpPr>
        <p:spPr>
          <a:xfrm>
            <a:off x="6112089" y="4984112"/>
            <a:ext cx="576064" cy="216024"/>
          </a:xfrm>
          <a:prstGeom prst="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箭號: 向右 59">
            <a:extLst>
              <a:ext uri="{FF2B5EF4-FFF2-40B4-BE49-F238E27FC236}">
                <a16:creationId xmlns:a16="http://schemas.microsoft.com/office/drawing/2014/main" id="{01EA4C6D-E18D-4295-914F-E7BCC324E67E}"/>
              </a:ext>
            </a:extLst>
          </p:cNvPr>
          <p:cNvSpPr/>
          <p:nvPr/>
        </p:nvSpPr>
        <p:spPr>
          <a:xfrm>
            <a:off x="6112089" y="5509138"/>
            <a:ext cx="576064" cy="216024"/>
          </a:xfrm>
          <a:prstGeom prst="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文字方塊 60">
            <a:extLst>
              <a:ext uri="{FF2B5EF4-FFF2-40B4-BE49-F238E27FC236}">
                <a16:creationId xmlns:a16="http://schemas.microsoft.com/office/drawing/2014/main" id="{B5FB2C3C-B0EC-4740-B64E-CE5C351E435A}"/>
              </a:ext>
            </a:extLst>
          </p:cNvPr>
          <p:cNvSpPr txBox="1"/>
          <p:nvPr/>
        </p:nvSpPr>
        <p:spPr>
          <a:xfrm>
            <a:off x="6887755" y="4861872"/>
            <a:ext cx="1452642" cy="400110"/>
          </a:xfrm>
          <a:prstGeom prst="rect">
            <a:avLst/>
          </a:prstGeom>
          <a:noFill/>
        </p:spPr>
        <p:txBody>
          <a:bodyPr wrap="none" rtlCol="0">
            <a:spAutoFit/>
          </a:bodyPr>
          <a:lstStyle/>
          <a:p>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Cout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出</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a:t>
            </a:r>
          </a:p>
        </p:txBody>
      </p:sp>
      <p:sp>
        <p:nvSpPr>
          <p:cNvPr id="62" name="文字方塊 61">
            <a:extLst>
              <a:ext uri="{FF2B5EF4-FFF2-40B4-BE49-F238E27FC236}">
                <a16:creationId xmlns:a16="http://schemas.microsoft.com/office/drawing/2014/main" id="{64DF5B4F-6D1B-44DE-A808-2154C5CC15D0}"/>
              </a:ext>
            </a:extLst>
          </p:cNvPr>
          <p:cNvSpPr txBox="1"/>
          <p:nvPr/>
        </p:nvSpPr>
        <p:spPr>
          <a:xfrm>
            <a:off x="6887755" y="4326823"/>
            <a:ext cx="585417" cy="400110"/>
          </a:xfrm>
          <a:prstGeom prst="rect">
            <a:avLst/>
          </a:prstGeom>
          <a:noFill/>
        </p:spPr>
        <p:txBody>
          <a:bodyPr wrap="none" rtlCol="0">
            <a:spAutoFit/>
          </a:bodyPr>
          <a:lstStyle/>
          <a:p>
            <a:r>
              <a:rPr lang="en-US" altLang="zh-TW" sz="2000" dirty="0">
                <a:solidFill>
                  <a:schemeClr val="tx1"/>
                </a:solidFill>
                <a:latin typeface="Times New Roman" panose="02020603050405020304" pitchFamily="18" charset="0"/>
                <a:cs typeface="Times New Roman" panose="02020603050405020304" pitchFamily="18" charset="0"/>
              </a:rPr>
              <a:t>y=2</a:t>
            </a:r>
            <a:endParaRPr lang="zh-TW" altLang="en-US" sz="2000" dirty="0">
              <a:solidFill>
                <a:schemeClr val="tx1"/>
              </a:solidFill>
              <a:latin typeface="Times New Roman" panose="02020603050405020304" pitchFamily="18" charset="0"/>
              <a:cs typeface="Times New Roman" panose="02020603050405020304" pitchFamily="18" charset="0"/>
            </a:endParaRPr>
          </a:p>
        </p:txBody>
      </p:sp>
      <p:grpSp>
        <p:nvGrpSpPr>
          <p:cNvPr id="63" name="群組 62">
            <a:extLst>
              <a:ext uri="{FF2B5EF4-FFF2-40B4-BE49-F238E27FC236}">
                <a16:creationId xmlns:a16="http://schemas.microsoft.com/office/drawing/2014/main" id="{3FADF4D5-D31F-4FC2-9D5D-9E2FD582C66B}"/>
              </a:ext>
            </a:extLst>
          </p:cNvPr>
          <p:cNvGrpSpPr/>
          <p:nvPr/>
        </p:nvGrpSpPr>
        <p:grpSpPr>
          <a:xfrm>
            <a:off x="6124333" y="4142157"/>
            <a:ext cx="360040" cy="369332"/>
            <a:chOff x="7265815" y="3227082"/>
            <a:chExt cx="360040" cy="369332"/>
          </a:xfrm>
        </p:grpSpPr>
        <p:sp>
          <p:nvSpPr>
            <p:cNvPr id="64" name="文字方塊 63">
              <a:extLst>
                <a:ext uri="{FF2B5EF4-FFF2-40B4-BE49-F238E27FC236}">
                  <a16:creationId xmlns:a16="http://schemas.microsoft.com/office/drawing/2014/main" id="{1F8AFCE2-29FE-48E5-B56D-222379F897F1}"/>
                </a:ext>
              </a:extLst>
            </p:cNvPr>
            <p:cNvSpPr txBox="1"/>
            <p:nvPr/>
          </p:nvSpPr>
          <p:spPr>
            <a:xfrm>
              <a:off x="7265815" y="3246158"/>
              <a:ext cx="45719" cy="123111"/>
            </a:xfrm>
            <a:prstGeom prst="rect">
              <a:avLst/>
            </a:prstGeom>
            <a:noFill/>
          </p:spPr>
          <p:txBody>
            <a:bodyPr wrap="square" rtlCol="0">
              <a:spAutoFit/>
            </a:bodyPr>
            <a:lstStyle/>
            <a:p>
              <a:r>
                <a:rPr lang="en-US" altLang="zh-TW" sz="100" dirty="0">
                  <a:latin typeface="Times New Roman" panose="02020603050405020304" pitchFamily="18" charset="0"/>
                  <a:cs typeface="Times New Roman" panose="02020603050405020304" pitchFamily="18" charset="0"/>
                </a:rPr>
                <a:t>11</a:t>
              </a:r>
              <a:endParaRPr lang="zh-TW" altLang="en-US" sz="100" dirty="0">
                <a:latin typeface="Times New Roman" panose="02020603050405020304" pitchFamily="18" charset="0"/>
                <a:cs typeface="Times New Roman" panose="02020603050405020304" pitchFamily="18" charset="0"/>
              </a:endParaRPr>
            </a:p>
          </p:txBody>
        </p:sp>
        <p:sp>
          <p:nvSpPr>
            <p:cNvPr id="65" name="文字方塊 64">
              <a:extLst>
                <a:ext uri="{FF2B5EF4-FFF2-40B4-BE49-F238E27FC236}">
                  <a16:creationId xmlns:a16="http://schemas.microsoft.com/office/drawing/2014/main" id="{3E8B34E1-97EA-41F4-AA42-6C3022ED9B14}"/>
                </a:ext>
              </a:extLst>
            </p:cNvPr>
            <p:cNvSpPr txBox="1"/>
            <p:nvPr/>
          </p:nvSpPr>
          <p:spPr>
            <a:xfrm>
              <a:off x="7314713" y="3227082"/>
              <a:ext cx="309928" cy="369332"/>
            </a:xfrm>
            <a:prstGeom prst="rect">
              <a:avLst/>
            </a:prstGeom>
            <a:noFill/>
          </p:spPr>
          <p:txBody>
            <a:bodyPr wrap="square" rtlCol="0">
              <a:spAutoFit/>
            </a:bodyPr>
            <a:lstStyle/>
            <a:p>
              <a:r>
                <a:rPr lang="en-US" altLang="zh-TW" sz="1800" b="1" dirty="0">
                  <a:solidFill>
                    <a:srgbClr val="0000FF"/>
                  </a:solidFill>
                  <a:latin typeface="Times New Roman" panose="02020603050405020304" pitchFamily="18" charset="0"/>
                  <a:cs typeface="Times New Roman" panose="02020603050405020304" pitchFamily="18" charset="0"/>
                </a:rPr>
                <a:t>2</a:t>
              </a:r>
              <a:endParaRPr lang="zh-TW" altLang="en-US" sz="1800" b="1" dirty="0">
                <a:solidFill>
                  <a:srgbClr val="0000FF"/>
                </a:solidFill>
                <a:latin typeface="Times New Roman" panose="02020603050405020304" pitchFamily="18" charset="0"/>
                <a:cs typeface="Times New Roman" panose="02020603050405020304" pitchFamily="18" charset="0"/>
              </a:endParaRPr>
            </a:p>
          </p:txBody>
        </p:sp>
        <p:sp>
          <p:nvSpPr>
            <p:cNvPr id="66" name="橢圓 65">
              <a:extLst>
                <a:ext uri="{FF2B5EF4-FFF2-40B4-BE49-F238E27FC236}">
                  <a16:creationId xmlns:a16="http://schemas.microsoft.com/office/drawing/2014/main" id="{430900B6-98D9-463A-91CA-3A445DFACF6D}"/>
                </a:ext>
              </a:extLst>
            </p:cNvPr>
            <p:cNvSpPr/>
            <p:nvPr/>
          </p:nvSpPr>
          <p:spPr>
            <a:xfrm>
              <a:off x="7314315" y="3275200"/>
              <a:ext cx="311540" cy="294993"/>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文字方塊 66">
            <a:extLst>
              <a:ext uri="{FF2B5EF4-FFF2-40B4-BE49-F238E27FC236}">
                <a16:creationId xmlns:a16="http://schemas.microsoft.com/office/drawing/2014/main" id="{6C71680C-6379-4FFB-91DB-89909F9836E3}"/>
              </a:ext>
            </a:extLst>
          </p:cNvPr>
          <p:cNvSpPr txBox="1"/>
          <p:nvPr/>
        </p:nvSpPr>
        <p:spPr>
          <a:xfrm>
            <a:off x="6887755" y="5396920"/>
            <a:ext cx="1196161" cy="400110"/>
          </a:xfrm>
          <a:prstGeom prst="rect">
            <a:avLst/>
          </a:prstGeom>
          <a:noFill/>
        </p:spPr>
        <p:txBody>
          <a:bodyPr wrap="none" rtlCol="0">
            <a:spAutoFit/>
          </a:bodyPr>
          <a:lstStyle/>
          <a:p>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Cout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換行</a:t>
            </a:r>
          </a:p>
        </p:txBody>
      </p:sp>
      <p:sp>
        <p:nvSpPr>
          <p:cNvPr id="68" name="箭號: 向右 67">
            <a:extLst>
              <a:ext uri="{FF2B5EF4-FFF2-40B4-BE49-F238E27FC236}">
                <a16:creationId xmlns:a16="http://schemas.microsoft.com/office/drawing/2014/main" id="{C6F27324-0E40-4E7D-B1B0-23D16561F8D9}"/>
              </a:ext>
            </a:extLst>
          </p:cNvPr>
          <p:cNvSpPr/>
          <p:nvPr/>
        </p:nvSpPr>
        <p:spPr>
          <a:xfrm>
            <a:off x="6116168" y="5965787"/>
            <a:ext cx="576064" cy="216024"/>
          </a:xfrm>
          <a:prstGeom prst="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文字方塊 68">
            <a:extLst>
              <a:ext uri="{FF2B5EF4-FFF2-40B4-BE49-F238E27FC236}">
                <a16:creationId xmlns:a16="http://schemas.microsoft.com/office/drawing/2014/main" id="{7845F58B-F19B-4E7C-985F-920E6868B1BE}"/>
              </a:ext>
            </a:extLst>
          </p:cNvPr>
          <p:cNvSpPr txBox="1"/>
          <p:nvPr/>
        </p:nvSpPr>
        <p:spPr>
          <a:xfrm>
            <a:off x="6887755" y="5854923"/>
            <a:ext cx="697627" cy="400110"/>
          </a:xfrm>
          <a:prstGeom prst="rect">
            <a:avLst/>
          </a:prstGeom>
          <a:noFill/>
        </p:spPr>
        <p:txBody>
          <a:bodyPr wrap="none" rtlCol="0">
            <a:spAutoFit/>
          </a:bodyPr>
          <a:lstStyle/>
          <a:p>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66528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FCBE4C-38F2-478E-8379-7B3CAD9B25D9}"/>
              </a:ext>
            </a:extLst>
          </p:cNvPr>
          <p:cNvSpPr>
            <a:spLocks noGrp="1"/>
          </p:cNvSpPr>
          <p:nvPr>
            <p:ph type="title"/>
          </p:nvPr>
        </p:nvSpPr>
        <p:spPr/>
        <p:txBody>
          <a:bodyPr/>
          <a:lstStyle/>
          <a:p>
            <a:r>
              <a:rPr lang="zh-TW" altLang="en-US" dirty="0"/>
              <a:t>迴圈控制機制</a:t>
            </a:r>
            <a:r>
              <a:rPr lang="en-US" altLang="zh-TW" dirty="0"/>
              <a:t>break, continue</a:t>
            </a:r>
            <a:endParaRPr lang="zh-TW" altLang="en-US" dirty="0"/>
          </a:p>
        </p:txBody>
      </p:sp>
      <p:sp>
        <p:nvSpPr>
          <p:cNvPr id="3" name="內容版面配置區 2">
            <a:extLst>
              <a:ext uri="{FF2B5EF4-FFF2-40B4-BE49-F238E27FC236}">
                <a16:creationId xmlns:a16="http://schemas.microsoft.com/office/drawing/2014/main" id="{836BDD03-8E79-4B78-A50A-53395999AF6A}"/>
              </a:ext>
            </a:extLst>
          </p:cNvPr>
          <p:cNvSpPr>
            <a:spLocks noGrp="1"/>
          </p:cNvSpPr>
          <p:nvPr>
            <p:ph idx="1"/>
          </p:nvPr>
        </p:nvSpPr>
        <p:spPr/>
        <p:txBody>
          <a:bodyPr/>
          <a:lstStyle/>
          <a:p>
            <a:r>
              <a:rPr lang="zh-TW" altLang="en-US" dirty="0"/>
              <a:t>除了讓條件變成</a:t>
            </a:r>
            <a:r>
              <a:rPr lang="en-US" altLang="zh-TW" dirty="0"/>
              <a:t>false</a:t>
            </a:r>
            <a:r>
              <a:rPr lang="zh-TW" altLang="en-US" dirty="0"/>
              <a:t>使迴圈不再執行，使用這兩個語法也可以控制迴圈的行為，通常搭配條件判斷語法使用（適用</a:t>
            </a:r>
            <a:r>
              <a:rPr lang="en-US" altLang="zh-TW" dirty="0"/>
              <a:t>while</a:t>
            </a:r>
            <a:r>
              <a:rPr lang="zh-TW" altLang="en-US" dirty="0"/>
              <a:t>跟</a:t>
            </a:r>
            <a:r>
              <a:rPr lang="en-US" altLang="zh-TW" dirty="0"/>
              <a:t>for</a:t>
            </a:r>
            <a:r>
              <a:rPr lang="zh-TW" altLang="en-US" dirty="0"/>
              <a:t>）。</a:t>
            </a:r>
            <a:endParaRPr lang="en-US" altLang="zh-TW" dirty="0"/>
          </a:p>
          <a:p>
            <a:pPr lvl="1"/>
            <a:r>
              <a:rPr lang="en-US" altLang="zh-TW" dirty="0"/>
              <a:t>break: </a:t>
            </a:r>
            <a:r>
              <a:rPr lang="zh-TW" altLang="en-US" dirty="0"/>
              <a:t>直接跳出整個迴圈，執行下一個段落。</a:t>
            </a:r>
            <a:endParaRPr lang="en-US" altLang="zh-TW" dirty="0"/>
          </a:p>
          <a:p>
            <a:pPr lvl="1"/>
            <a:r>
              <a:rPr lang="en-US" altLang="zh-TW" dirty="0"/>
              <a:t>continue: </a:t>
            </a:r>
            <a:r>
              <a:rPr lang="zh-TW" altLang="en-US" dirty="0"/>
              <a:t>跳出該次迴圈，</a:t>
            </a:r>
            <a:r>
              <a:rPr lang="en-US" altLang="zh-TW" dirty="0"/>
              <a:t>for</a:t>
            </a:r>
            <a:r>
              <a:rPr lang="zh-TW" altLang="en-US" dirty="0"/>
              <a:t>會執行計數器變化的部分</a:t>
            </a:r>
            <a:br>
              <a:rPr lang="en-US" altLang="zh-TW" dirty="0"/>
            </a:br>
            <a:r>
              <a:rPr lang="zh-TW" altLang="en-US" dirty="0"/>
              <a:t>，然後再次檢查條件是否繼續迴圈。</a:t>
            </a:r>
          </a:p>
        </p:txBody>
      </p:sp>
      <p:sp>
        <p:nvSpPr>
          <p:cNvPr id="4" name="矩形: 圓角 3">
            <a:extLst>
              <a:ext uri="{FF2B5EF4-FFF2-40B4-BE49-F238E27FC236}">
                <a16:creationId xmlns:a16="http://schemas.microsoft.com/office/drawing/2014/main" id="{E540B73D-AD7D-442B-AAD0-D3AA818B67FD}"/>
              </a:ext>
            </a:extLst>
          </p:cNvPr>
          <p:cNvSpPr/>
          <p:nvPr/>
        </p:nvSpPr>
        <p:spPr>
          <a:xfrm>
            <a:off x="2341880" y="4356894"/>
            <a:ext cx="4460240" cy="589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除了</a:t>
            </a:r>
            <a:r>
              <a:rPr lang="en-US" altLang="zh-TW" dirty="0"/>
              <a:t>3</a:t>
            </a:r>
            <a:r>
              <a:rPr lang="zh-TW" altLang="en-US" dirty="0"/>
              <a:t>的倍數以外的值從</a:t>
            </a:r>
            <a:r>
              <a:rPr lang="en-US" altLang="zh-TW" dirty="0"/>
              <a:t>1+2....+100</a:t>
            </a:r>
            <a:endParaRPr lang="zh-TW" altLang="en-US" dirty="0"/>
          </a:p>
        </p:txBody>
      </p:sp>
    </p:spTree>
    <p:extLst>
      <p:ext uri="{BB962C8B-B14F-4D97-AF65-F5344CB8AC3E}">
        <p14:creationId xmlns:p14="http://schemas.microsoft.com/office/powerpoint/2010/main" val="364591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2F738A-34C7-4BE2-8F44-5C15769CFCD3}"/>
              </a:ext>
            </a:extLst>
          </p:cNvPr>
          <p:cNvSpPr>
            <a:spLocks noGrp="1"/>
          </p:cNvSpPr>
          <p:nvPr>
            <p:ph type="title"/>
          </p:nvPr>
        </p:nvSpPr>
        <p:spPr/>
        <p:txBody>
          <a:bodyPr/>
          <a:lstStyle/>
          <a:p>
            <a:endParaRPr lang="zh-TW" altLang="en-US"/>
          </a:p>
        </p:txBody>
      </p:sp>
      <p:pic>
        <p:nvPicPr>
          <p:cNvPr id="7" name="內容版面配置區 6">
            <a:extLst>
              <a:ext uri="{FF2B5EF4-FFF2-40B4-BE49-F238E27FC236}">
                <a16:creationId xmlns:a16="http://schemas.microsoft.com/office/drawing/2014/main" id="{83099A3D-C4DA-43DD-988F-8EFB759CECEF}"/>
              </a:ext>
            </a:extLst>
          </p:cNvPr>
          <p:cNvPicPr>
            <a:picLocks noGrp="1" noChangeAspect="1"/>
          </p:cNvPicPr>
          <p:nvPr>
            <p:ph idx="1"/>
          </p:nvPr>
        </p:nvPicPr>
        <p:blipFill>
          <a:blip r:embed="rId2"/>
          <a:stretch>
            <a:fillRect/>
          </a:stretch>
        </p:blipFill>
        <p:spPr>
          <a:xfrm>
            <a:off x="466090" y="2253898"/>
            <a:ext cx="3699510" cy="3085058"/>
          </a:xfrm>
          <a:prstGeom prst="rect">
            <a:avLst/>
          </a:prstGeom>
        </p:spPr>
      </p:pic>
      <p:pic>
        <p:nvPicPr>
          <p:cNvPr id="8" name="圖片 7">
            <a:extLst>
              <a:ext uri="{FF2B5EF4-FFF2-40B4-BE49-F238E27FC236}">
                <a16:creationId xmlns:a16="http://schemas.microsoft.com/office/drawing/2014/main" id="{8F84A973-8C48-4363-AFB9-2D9367EB3770}"/>
              </a:ext>
            </a:extLst>
          </p:cNvPr>
          <p:cNvPicPr>
            <a:picLocks noChangeAspect="1"/>
          </p:cNvPicPr>
          <p:nvPr/>
        </p:nvPicPr>
        <p:blipFill>
          <a:blip r:embed="rId3"/>
          <a:stretch>
            <a:fillRect/>
          </a:stretch>
        </p:blipFill>
        <p:spPr>
          <a:xfrm>
            <a:off x="4328160" y="3429000"/>
            <a:ext cx="4665468" cy="734854"/>
          </a:xfrm>
          <a:prstGeom prst="rect">
            <a:avLst/>
          </a:prstGeom>
        </p:spPr>
      </p:pic>
    </p:spTree>
    <p:extLst>
      <p:ext uri="{BB962C8B-B14F-4D97-AF65-F5344CB8AC3E}">
        <p14:creationId xmlns:p14="http://schemas.microsoft.com/office/powerpoint/2010/main" val="274552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A446AFF-1B25-4658-85E8-E3C6423B7F43}"/>
              </a:ext>
            </a:extLst>
          </p:cNvPr>
          <p:cNvSpPr/>
          <p:nvPr/>
        </p:nvSpPr>
        <p:spPr>
          <a:xfrm>
            <a:off x="2341880" y="859092"/>
            <a:ext cx="4460240" cy="589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設計一個重複輸入，直到輸入值為</a:t>
            </a:r>
            <a:r>
              <a:rPr lang="en-US" altLang="zh-TW" dirty="0"/>
              <a:t>0</a:t>
            </a:r>
            <a:r>
              <a:rPr lang="zh-TW" altLang="en-US" dirty="0"/>
              <a:t>就停下的加法器</a:t>
            </a:r>
          </a:p>
        </p:txBody>
      </p:sp>
      <p:pic>
        <p:nvPicPr>
          <p:cNvPr id="5" name="圖片 4">
            <a:extLst>
              <a:ext uri="{FF2B5EF4-FFF2-40B4-BE49-F238E27FC236}">
                <a16:creationId xmlns:a16="http://schemas.microsoft.com/office/drawing/2014/main" id="{96F1F9B8-0D28-46E2-9E66-18CBFC9A5752}"/>
              </a:ext>
            </a:extLst>
          </p:cNvPr>
          <p:cNvPicPr>
            <a:picLocks noChangeAspect="1"/>
          </p:cNvPicPr>
          <p:nvPr/>
        </p:nvPicPr>
        <p:blipFill>
          <a:blip r:embed="rId2"/>
          <a:stretch>
            <a:fillRect/>
          </a:stretch>
        </p:blipFill>
        <p:spPr>
          <a:xfrm>
            <a:off x="1942036" y="2059850"/>
            <a:ext cx="5419725" cy="3324225"/>
          </a:xfrm>
          <a:prstGeom prst="rect">
            <a:avLst/>
          </a:prstGeom>
        </p:spPr>
      </p:pic>
    </p:spTree>
    <p:extLst>
      <p:ext uri="{BB962C8B-B14F-4D97-AF65-F5344CB8AC3E}">
        <p14:creationId xmlns:p14="http://schemas.microsoft.com/office/powerpoint/2010/main" val="307790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9ECDF5-225B-446E-8174-45D60CC5319E}"/>
              </a:ext>
            </a:extLst>
          </p:cNvPr>
          <p:cNvSpPr>
            <a:spLocks noGrp="1"/>
          </p:cNvSpPr>
          <p:nvPr>
            <p:ph type="title"/>
          </p:nvPr>
        </p:nvSpPr>
        <p:spPr/>
        <p:txBody>
          <a:bodyPr/>
          <a:lstStyle/>
          <a:p>
            <a:r>
              <a:rPr lang="zh-TW" altLang="en-US" dirty="0"/>
              <a:t>亂數產生器</a:t>
            </a:r>
            <a:r>
              <a:rPr lang="en-US" altLang="zh-TW" dirty="0"/>
              <a:t>rand</a:t>
            </a:r>
            <a:endParaRPr lang="zh-TW" altLang="en-US" dirty="0"/>
          </a:p>
        </p:txBody>
      </p:sp>
      <p:sp>
        <p:nvSpPr>
          <p:cNvPr id="3" name="內容版面配置區 2">
            <a:extLst>
              <a:ext uri="{FF2B5EF4-FFF2-40B4-BE49-F238E27FC236}">
                <a16:creationId xmlns:a16="http://schemas.microsoft.com/office/drawing/2014/main" id="{A97CFCF5-EA9A-4AF8-B0D9-1290DEC97C5B}"/>
              </a:ext>
            </a:extLst>
          </p:cNvPr>
          <p:cNvSpPr>
            <a:spLocks noGrp="1"/>
          </p:cNvSpPr>
          <p:nvPr>
            <p:ph idx="1"/>
          </p:nvPr>
        </p:nvSpPr>
        <p:spPr/>
        <p:txBody>
          <a:bodyPr/>
          <a:lstStyle/>
          <a:p>
            <a:r>
              <a:rPr lang="zh-TW" altLang="en-US" dirty="0"/>
              <a:t>有時候我們會需要產生隨機數來達到我們的目的，所以要呼叫產生亂數的程式。</a:t>
            </a:r>
            <a:endParaRPr lang="en-US" altLang="zh-TW" dirty="0"/>
          </a:p>
          <a:p>
            <a:r>
              <a:rPr lang="zh-TW" altLang="en-US" dirty="0"/>
              <a:t>電腦會內建一個亂數表，但如果沒有種「亂數種子」，骰出來的亂數每次會一模一樣，所以我們需要在程式的開頭種亂數種子</a:t>
            </a:r>
            <a:r>
              <a:rPr lang="en-US" altLang="zh-TW" dirty="0"/>
              <a:t>srand()</a:t>
            </a:r>
            <a:r>
              <a:rPr lang="zh-TW" altLang="en-US" dirty="0"/>
              <a:t>，之後需要亂數時呼叫</a:t>
            </a:r>
            <a:r>
              <a:rPr lang="en-US" altLang="zh-TW" dirty="0"/>
              <a:t>rand()</a:t>
            </a:r>
            <a:r>
              <a:rPr lang="zh-TW" altLang="en-US" dirty="0"/>
              <a:t>即可，</a:t>
            </a:r>
            <a:r>
              <a:rPr lang="en-US" altLang="zh-TW" dirty="0"/>
              <a:t>time(NULL)</a:t>
            </a:r>
            <a:r>
              <a:rPr lang="zh-TW" altLang="en-US" dirty="0"/>
              <a:t>是一個常用於亂數種子的參數。</a:t>
            </a:r>
          </a:p>
        </p:txBody>
      </p:sp>
      <p:pic>
        <p:nvPicPr>
          <p:cNvPr id="6" name="圖片 5">
            <a:extLst>
              <a:ext uri="{FF2B5EF4-FFF2-40B4-BE49-F238E27FC236}">
                <a16:creationId xmlns:a16="http://schemas.microsoft.com/office/drawing/2014/main" id="{9B60FDBF-CAC4-425E-A560-7984CB9669A7}"/>
              </a:ext>
            </a:extLst>
          </p:cNvPr>
          <p:cNvPicPr>
            <a:picLocks noChangeAspect="1"/>
          </p:cNvPicPr>
          <p:nvPr/>
        </p:nvPicPr>
        <p:blipFill>
          <a:blip r:embed="rId2"/>
          <a:stretch>
            <a:fillRect/>
          </a:stretch>
        </p:blipFill>
        <p:spPr>
          <a:xfrm>
            <a:off x="985837" y="4095749"/>
            <a:ext cx="7172325" cy="2600325"/>
          </a:xfrm>
          <a:prstGeom prst="rect">
            <a:avLst/>
          </a:prstGeom>
        </p:spPr>
      </p:pic>
    </p:spTree>
    <p:extLst>
      <p:ext uri="{BB962C8B-B14F-4D97-AF65-F5344CB8AC3E}">
        <p14:creationId xmlns:p14="http://schemas.microsoft.com/office/powerpoint/2010/main" val="3504322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8A3131-B165-4BDE-B3D5-7BFA4DBFC5B7}"/>
              </a:ext>
            </a:extLst>
          </p:cNvPr>
          <p:cNvSpPr>
            <a:spLocks noGrp="1"/>
          </p:cNvSpPr>
          <p:nvPr>
            <p:ph type="title"/>
          </p:nvPr>
        </p:nvSpPr>
        <p:spPr/>
        <p:txBody>
          <a:bodyPr/>
          <a:lstStyle/>
          <a:p>
            <a:r>
              <a:rPr lang="en-US" altLang="zh-TW" dirty="0"/>
              <a:t>Example: </a:t>
            </a:r>
            <a:r>
              <a:rPr lang="zh-TW" altLang="en-US" dirty="0"/>
              <a:t>模擬一個骰子</a:t>
            </a:r>
          </a:p>
        </p:txBody>
      </p:sp>
      <p:sp>
        <p:nvSpPr>
          <p:cNvPr id="3" name="內容版面配置區 2">
            <a:extLst>
              <a:ext uri="{FF2B5EF4-FFF2-40B4-BE49-F238E27FC236}">
                <a16:creationId xmlns:a16="http://schemas.microsoft.com/office/drawing/2014/main" id="{C46FB580-95E3-44C3-A753-B94CC8091086}"/>
              </a:ext>
            </a:extLst>
          </p:cNvPr>
          <p:cNvSpPr>
            <a:spLocks noGrp="1"/>
          </p:cNvSpPr>
          <p:nvPr>
            <p:ph idx="1"/>
          </p:nvPr>
        </p:nvSpPr>
        <p:spPr/>
        <p:txBody>
          <a:bodyPr/>
          <a:lstStyle/>
          <a:p>
            <a:r>
              <a:rPr lang="zh-TW" altLang="en-US" dirty="0"/>
              <a:t>如果你實際執行過</a:t>
            </a:r>
            <a:r>
              <a:rPr lang="en-US" altLang="zh-TW" dirty="0"/>
              <a:t>rand()</a:t>
            </a:r>
            <a:r>
              <a:rPr lang="zh-TW" altLang="en-US" dirty="0"/>
              <a:t>，會發現它產生一個不定大小的整數，所以我們要使用取餘數的方式將產生的值限縮在一個範圍內</a:t>
            </a:r>
          </a:p>
        </p:txBody>
      </p:sp>
      <p:pic>
        <p:nvPicPr>
          <p:cNvPr id="4" name="圖片 3">
            <a:extLst>
              <a:ext uri="{FF2B5EF4-FFF2-40B4-BE49-F238E27FC236}">
                <a16:creationId xmlns:a16="http://schemas.microsoft.com/office/drawing/2014/main" id="{43586215-378C-415C-889C-64BABE33284D}"/>
              </a:ext>
            </a:extLst>
          </p:cNvPr>
          <p:cNvPicPr>
            <a:picLocks noChangeAspect="1"/>
          </p:cNvPicPr>
          <p:nvPr/>
        </p:nvPicPr>
        <p:blipFill>
          <a:blip r:embed="rId2"/>
          <a:stretch>
            <a:fillRect/>
          </a:stretch>
        </p:blipFill>
        <p:spPr>
          <a:xfrm>
            <a:off x="1249045" y="3121024"/>
            <a:ext cx="6991350" cy="3190875"/>
          </a:xfrm>
          <a:prstGeom prst="rect">
            <a:avLst/>
          </a:prstGeom>
        </p:spPr>
      </p:pic>
    </p:spTree>
    <p:extLst>
      <p:ext uri="{BB962C8B-B14F-4D97-AF65-F5344CB8AC3E}">
        <p14:creationId xmlns:p14="http://schemas.microsoft.com/office/powerpoint/2010/main" val="85329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A315AF0-DED6-48CC-A771-382BC87AD9D1}"/>
              </a:ext>
            </a:extLst>
          </p:cNvPr>
          <p:cNvSpPr>
            <a:spLocks noGrp="1"/>
          </p:cNvSpPr>
          <p:nvPr>
            <p:ph type="ctrTitle"/>
          </p:nvPr>
        </p:nvSpPr>
        <p:spPr/>
        <p:txBody>
          <a:bodyPr/>
          <a:lstStyle/>
          <a:p>
            <a:r>
              <a:rPr lang="en-US" altLang="zh-TW" sz="4400" cap="all" spc="-1" dirty="0">
                <a:solidFill>
                  <a:srgbClr val="000000"/>
                </a:solidFill>
                <a:latin typeface="微軟正黑體" panose="020B0604030504040204" pitchFamily="34" charset="-120"/>
              </a:rPr>
              <a:t>計算機程式與應用實習</a:t>
            </a:r>
            <a:endParaRPr lang="zh-TW" altLang="en-US" dirty="0"/>
          </a:p>
        </p:txBody>
      </p:sp>
      <p:sp>
        <p:nvSpPr>
          <p:cNvPr id="5" name="副標題 4">
            <a:extLst>
              <a:ext uri="{FF2B5EF4-FFF2-40B4-BE49-F238E27FC236}">
                <a16:creationId xmlns:a16="http://schemas.microsoft.com/office/drawing/2014/main" id="{7C101407-7FC3-4B2C-975E-67725C5ABED9}"/>
              </a:ext>
            </a:extLst>
          </p:cNvPr>
          <p:cNvSpPr>
            <a:spLocks noGrp="1"/>
          </p:cNvSpPr>
          <p:nvPr>
            <p:ph type="subTitle" idx="1"/>
          </p:nvPr>
        </p:nvSpPr>
        <p:spPr/>
        <p:txBody>
          <a:bodyPr>
            <a:normAutofit/>
          </a:bodyPr>
          <a:lstStyle/>
          <a:p>
            <a:r>
              <a:rPr lang="zh-TW" altLang="en-US" sz="2800" dirty="0">
                <a:latin typeface="+mj-ea"/>
                <a:ea typeface="+mj-ea"/>
              </a:rPr>
              <a:t>第五次上課</a:t>
            </a:r>
            <a:endParaRPr lang="en-US" altLang="zh-TW" sz="2800" dirty="0">
              <a:latin typeface="+mj-ea"/>
              <a:ea typeface="+mj-ea"/>
            </a:endParaRPr>
          </a:p>
          <a:p>
            <a:r>
              <a:rPr lang="zh-TW" altLang="en-US" sz="2800" dirty="0">
                <a:latin typeface="+mj-ea"/>
                <a:ea typeface="+mj-ea"/>
              </a:rPr>
              <a:t>陣列</a:t>
            </a:r>
            <a:r>
              <a:rPr lang="en-US" altLang="zh-TW" sz="2800" dirty="0">
                <a:latin typeface="+mj-ea"/>
                <a:ea typeface="+mj-ea"/>
              </a:rPr>
              <a:t>(Array)</a:t>
            </a:r>
          </a:p>
          <a:p>
            <a:r>
              <a:rPr lang="zh-TW" altLang="en-US" sz="2800" dirty="0">
                <a:latin typeface="+mj-ea"/>
                <a:ea typeface="+mj-ea"/>
              </a:rPr>
              <a:t>教授</a:t>
            </a:r>
            <a:r>
              <a:rPr lang="en-US" altLang="zh-TW" sz="2800" dirty="0">
                <a:latin typeface="+mj-ea"/>
                <a:ea typeface="+mj-ea"/>
              </a:rPr>
              <a:t>:</a:t>
            </a:r>
            <a:r>
              <a:rPr lang="zh-TW" altLang="en-US" sz="2800" dirty="0">
                <a:latin typeface="+mj-ea"/>
                <a:ea typeface="+mj-ea"/>
              </a:rPr>
              <a:t> 黎碧煌</a:t>
            </a:r>
            <a:endParaRPr lang="en-US" altLang="zh-TW" sz="2800" dirty="0">
              <a:latin typeface="+mj-ea"/>
              <a:ea typeface="+mj-ea"/>
            </a:endParaRPr>
          </a:p>
          <a:p>
            <a:endParaRPr lang="en-US" altLang="zh-TW" sz="2800" dirty="0">
              <a:latin typeface="+mj-ea"/>
              <a:ea typeface="+mj-ea"/>
            </a:endParaRPr>
          </a:p>
          <a:p>
            <a:endParaRPr lang="zh-TW" altLang="en-US" dirty="0"/>
          </a:p>
        </p:txBody>
      </p:sp>
      <p:grpSp>
        <p:nvGrpSpPr>
          <p:cNvPr id="6" name="Group 3">
            <a:extLst>
              <a:ext uri="{FF2B5EF4-FFF2-40B4-BE49-F238E27FC236}">
                <a16:creationId xmlns:a16="http://schemas.microsoft.com/office/drawing/2014/main" id="{BBD8C2F1-54FD-4D35-9A3D-09C0E1E4E74A}"/>
              </a:ext>
            </a:extLst>
          </p:cNvPr>
          <p:cNvGrpSpPr/>
          <p:nvPr/>
        </p:nvGrpSpPr>
        <p:grpSpPr>
          <a:xfrm>
            <a:off x="611280" y="1298520"/>
            <a:ext cx="7846920" cy="1317600"/>
            <a:chOff x="611280" y="1270080"/>
            <a:chExt cx="7846920" cy="1317600"/>
          </a:xfrm>
        </p:grpSpPr>
        <p:pic>
          <p:nvPicPr>
            <p:cNvPr id="7" name="圖片 3">
              <a:extLst>
                <a:ext uri="{FF2B5EF4-FFF2-40B4-BE49-F238E27FC236}">
                  <a16:creationId xmlns:a16="http://schemas.microsoft.com/office/drawing/2014/main" id="{2AE6A245-EA17-47A0-9639-4FD312D4A92E}"/>
                </a:ext>
              </a:extLst>
            </p:cNvPr>
            <p:cNvPicPr/>
            <p:nvPr/>
          </p:nvPicPr>
          <p:blipFill>
            <a:blip r:embed="rId2"/>
            <a:stretch/>
          </p:blipFill>
          <p:spPr>
            <a:xfrm>
              <a:off x="611280" y="1270080"/>
              <a:ext cx="1268280" cy="1301760"/>
            </a:xfrm>
            <a:prstGeom prst="rect">
              <a:avLst/>
            </a:prstGeom>
            <a:ln w="9360">
              <a:noFill/>
            </a:ln>
          </p:spPr>
        </p:pic>
        <p:pic>
          <p:nvPicPr>
            <p:cNvPr id="8" name="圖片 4">
              <a:extLst>
                <a:ext uri="{FF2B5EF4-FFF2-40B4-BE49-F238E27FC236}">
                  <a16:creationId xmlns:a16="http://schemas.microsoft.com/office/drawing/2014/main" id="{A7D346EF-1702-4364-A858-01CC581EF74E}"/>
                </a:ext>
              </a:extLst>
            </p:cNvPr>
            <p:cNvPicPr/>
            <p:nvPr/>
          </p:nvPicPr>
          <p:blipFill>
            <a:blip r:embed="rId3"/>
            <a:stretch/>
          </p:blipFill>
          <p:spPr>
            <a:xfrm>
              <a:off x="2110680" y="1298520"/>
              <a:ext cx="6347520" cy="1289160"/>
            </a:xfrm>
            <a:prstGeom prst="rect">
              <a:avLst/>
            </a:prstGeom>
            <a:ln w="9360">
              <a:noFill/>
            </a:ln>
          </p:spPr>
        </p:pic>
      </p:grpSp>
    </p:spTree>
    <p:extLst>
      <p:ext uri="{BB962C8B-B14F-4D97-AF65-F5344CB8AC3E}">
        <p14:creationId xmlns:p14="http://schemas.microsoft.com/office/powerpoint/2010/main" val="1235515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046C6D-50CF-4EC3-89FE-B1D72F84D6E2}"/>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05A15472-A9EE-4053-AEDD-E06628AE659A}"/>
              </a:ext>
            </a:extLst>
          </p:cNvPr>
          <p:cNvSpPr>
            <a:spLocks noGrp="1"/>
          </p:cNvSpPr>
          <p:nvPr>
            <p:ph idx="1"/>
          </p:nvPr>
        </p:nvSpPr>
        <p:spPr/>
        <p:txBody>
          <a:bodyPr/>
          <a:lstStyle/>
          <a:p>
            <a:r>
              <a:rPr lang="zh-TW" altLang="en-US" b="1" dirty="0">
                <a:solidFill>
                  <a:srgbClr val="FF0000"/>
                </a:solidFill>
              </a:rPr>
              <a:t>變數的記憶體地址</a:t>
            </a:r>
            <a:endParaRPr lang="en-US" altLang="zh-TW" b="1" dirty="0">
              <a:solidFill>
                <a:srgbClr val="FF0000"/>
              </a:solidFill>
            </a:endParaRPr>
          </a:p>
          <a:p>
            <a:r>
              <a:rPr lang="zh-TW" altLang="en-US" b="1" dirty="0">
                <a:solidFill>
                  <a:srgbClr val="FF0000"/>
                </a:solidFill>
              </a:rPr>
              <a:t>一維陣列</a:t>
            </a:r>
            <a:endParaRPr lang="en-US" altLang="zh-TW" b="1" dirty="0">
              <a:solidFill>
                <a:srgbClr val="FF0000"/>
              </a:solidFill>
            </a:endParaRPr>
          </a:p>
          <a:p>
            <a:r>
              <a:rPr lang="zh-TW" altLang="en-US" dirty="0"/>
              <a:t>二維陣列</a:t>
            </a:r>
            <a:endParaRPr lang="en-US" altLang="zh-TW" dirty="0"/>
          </a:p>
        </p:txBody>
      </p:sp>
    </p:spTree>
    <p:extLst>
      <p:ext uri="{BB962C8B-B14F-4D97-AF65-F5344CB8AC3E}">
        <p14:creationId xmlns:p14="http://schemas.microsoft.com/office/powerpoint/2010/main" val="90106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155729-E353-46ED-94DF-ACF8CCA455D8}"/>
              </a:ext>
            </a:extLst>
          </p:cNvPr>
          <p:cNvSpPr>
            <a:spLocks noGrp="1"/>
          </p:cNvSpPr>
          <p:nvPr>
            <p:ph type="title"/>
          </p:nvPr>
        </p:nvSpPr>
        <p:spPr/>
        <p:txBody>
          <a:bodyPr/>
          <a:lstStyle/>
          <a:p>
            <a:r>
              <a:rPr lang="zh-TW" altLang="en-US" dirty="0"/>
              <a:t>變數的記憶體地址</a:t>
            </a:r>
          </a:p>
        </p:txBody>
      </p:sp>
      <p:sp>
        <p:nvSpPr>
          <p:cNvPr id="3" name="內容版面配置區 2">
            <a:extLst>
              <a:ext uri="{FF2B5EF4-FFF2-40B4-BE49-F238E27FC236}">
                <a16:creationId xmlns:a16="http://schemas.microsoft.com/office/drawing/2014/main" id="{0C822F23-27D2-427C-B316-0FEAD210104F}"/>
              </a:ext>
            </a:extLst>
          </p:cNvPr>
          <p:cNvSpPr>
            <a:spLocks noGrp="1"/>
          </p:cNvSpPr>
          <p:nvPr>
            <p:ph idx="1"/>
          </p:nvPr>
        </p:nvSpPr>
        <p:spPr/>
        <p:txBody>
          <a:bodyPr/>
          <a:lstStyle/>
          <a:p>
            <a:r>
              <a:rPr lang="zh-TW" altLang="en-US" dirty="0"/>
              <a:t>我們在宣告一個變數後，編譯器會配給該變數一段記憶體來儲存資料，我們可以使用</a:t>
            </a:r>
            <a:r>
              <a:rPr lang="zh-TW" altLang="en-US" dirty="0">
                <a:solidFill>
                  <a:srgbClr val="FF0000"/>
                </a:solidFill>
              </a:rPr>
              <a:t>「取址運算子</a:t>
            </a:r>
            <a:r>
              <a:rPr lang="en-US" altLang="zh-TW" dirty="0">
                <a:solidFill>
                  <a:srgbClr val="FF0000"/>
                </a:solidFill>
              </a:rPr>
              <a:t>(Address operator)</a:t>
            </a:r>
            <a:r>
              <a:rPr lang="zh-TW" altLang="en-US" dirty="0">
                <a:solidFill>
                  <a:srgbClr val="FF0000"/>
                </a:solidFill>
              </a:rPr>
              <a:t>」</a:t>
            </a:r>
            <a:r>
              <a:rPr lang="zh-TW" altLang="en-US" dirty="0"/>
              <a:t>取得該變數的記憶體地址。</a:t>
            </a:r>
            <a:endParaRPr lang="en-US" altLang="zh-TW" dirty="0"/>
          </a:p>
          <a:p>
            <a:endParaRPr lang="en-US" altLang="zh-TW" dirty="0"/>
          </a:p>
          <a:p>
            <a:r>
              <a:rPr lang="zh-TW" altLang="en-US" dirty="0"/>
              <a:t>取得變數的地址做後續的使用算是</a:t>
            </a:r>
            <a:r>
              <a:rPr lang="en-US" altLang="zh-TW" dirty="0"/>
              <a:t>C/C++</a:t>
            </a:r>
            <a:r>
              <a:rPr lang="zh-TW" altLang="en-US" dirty="0"/>
              <a:t>的特色之一，在執行速度上勝過其他程式語言，但容易操作不當產生的</a:t>
            </a:r>
            <a:r>
              <a:rPr lang="en-US" altLang="zh-TW" dirty="0"/>
              <a:t>bug</a:t>
            </a:r>
            <a:r>
              <a:rPr lang="zh-TW" altLang="en-US" dirty="0"/>
              <a:t>也是要注意的點。</a:t>
            </a:r>
          </a:p>
        </p:txBody>
      </p:sp>
    </p:spTree>
    <p:extLst>
      <p:ext uri="{BB962C8B-B14F-4D97-AF65-F5344CB8AC3E}">
        <p14:creationId xmlns:p14="http://schemas.microsoft.com/office/powerpoint/2010/main" val="25236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046C6D-50CF-4EC3-89FE-B1D72F84D6E2}"/>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05A15472-A9EE-4053-AEDD-E06628AE659A}"/>
              </a:ext>
            </a:extLst>
          </p:cNvPr>
          <p:cNvSpPr>
            <a:spLocks noGrp="1"/>
          </p:cNvSpPr>
          <p:nvPr>
            <p:ph idx="1"/>
          </p:nvPr>
        </p:nvSpPr>
        <p:spPr/>
        <p:txBody>
          <a:bodyPr/>
          <a:lstStyle/>
          <a:p>
            <a:r>
              <a:rPr lang="en-US" altLang="zh-TW" dirty="0"/>
              <a:t>while</a:t>
            </a:r>
            <a:r>
              <a:rPr lang="zh-TW" altLang="en-US" dirty="0"/>
              <a:t>迴圈</a:t>
            </a:r>
            <a:endParaRPr lang="en-US" altLang="zh-TW" dirty="0"/>
          </a:p>
          <a:p>
            <a:r>
              <a:rPr lang="en-US" altLang="zh-TW" dirty="0"/>
              <a:t>for</a:t>
            </a:r>
            <a:r>
              <a:rPr lang="zh-TW" altLang="en-US" dirty="0"/>
              <a:t>迴圈</a:t>
            </a:r>
            <a:endParaRPr lang="en-US" altLang="zh-TW" dirty="0"/>
          </a:p>
          <a:p>
            <a:r>
              <a:rPr lang="zh-TW" altLang="en-US" dirty="0"/>
              <a:t>亂數產生器</a:t>
            </a:r>
            <a:endParaRPr lang="en-US" altLang="zh-TW" dirty="0"/>
          </a:p>
          <a:p>
            <a:r>
              <a:rPr lang="zh-TW" altLang="en-US" dirty="0"/>
              <a:t>課後練習</a:t>
            </a:r>
          </a:p>
        </p:txBody>
      </p:sp>
    </p:spTree>
    <p:extLst>
      <p:ext uri="{BB962C8B-B14F-4D97-AF65-F5344CB8AC3E}">
        <p14:creationId xmlns:p14="http://schemas.microsoft.com/office/powerpoint/2010/main" val="4265371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BFF611-A7B8-41C7-BA82-5F965A67838F}"/>
              </a:ext>
            </a:extLst>
          </p:cNvPr>
          <p:cNvSpPr>
            <a:spLocks noGrp="1"/>
          </p:cNvSpPr>
          <p:nvPr>
            <p:ph type="title"/>
          </p:nvPr>
        </p:nvSpPr>
        <p:spPr>
          <a:xfrm>
            <a:off x="76200" y="-71358"/>
            <a:ext cx="7886700" cy="1325563"/>
          </a:xfrm>
        </p:spPr>
        <p:txBody>
          <a:bodyPr/>
          <a:lstStyle/>
          <a:p>
            <a:r>
              <a:rPr lang="en-US" altLang="zh-TW" dirty="0"/>
              <a:t>Ex: </a:t>
            </a:r>
            <a:r>
              <a:rPr lang="zh-TW" altLang="en-US" dirty="0"/>
              <a:t>輸出一個</a:t>
            </a:r>
            <a:r>
              <a:rPr lang="en-US" altLang="zh-TW" dirty="0"/>
              <a:t>int</a:t>
            </a:r>
            <a:r>
              <a:rPr lang="zh-TW" altLang="en-US" dirty="0"/>
              <a:t>變數的地址</a:t>
            </a:r>
          </a:p>
        </p:txBody>
      </p:sp>
      <p:sp>
        <p:nvSpPr>
          <p:cNvPr id="3" name="內容版面配置區 2">
            <a:extLst>
              <a:ext uri="{FF2B5EF4-FFF2-40B4-BE49-F238E27FC236}">
                <a16:creationId xmlns:a16="http://schemas.microsoft.com/office/drawing/2014/main" id="{9AE639FB-9FFB-4358-8C06-94D39D88047F}"/>
              </a:ext>
            </a:extLst>
          </p:cNvPr>
          <p:cNvSpPr>
            <a:spLocks noGrp="1"/>
          </p:cNvSpPr>
          <p:nvPr>
            <p:ph idx="1"/>
          </p:nvPr>
        </p:nvSpPr>
        <p:spPr/>
        <p:txBody>
          <a:bodyPr/>
          <a:lstStyle/>
          <a:p>
            <a:r>
              <a:rPr lang="zh-TW" altLang="en-US" dirty="0"/>
              <a:t>使用</a:t>
            </a:r>
            <a:r>
              <a:rPr lang="en-US" altLang="zh-TW" dirty="0"/>
              <a:t>’&amp;’</a:t>
            </a:r>
            <a:r>
              <a:rPr lang="zh-TW" altLang="en-US" dirty="0"/>
              <a:t>來取得該</a:t>
            </a:r>
            <a:r>
              <a:rPr lang="en-US" altLang="zh-TW" dirty="0"/>
              <a:t>int</a:t>
            </a:r>
            <a:r>
              <a:rPr lang="zh-TW" altLang="en-US" dirty="0"/>
              <a:t>變數的記憶體地址</a:t>
            </a:r>
          </a:p>
        </p:txBody>
      </p:sp>
      <p:pic>
        <p:nvPicPr>
          <p:cNvPr id="4" name="圖片 3">
            <a:extLst>
              <a:ext uri="{FF2B5EF4-FFF2-40B4-BE49-F238E27FC236}">
                <a16:creationId xmlns:a16="http://schemas.microsoft.com/office/drawing/2014/main" id="{E1356432-1C4C-43D9-A9E0-6AB2CCBD87A3}"/>
              </a:ext>
            </a:extLst>
          </p:cNvPr>
          <p:cNvPicPr>
            <a:picLocks noChangeAspect="1"/>
          </p:cNvPicPr>
          <p:nvPr/>
        </p:nvPicPr>
        <p:blipFill>
          <a:blip r:embed="rId2"/>
          <a:stretch>
            <a:fillRect/>
          </a:stretch>
        </p:blipFill>
        <p:spPr>
          <a:xfrm>
            <a:off x="2332037" y="3429000"/>
            <a:ext cx="3667125" cy="1857375"/>
          </a:xfrm>
          <a:prstGeom prst="rect">
            <a:avLst/>
          </a:prstGeom>
        </p:spPr>
      </p:pic>
      <p:pic>
        <p:nvPicPr>
          <p:cNvPr id="5" name="圖片 4">
            <a:extLst>
              <a:ext uri="{FF2B5EF4-FFF2-40B4-BE49-F238E27FC236}">
                <a16:creationId xmlns:a16="http://schemas.microsoft.com/office/drawing/2014/main" id="{089EF5B4-B049-437C-836E-C5848C6FB881}"/>
              </a:ext>
            </a:extLst>
          </p:cNvPr>
          <p:cNvPicPr>
            <a:picLocks noChangeAspect="1"/>
          </p:cNvPicPr>
          <p:nvPr/>
        </p:nvPicPr>
        <p:blipFill>
          <a:blip r:embed="rId3"/>
          <a:stretch>
            <a:fillRect/>
          </a:stretch>
        </p:blipFill>
        <p:spPr>
          <a:xfrm>
            <a:off x="1855786" y="5519738"/>
            <a:ext cx="4619625" cy="657225"/>
          </a:xfrm>
          <a:prstGeom prst="rect">
            <a:avLst/>
          </a:prstGeom>
        </p:spPr>
      </p:pic>
      <p:graphicFrame>
        <p:nvGraphicFramePr>
          <p:cNvPr id="6" name="表格 5">
            <a:extLst>
              <a:ext uri="{FF2B5EF4-FFF2-40B4-BE49-F238E27FC236}">
                <a16:creationId xmlns:a16="http://schemas.microsoft.com/office/drawing/2014/main" id="{29853D43-CA05-4433-A7DF-55DFAD8FAD6F}"/>
              </a:ext>
            </a:extLst>
          </p:cNvPr>
          <p:cNvGraphicFramePr>
            <a:graphicFrameLocks noGrp="1"/>
          </p:cNvGraphicFramePr>
          <p:nvPr>
            <p:extLst/>
          </p:nvPr>
        </p:nvGraphicFramePr>
        <p:xfrm>
          <a:off x="1117600" y="2309654"/>
          <a:ext cx="6096000" cy="7416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601050269"/>
                    </a:ext>
                  </a:extLst>
                </a:gridCol>
                <a:gridCol w="2032000">
                  <a:extLst>
                    <a:ext uri="{9D8B030D-6E8A-4147-A177-3AD203B41FA5}">
                      <a16:colId xmlns:a16="http://schemas.microsoft.com/office/drawing/2014/main" val="816299382"/>
                    </a:ext>
                  </a:extLst>
                </a:gridCol>
                <a:gridCol w="2032000">
                  <a:extLst>
                    <a:ext uri="{9D8B030D-6E8A-4147-A177-3AD203B41FA5}">
                      <a16:colId xmlns:a16="http://schemas.microsoft.com/office/drawing/2014/main" val="4210364515"/>
                    </a:ext>
                  </a:extLst>
                </a:gridCol>
              </a:tblGrid>
              <a:tr h="370840">
                <a:tc>
                  <a:txBody>
                    <a:bodyPr/>
                    <a:lstStyle/>
                    <a:p>
                      <a:pPr algn="ctr"/>
                      <a:r>
                        <a:rPr lang="zh-TW" altLang="en-US" dirty="0"/>
                        <a:t>變數名稱</a:t>
                      </a:r>
                    </a:p>
                  </a:txBody>
                  <a:tcPr/>
                </a:tc>
                <a:tc>
                  <a:txBody>
                    <a:bodyPr/>
                    <a:lstStyle/>
                    <a:p>
                      <a:pPr algn="ctr"/>
                      <a:r>
                        <a:rPr lang="zh-TW" altLang="en-US" dirty="0"/>
                        <a:t>記憶體地址</a:t>
                      </a:r>
                    </a:p>
                  </a:txBody>
                  <a:tcPr/>
                </a:tc>
                <a:tc>
                  <a:txBody>
                    <a:bodyPr/>
                    <a:lstStyle/>
                    <a:p>
                      <a:pPr algn="ctr"/>
                      <a:r>
                        <a:rPr lang="zh-TW" altLang="en-US" dirty="0"/>
                        <a:t>資料值</a:t>
                      </a:r>
                    </a:p>
                  </a:txBody>
                  <a:tcPr/>
                </a:tc>
                <a:extLst>
                  <a:ext uri="{0D108BD9-81ED-4DB2-BD59-A6C34878D82A}">
                    <a16:rowId xmlns:a16="http://schemas.microsoft.com/office/drawing/2014/main" val="2647802675"/>
                  </a:ext>
                </a:extLst>
              </a:tr>
              <a:tr h="370840">
                <a:tc>
                  <a:txBody>
                    <a:bodyPr/>
                    <a:lstStyle/>
                    <a:p>
                      <a:pPr algn="ctr"/>
                      <a:r>
                        <a:rPr lang="en-US" altLang="zh-TW"/>
                        <a:t>age</a:t>
                      </a:r>
                      <a:endParaRPr lang="zh-TW" altLang="en-US" dirty="0"/>
                    </a:p>
                  </a:txBody>
                  <a:tcPr/>
                </a:tc>
                <a:tc>
                  <a:txBody>
                    <a:bodyPr/>
                    <a:lstStyle/>
                    <a:p>
                      <a:pPr algn="ctr"/>
                      <a:r>
                        <a:rPr lang="en-US" altLang="zh-TW" dirty="0"/>
                        <a:t>0x6FFE1C</a:t>
                      </a:r>
                      <a:endParaRPr lang="zh-TW" altLang="en-US" dirty="0"/>
                    </a:p>
                  </a:txBody>
                  <a:tcPr/>
                </a:tc>
                <a:tc>
                  <a:txBody>
                    <a:bodyPr/>
                    <a:lstStyle/>
                    <a:p>
                      <a:pPr algn="ctr"/>
                      <a:r>
                        <a:rPr lang="en-US" altLang="zh-TW" dirty="0"/>
                        <a:t>10</a:t>
                      </a:r>
                      <a:endParaRPr lang="zh-TW" altLang="en-US" dirty="0"/>
                    </a:p>
                  </a:txBody>
                  <a:tcPr/>
                </a:tc>
                <a:extLst>
                  <a:ext uri="{0D108BD9-81ED-4DB2-BD59-A6C34878D82A}">
                    <a16:rowId xmlns:a16="http://schemas.microsoft.com/office/drawing/2014/main" val="3325952003"/>
                  </a:ext>
                </a:extLst>
              </a:tr>
            </a:tbl>
          </a:graphicData>
        </a:graphic>
      </p:graphicFrame>
    </p:spTree>
    <p:extLst>
      <p:ext uri="{BB962C8B-B14F-4D97-AF65-F5344CB8AC3E}">
        <p14:creationId xmlns:p14="http://schemas.microsoft.com/office/powerpoint/2010/main" val="3821347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04E969-8CD6-42E1-A471-D3D793574ABD}"/>
              </a:ext>
            </a:extLst>
          </p:cNvPr>
          <p:cNvSpPr>
            <a:spLocks noGrp="1"/>
          </p:cNvSpPr>
          <p:nvPr>
            <p:ph type="title"/>
          </p:nvPr>
        </p:nvSpPr>
        <p:spPr>
          <a:xfrm>
            <a:off x="0" y="-96513"/>
            <a:ext cx="7886700" cy="1325563"/>
          </a:xfrm>
        </p:spPr>
        <p:txBody>
          <a:bodyPr>
            <a:normAutofit/>
          </a:bodyPr>
          <a:lstStyle/>
          <a:p>
            <a:r>
              <a:rPr lang="zh-TW" altLang="en-US" sz="3600" dirty="0">
                <a:latin typeface="+mj-ea"/>
              </a:rPr>
              <a:t>什麼是陣列</a:t>
            </a:r>
            <a:r>
              <a:rPr lang="en-US" altLang="zh-TW" sz="3600" dirty="0">
                <a:latin typeface="+mj-ea"/>
              </a:rPr>
              <a:t>?</a:t>
            </a:r>
            <a:endParaRPr lang="zh-TW" altLang="en-US" sz="3600" dirty="0">
              <a:latin typeface="+mj-ea"/>
            </a:endParaRPr>
          </a:p>
        </p:txBody>
      </p:sp>
      <p:sp>
        <p:nvSpPr>
          <p:cNvPr id="3" name="內容版面配置區 2">
            <a:extLst>
              <a:ext uri="{FF2B5EF4-FFF2-40B4-BE49-F238E27FC236}">
                <a16:creationId xmlns:a16="http://schemas.microsoft.com/office/drawing/2014/main" id="{2382675B-1363-445B-BB23-83BB45711B8B}"/>
              </a:ext>
            </a:extLst>
          </p:cNvPr>
          <p:cNvSpPr>
            <a:spLocks noGrp="1"/>
          </p:cNvSpPr>
          <p:nvPr>
            <p:ph idx="1"/>
          </p:nvPr>
        </p:nvSpPr>
        <p:spPr>
          <a:xfrm>
            <a:off x="418865" y="902347"/>
            <a:ext cx="7886700" cy="4351338"/>
          </a:xfrm>
        </p:spPr>
        <p:txBody>
          <a:bodyPr>
            <a:normAutofit/>
          </a:bodyPr>
          <a:lstStyle/>
          <a:p>
            <a:pPr>
              <a:lnSpc>
                <a:spcPts val="2800"/>
              </a:lnSpc>
              <a:spcBef>
                <a:spcPts val="600"/>
              </a:spcBef>
            </a:pPr>
            <a:r>
              <a:rPr lang="zh-TW" altLang="en-US" sz="2000" kern="1300" dirty="0">
                <a:latin typeface="+mn-ea"/>
              </a:rPr>
              <a:t>課上到現在你可能發現，你可能會需要</a:t>
            </a:r>
            <a:r>
              <a:rPr lang="zh-TW" altLang="en-US" sz="2000" kern="1300" dirty="0">
                <a:solidFill>
                  <a:srgbClr val="FF0000"/>
                </a:solidFill>
                <a:latin typeface="+mn-ea"/>
              </a:rPr>
              <a:t>儲存一連串</a:t>
            </a:r>
            <a:r>
              <a:rPr lang="zh-TW" altLang="en-US" sz="2000" kern="1300" dirty="0">
                <a:latin typeface="+mn-ea"/>
              </a:rPr>
              <a:t>已知數量或</a:t>
            </a:r>
            <a:r>
              <a:rPr lang="zh-TW" altLang="en-US" sz="2000" kern="1300" dirty="0">
                <a:solidFill>
                  <a:srgbClr val="FF0000"/>
                </a:solidFill>
                <a:latin typeface="+mn-ea"/>
              </a:rPr>
              <a:t>未知數量的資料</a:t>
            </a:r>
            <a:r>
              <a:rPr lang="zh-TW" altLang="en-US" sz="2000" kern="1300" dirty="0">
                <a:latin typeface="+mn-ea"/>
              </a:rPr>
              <a:t>，但不可能宣告這麼數十個變數來儲存這些這資料，這時就可以使用「陣列」。</a:t>
            </a:r>
            <a:endParaRPr lang="en-US" altLang="zh-TW" sz="2000" kern="1300" dirty="0">
              <a:latin typeface="+mn-ea"/>
            </a:endParaRPr>
          </a:p>
          <a:p>
            <a:pPr>
              <a:lnSpc>
                <a:spcPts val="2800"/>
              </a:lnSpc>
            </a:pPr>
            <a:r>
              <a:rPr lang="zh-TW" altLang="en-US" sz="2000" dirty="0">
                <a:latin typeface="+mn-ea"/>
              </a:rPr>
              <a:t>陣列就是跟電腦要求指定個數、裡面每一個元素都是同一個資料型態的連續記憶體。</a:t>
            </a:r>
            <a:endParaRPr lang="en-US" altLang="zh-TW" sz="2000" dirty="0">
              <a:latin typeface="+mn-ea"/>
            </a:endParaRPr>
          </a:p>
          <a:p>
            <a:pPr>
              <a:lnSpc>
                <a:spcPts val="2800"/>
              </a:lnSpc>
            </a:pPr>
            <a:r>
              <a:rPr lang="zh-TW" altLang="en-US" sz="2000" dirty="0">
                <a:solidFill>
                  <a:srgbClr val="FF0000"/>
                </a:solidFill>
                <a:latin typeface="+mn-ea"/>
              </a:rPr>
              <a:t>陣列變數名稱本身儲存的是「這一連串記憶體的起點地址」</a:t>
            </a:r>
            <a:r>
              <a:rPr lang="zh-TW" altLang="en-US" sz="2000" dirty="0">
                <a:latin typeface="+mn-ea"/>
              </a:rPr>
              <a:t>，而非我們儲存的資料，如果要儲存或提取某一個元素，要使用變數名稱</a:t>
            </a:r>
            <a:r>
              <a:rPr lang="en-US" altLang="zh-TW" sz="2000" dirty="0">
                <a:latin typeface="+mn-ea"/>
              </a:rPr>
              <a:t>+</a:t>
            </a:r>
            <a:r>
              <a:rPr lang="zh-TW" altLang="en-US" sz="2000" dirty="0">
                <a:latin typeface="+mn-ea"/>
              </a:rPr>
              <a:t>中括號，如下圖</a:t>
            </a:r>
            <a:r>
              <a:rPr lang="en-US" altLang="zh-TW" sz="2000" dirty="0">
                <a:latin typeface="+mn-ea"/>
              </a:rPr>
              <a:t>:</a:t>
            </a:r>
            <a:endParaRPr lang="zh-TW" altLang="en-US" sz="2000" dirty="0">
              <a:latin typeface="+mn-ea"/>
            </a:endParaRPr>
          </a:p>
        </p:txBody>
      </p:sp>
      <p:pic>
        <p:nvPicPr>
          <p:cNvPr id="15" name="圖片 2">
            <a:extLst>
              <a:ext uri="{FF2B5EF4-FFF2-40B4-BE49-F238E27FC236}">
                <a16:creationId xmlns:a16="http://schemas.microsoft.com/office/drawing/2014/main" id="{313A6CAA-B5FE-4C28-A96C-770586E2887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60629" y="4042936"/>
            <a:ext cx="6764784" cy="2738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8698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627559" y="1269092"/>
            <a:ext cx="8229600" cy="2599113"/>
          </a:xfrm>
        </p:spPr>
        <p:txBody>
          <a:bodyPr>
            <a:normAutofit/>
          </a:bodyPr>
          <a:lstStyle/>
          <a:p>
            <a:pPr>
              <a:defRPr/>
            </a:pPr>
            <a:r>
              <a:rPr lang="zh-TW" altLang="en-US" dirty="0">
                <a:latin typeface="+mn-ea"/>
                <a:cs typeface="Times New Roman" panose="02020603050405020304" pitchFamily="18" charset="0"/>
              </a:rPr>
              <a:t>用途：在記憶體中找出一塊</a:t>
            </a:r>
            <a:r>
              <a:rPr lang="zh-TW" altLang="en-US" dirty="0">
                <a:solidFill>
                  <a:srgbClr val="C00000"/>
                </a:solidFill>
                <a:latin typeface="+mn-ea"/>
                <a:cs typeface="Times New Roman" panose="02020603050405020304" pitchFamily="18" charset="0"/>
              </a:rPr>
              <a:t>連續的空間</a:t>
            </a:r>
            <a:r>
              <a:rPr lang="zh-TW" altLang="en-US" dirty="0">
                <a:latin typeface="+mn-ea"/>
                <a:cs typeface="Times New Roman" panose="02020603050405020304" pitchFamily="18" charset="0"/>
              </a:rPr>
              <a:t>來存放多個</a:t>
            </a:r>
            <a:r>
              <a:rPr lang="zh-TW" altLang="en-US" dirty="0">
                <a:solidFill>
                  <a:srgbClr val="C00000"/>
                </a:solidFill>
                <a:latin typeface="+mn-ea"/>
                <a:cs typeface="Times New Roman" panose="02020603050405020304" pitchFamily="18" charset="0"/>
              </a:rPr>
              <a:t>相同資料型態</a:t>
            </a:r>
            <a:r>
              <a:rPr lang="zh-TW" altLang="en-US" dirty="0">
                <a:latin typeface="+mn-ea"/>
                <a:cs typeface="Times New Roman" panose="02020603050405020304" pitchFamily="18" charset="0"/>
              </a:rPr>
              <a:t>的內容。</a:t>
            </a:r>
            <a:endParaRPr lang="en-US" altLang="zh-TW" dirty="0">
              <a:latin typeface="+mn-ea"/>
              <a:cs typeface="Times New Roman" panose="02020603050405020304" pitchFamily="18" charset="0"/>
            </a:endParaRPr>
          </a:p>
          <a:p>
            <a:pPr>
              <a:defRPr/>
            </a:pPr>
            <a:r>
              <a:rPr lang="zh-TW" altLang="en-US" dirty="0">
                <a:latin typeface="+mn-ea"/>
                <a:cs typeface="Times New Roman" panose="02020603050405020304" pitchFamily="18" charset="0"/>
              </a:rPr>
              <a:t>一維陣列的宣告</a:t>
            </a:r>
            <a:endParaRPr lang="en-US" altLang="zh-TW" dirty="0">
              <a:latin typeface="+mn-ea"/>
              <a:cs typeface="Times New Roman" panose="02020603050405020304" pitchFamily="18" charset="0"/>
            </a:endParaRPr>
          </a:p>
          <a:p>
            <a:pPr lvl="1">
              <a:defRPr/>
            </a:pPr>
            <a:r>
              <a:rPr lang="zh-TW" altLang="en-US" i="0" dirty="0">
                <a:latin typeface="+mn-ea"/>
                <a:cs typeface="Times New Roman" panose="02020603050405020304" pitchFamily="18" charset="0"/>
              </a:rPr>
              <a:t>語法</a:t>
            </a:r>
            <a:r>
              <a:rPr lang="en-US" altLang="zh-TW" i="0" dirty="0">
                <a:latin typeface="+mn-ea"/>
                <a:cs typeface="Times New Roman" panose="02020603050405020304" pitchFamily="18" charset="0"/>
              </a:rPr>
              <a:t>: </a:t>
            </a:r>
            <a:r>
              <a:rPr lang="zh-TW" altLang="en-US" i="0" dirty="0">
                <a:latin typeface="+mn-ea"/>
                <a:cs typeface="Times New Roman" panose="02020603050405020304" pitchFamily="18" charset="0"/>
              </a:rPr>
              <a:t>資料型態 陣列名稱</a:t>
            </a:r>
            <a:r>
              <a:rPr lang="en-US" altLang="zh-TW" i="0" dirty="0">
                <a:latin typeface="+mn-ea"/>
                <a:cs typeface="Times New Roman" panose="02020603050405020304" pitchFamily="18" charset="0"/>
              </a:rPr>
              <a:t>[</a:t>
            </a:r>
            <a:r>
              <a:rPr lang="zh-TW" altLang="en-US" i="0" dirty="0">
                <a:latin typeface="+mn-ea"/>
                <a:cs typeface="Times New Roman" panose="02020603050405020304" pitchFamily="18" charset="0"/>
              </a:rPr>
              <a:t>長度</a:t>
            </a:r>
            <a:r>
              <a:rPr lang="en-US" altLang="zh-TW" i="0" dirty="0">
                <a:latin typeface="+mn-ea"/>
                <a:cs typeface="Times New Roman" panose="02020603050405020304" pitchFamily="18" charset="0"/>
              </a:rPr>
              <a:t>];</a:t>
            </a:r>
          </a:p>
          <a:p>
            <a:pPr>
              <a:defRPr/>
            </a:pPr>
            <a:r>
              <a:rPr lang="zh-TW" altLang="en-US" dirty="0">
                <a:latin typeface="+mn-ea"/>
                <a:cs typeface="Times New Roman" panose="02020603050405020304" pitchFamily="18" charset="0"/>
              </a:rPr>
              <a:t>例如</a:t>
            </a:r>
            <a:r>
              <a:rPr lang="en-US" altLang="zh-TW" dirty="0">
                <a:latin typeface="+mn-ea"/>
                <a:cs typeface="Times New Roman" panose="02020603050405020304" pitchFamily="18" charset="0"/>
              </a:rPr>
              <a:t>:  int a[N];    </a:t>
            </a:r>
          </a:p>
          <a:p>
            <a:pPr lvl="1">
              <a:defRPr/>
            </a:pPr>
            <a:r>
              <a:rPr lang="en-US" altLang="zh-TW" i="0" dirty="0">
                <a:latin typeface="+mn-ea"/>
                <a:cs typeface="Times New Roman" panose="02020603050405020304" pitchFamily="18" charset="0"/>
              </a:rPr>
              <a:t>(N</a:t>
            </a:r>
            <a:r>
              <a:rPr lang="zh-TW" altLang="en-US" i="0" dirty="0">
                <a:latin typeface="+mn-ea"/>
                <a:cs typeface="Times New Roman" panose="02020603050405020304" pitchFamily="18" charset="0"/>
              </a:rPr>
              <a:t>為一個整數常數</a:t>
            </a:r>
            <a:r>
              <a:rPr lang="en-US" altLang="zh-TW" i="0" dirty="0">
                <a:latin typeface="+mn-ea"/>
                <a:cs typeface="Times New Roman" panose="02020603050405020304" pitchFamily="18" charset="0"/>
              </a:rPr>
              <a:t>, </a:t>
            </a:r>
            <a:r>
              <a:rPr lang="zh-TW" altLang="en-US" i="0" dirty="0">
                <a:latin typeface="+mn-ea"/>
                <a:cs typeface="Times New Roman" panose="02020603050405020304" pitchFamily="18" charset="0"/>
              </a:rPr>
              <a:t>不為變數</a:t>
            </a:r>
            <a:r>
              <a:rPr lang="en-US" altLang="zh-TW" i="0" dirty="0">
                <a:latin typeface="+mn-ea"/>
                <a:cs typeface="Times New Roman" panose="02020603050405020304" pitchFamily="18" charset="0"/>
              </a:rPr>
              <a:t>)</a:t>
            </a:r>
            <a:endParaRPr lang="zh-TW" altLang="en-US" i="0" dirty="0">
              <a:latin typeface="+mn-ea"/>
              <a:cs typeface="Times New Roman" panose="02020603050405020304" pitchFamily="18" charset="0"/>
            </a:endParaRPr>
          </a:p>
        </p:txBody>
      </p:sp>
      <p:sp>
        <p:nvSpPr>
          <p:cNvPr id="15362" name="Rectangle 2"/>
          <p:cNvSpPr>
            <a:spLocks noGrp="1" noChangeArrowheads="1"/>
          </p:cNvSpPr>
          <p:nvPr>
            <p:ph type="title"/>
          </p:nvPr>
        </p:nvSpPr>
        <p:spPr>
          <a:xfrm>
            <a:off x="76622" y="42500"/>
            <a:ext cx="6495628" cy="870992"/>
          </a:xfrm>
        </p:spPr>
        <p:txBody>
          <a:bodyPr>
            <a:normAutofit fontScale="90000"/>
          </a:bodyPr>
          <a:lstStyle/>
          <a:p>
            <a:r>
              <a:rPr lang="zh-TW" altLang="en-US" sz="3600" dirty="0">
                <a:latin typeface="+mj-ea"/>
              </a:rPr>
              <a:t>一維</a:t>
            </a:r>
            <a:r>
              <a:rPr lang="en-US" altLang="zh-TW" sz="4000" dirty="0">
                <a:latin typeface="+mj-ea"/>
              </a:rPr>
              <a:t>(</a:t>
            </a:r>
            <a:r>
              <a:rPr lang="en-US" altLang="zh-TW" sz="3600" dirty="0"/>
              <a:t>One-dimensional)</a:t>
            </a:r>
            <a:r>
              <a:rPr lang="zh-TW" altLang="en-US" sz="3600" dirty="0">
                <a:latin typeface="+mj-ea"/>
              </a:rPr>
              <a:t>陣列的宣告</a:t>
            </a:r>
            <a:endParaRPr lang="en-US" altLang="zh-TW" sz="3600" dirty="0">
              <a:latin typeface="+mj-ea"/>
            </a:endParaRPr>
          </a:p>
        </p:txBody>
      </p:sp>
      <p:sp>
        <p:nvSpPr>
          <p:cNvPr id="15364" name="投影片編號版面配置區 7"/>
          <p:cNvSpPr>
            <a:spLocks noGrp="1"/>
          </p:cNvSpPr>
          <p:nvPr>
            <p:ph type="sldNum" sz="quarter" idx="12"/>
          </p:nvPr>
        </p:nvSpPr>
        <p:spPr bwMode="auto">
          <a:xfrm>
            <a:off x="6410325" y="5900331"/>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70E9CF27-E6A6-4E45-BE5B-2DEBC6B29777}" type="slidenum">
              <a:rPr kumimoji="0" lang="en-US" altLang="zh-TW">
                <a:solidFill>
                  <a:schemeClr val="tx2"/>
                </a:solidFill>
                <a:latin typeface="Quixley LET" pitchFamily="2" charset="0"/>
              </a:rPr>
              <a:pPr eaLnBrk="1" hangingPunct="1"/>
              <a:t>22</a:t>
            </a:fld>
            <a:endParaRPr kumimoji="0" lang="en-US" altLang="zh-TW">
              <a:solidFill>
                <a:schemeClr val="tx2"/>
              </a:solidFill>
              <a:latin typeface="Quixley LET" pitchFamily="2" charset="0"/>
            </a:endParaRPr>
          </a:p>
        </p:txBody>
      </p:sp>
      <p:sp>
        <p:nvSpPr>
          <p:cNvPr id="6" name="矩形 5"/>
          <p:cNvSpPr/>
          <p:nvPr/>
        </p:nvSpPr>
        <p:spPr>
          <a:xfrm>
            <a:off x="1095375" y="4473168"/>
            <a:ext cx="6597352" cy="500062"/>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latin typeface="Times New Roman" panose="02020603050405020304" pitchFamily="18" charset="0"/>
              <a:cs typeface="Times New Roman" panose="02020603050405020304" pitchFamily="18" charset="0"/>
            </a:endParaRPr>
          </a:p>
        </p:txBody>
      </p:sp>
      <p:sp>
        <p:nvSpPr>
          <p:cNvPr id="7" name="矩形 6"/>
          <p:cNvSpPr/>
          <p:nvPr/>
        </p:nvSpPr>
        <p:spPr>
          <a:xfrm>
            <a:off x="2309813" y="4473168"/>
            <a:ext cx="714375"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2000" dirty="0">
                <a:latin typeface="Times New Roman" panose="02020603050405020304" pitchFamily="18" charset="0"/>
                <a:cs typeface="Times New Roman" panose="02020603050405020304" pitchFamily="18" charset="0"/>
              </a:rPr>
              <a:t>a[0]</a:t>
            </a:r>
            <a:endParaRPr lang="zh-TW" altLang="en-US" sz="2000" dirty="0">
              <a:latin typeface="Times New Roman" panose="02020603050405020304" pitchFamily="18" charset="0"/>
              <a:cs typeface="Times New Roman" panose="02020603050405020304" pitchFamily="18" charset="0"/>
            </a:endParaRPr>
          </a:p>
        </p:txBody>
      </p:sp>
      <p:sp>
        <p:nvSpPr>
          <p:cNvPr id="8" name="矩形 7"/>
          <p:cNvSpPr/>
          <p:nvPr/>
        </p:nvSpPr>
        <p:spPr>
          <a:xfrm>
            <a:off x="3024188" y="4473168"/>
            <a:ext cx="714375"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2000" dirty="0">
                <a:latin typeface="Times New Roman" panose="02020603050405020304" pitchFamily="18" charset="0"/>
                <a:cs typeface="Times New Roman" panose="02020603050405020304" pitchFamily="18" charset="0"/>
              </a:rPr>
              <a:t>a[1]</a:t>
            </a:r>
            <a:endParaRPr lang="zh-TW" altLang="en-US" sz="2000" dirty="0">
              <a:latin typeface="Times New Roman" panose="02020603050405020304" pitchFamily="18" charset="0"/>
              <a:cs typeface="Times New Roman" panose="02020603050405020304" pitchFamily="18" charset="0"/>
            </a:endParaRPr>
          </a:p>
        </p:txBody>
      </p:sp>
      <p:sp>
        <p:nvSpPr>
          <p:cNvPr id="9" name="矩形 8"/>
          <p:cNvSpPr/>
          <p:nvPr/>
        </p:nvSpPr>
        <p:spPr>
          <a:xfrm>
            <a:off x="3738563" y="4473168"/>
            <a:ext cx="714375"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2000" dirty="0">
                <a:latin typeface="Times New Roman" panose="02020603050405020304" pitchFamily="18" charset="0"/>
                <a:cs typeface="Times New Roman" panose="02020603050405020304" pitchFamily="18" charset="0"/>
              </a:rPr>
              <a:t>a[2]</a:t>
            </a:r>
            <a:endParaRPr lang="zh-TW" altLang="en-US" sz="2000" dirty="0">
              <a:latin typeface="Times New Roman" panose="02020603050405020304" pitchFamily="18" charset="0"/>
              <a:cs typeface="Times New Roman" panose="02020603050405020304" pitchFamily="18" charset="0"/>
            </a:endParaRPr>
          </a:p>
        </p:txBody>
      </p:sp>
      <p:sp>
        <p:nvSpPr>
          <p:cNvPr id="10" name="矩形 9"/>
          <p:cNvSpPr/>
          <p:nvPr/>
        </p:nvSpPr>
        <p:spPr>
          <a:xfrm>
            <a:off x="4452938" y="4473168"/>
            <a:ext cx="1285875"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sp>
        <p:nvSpPr>
          <p:cNvPr id="11" name="矩形 10"/>
          <p:cNvSpPr/>
          <p:nvPr/>
        </p:nvSpPr>
        <p:spPr>
          <a:xfrm>
            <a:off x="5738813" y="4473168"/>
            <a:ext cx="1593874"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2000" dirty="0">
                <a:latin typeface="Times New Roman" panose="02020603050405020304" pitchFamily="18" charset="0"/>
                <a:cs typeface="Times New Roman" panose="02020603050405020304" pitchFamily="18" charset="0"/>
              </a:rPr>
              <a:t>a[N-1</a:t>
            </a:r>
            <a:r>
              <a:rPr lang="en-US" altLang="zh-TW" sz="2400" dirty="0">
                <a:latin typeface="Times New Roman" panose="02020603050405020304" pitchFamily="18" charset="0"/>
                <a:cs typeface="Times New Roman" panose="02020603050405020304" pitchFamily="18" charset="0"/>
              </a:rPr>
              <a:t>]</a:t>
            </a:r>
            <a:endParaRPr lang="zh-TW" altLang="en-US" sz="2400" dirty="0">
              <a:latin typeface="Times New Roman" panose="02020603050405020304" pitchFamily="18" charset="0"/>
              <a:cs typeface="Times New Roman" panose="02020603050405020304" pitchFamily="18" charset="0"/>
            </a:endParaRPr>
          </a:p>
        </p:txBody>
      </p:sp>
      <p:sp>
        <p:nvSpPr>
          <p:cNvPr id="12" name="左大括弧 11"/>
          <p:cNvSpPr/>
          <p:nvPr/>
        </p:nvSpPr>
        <p:spPr>
          <a:xfrm rot="16200000">
            <a:off x="4238625" y="3258731"/>
            <a:ext cx="357187" cy="4214812"/>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TW" altLang="en-US">
              <a:latin typeface="Times New Roman" panose="02020603050405020304" pitchFamily="18" charset="0"/>
              <a:cs typeface="Times New Roman" panose="02020603050405020304" pitchFamily="18" charset="0"/>
            </a:endParaRPr>
          </a:p>
        </p:txBody>
      </p:sp>
      <p:sp>
        <p:nvSpPr>
          <p:cNvPr id="13" name="文字方塊 12"/>
          <p:cNvSpPr txBox="1"/>
          <p:nvPr/>
        </p:nvSpPr>
        <p:spPr>
          <a:xfrm>
            <a:off x="3881438" y="5603468"/>
            <a:ext cx="1160895" cy="400110"/>
          </a:xfrm>
          <a:prstGeom prst="rect">
            <a:avLst/>
          </a:prstGeom>
          <a:noFill/>
        </p:spPr>
        <p:txBody>
          <a:bodyPr wrap="none">
            <a:spAutoFit/>
          </a:bodyPr>
          <a:lstStyle/>
          <a:p>
            <a:pPr>
              <a:defRPr/>
            </a:pPr>
            <a:r>
              <a:rPr lang="en-US" altLang="zh-TW" sz="2000" dirty="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N</a:t>
            </a:r>
            <a:r>
              <a:rPr lang="zh-TW" altLang="en-US" sz="2000" dirty="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個欄位</a:t>
            </a:r>
          </a:p>
        </p:txBody>
      </p:sp>
      <p:sp>
        <p:nvSpPr>
          <p:cNvPr id="14" name="文字方塊 13"/>
          <p:cNvSpPr txBox="1"/>
          <p:nvPr/>
        </p:nvSpPr>
        <p:spPr>
          <a:xfrm>
            <a:off x="1882938" y="4223805"/>
            <a:ext cx="1656184" cy="261610"/>
          </a:xfrm>
          <a:prstGeom prst="rect">
            <a:avLst/>
          </a:prstGeom>
          <a:noFill/>
        </p:spPr>
        <p:txBody>
          <a:bodyPr wrap="square">
            <a:spAutoFit/>
          </a:bodyPr>
          <a:lstStyle/>
          <a:p>
            <a:pPr lvl="1">
              <a:defRPr/>
            </a:pPr>
            <a:r>
              <a:rPr lang="zh-TW" altLang="en-US"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位置</a:t>
            </a:r>
            <a:r>
              <a:rPr lang="en-US" altLang="zh-TW"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 a</a:t>
            </a:r>
            <a:endParaRPr lang="zh-TW" altLang="en-US"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62409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291132" y="806973"/>
            <a:ext cx="8624268" cy="4598640"/>
          </a:xfrm>
        </p:spPr>
        <p:txBody>
          <a:bodyPr>
            <a:normAutofit/>
          </a:bodyPr>
          <a:lstStyle/>
          <a:p>
            <a:pPr>
              <a:lnSpc>
                <a:spcPts val="3000"/>
              </a:lnSpc>
              <a:defRPr/>
            </a:pPr>
            <a:r>
              <a:rPr lang="zh-TW" altLang="en-US" dirty="0">
                <a:latin typeface="+mn-ea"/>
                <a:cs typeface="Times New Roman" panose="02020603050405020304" pitchFamily="18" charset="0"/>
              </a:rPr>
              <a:t>宣告陣列並給初始內容的語法：</a:t>
            </a:r>
            <a:endParaRPr lang="en-US" altLang="zh-TW" dirty="0">
              <a:latin typeface="+mn-ea"/>
              <a:cs typeface="Times New Roman" panose="02020603050405020304" pitchFamily="18" charset="0"/>
            </a:endParaRPr>
          </a:p>
          <a:p>
            <a:pPr lvl="1">
              <a:lnSpc>
                <a:spcPts val="3000"/>
              </a:lnSpc>
              <a:defRPr/>
            </a:pPr>
            <a:r>
              <a:rPr lang="zh-TW" altLang="en-US" i="0" dirty="0">
                <a:latin typeface="+mn-ea"/>
                <a:cs typeface="Times New Roman" panose="02020603050405020304" pitchFamily="18" charset="0"/>
              </a:rPr>
              <a:t>資料型態 陣列名稱</a:t>
            </a:r>
            <a:r>
              <a:rPr lang="en-US" altLang="zh-TW" i="0" dirty="0">
                <a:latin typeface="+mn-ea"/>
                <a:cs typeface="Times New Roman" panose="02020603050405020304" pitchFamily="18" charset="0"/>
              </a:rPr>
              <a:t>[</a:t>
            </a:r>
            <a:r>
              <a:rPr lang="zh-TW" altLang="en-US" i="0" dirty="0">
                <a:latin typeface="+mn-ea"/>
                <a:cs typeface="Times New Roman" panose="02020603050405020304" pitchFamily="18" charset="0"/>
              </a:rPr>
              <a:t>長度</a:t>
            </a:r>
            <a:r>
              <a:rPr lang="en-US" altLang="zh-TW" i="0" dirty="0">
                <a:latin typeface="+mn-ea"/>
                <a:cs typeface="Times New Roman" panose="02020603050405020304" pitchFamily="18" charset="0"/>
              </a:rPr>
              <a:t>]={</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0,</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1,</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2,…,</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N-1};</a:t>
            </a:r>
          </a:p>
          <a:p>
            <a:pPr lvl="1">
              <a:lnSpc>
                <a:spcPts val="3000"/>
              </a:lnSpc>
              <a:defRPr/>
            </a:pPr>
            <a:r>
              <a:rPr lang="zh-TW" altLang="en-US" i="0" dirty="0">
                <a:latin typeface="+mn-ea"/>
                <a:cs typeface="Times New Roman" panose="02020603050405020304" pitchFamily="18" charset="0"/>
              </a:rPr>
              <a:t>資料型態 陣列名稱</a:t>
            </a:r>
            <a:r>
              <a:rPr lang="en-US" altLang="zh-TW" i="0" dirty="0">
                <a:latin typeface="+mn-ea"/>
                <a:cs typeface="Times New Roman" panose="02020603050405020304" pitchFamily="18" charset="0"/>
              </a:rPr>
              <a:t>[]={</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0,</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1,</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2,…,</a:t>
            </a:r>
            <a:r>
              <a:rPr lang="zh-TW" altLang="en-US" i="0" dirty="0">
                <a:latin typeface="+mn-ea"/>
                <a:cs typeface="Times New Roman" panose="02020603050405020304" pitchFamily="18" charset="0"/>
              </a:rPr>
              <a:t>內容</a:t>
            </a:r>
            <a:r>
              <a:rPr lang="en-US" altLang="zh-TW" i="0" dirty="0">
                <a:latin typeface="+mn-ea"/>
                <a:cs typeface="Times New Roman" panose="02020603050405020304" pitchFamily="18" charset="0"/>
              </a:rPr>
              <a:t>N-1};</a:t>
            </a:r>
            <a:endParaRPr lang="zh-TW" altLang="en-US" i="0" dirty="0">
              <a:latin typeface="+mn-ea"/>
              <a:cs typeface="Times New Roman" panose="02020603050405020304" pitchFamily="18" charset="0"/>
            </a:endParaRPr>
          </a:p>
          <a:p>
            <a:pPr lvl="1">
              <a:lnSpc>
                <a:spcPts val="3000"/>
              </a:lnSpc>
              <a:defRPr/>
            </a:pPr>
            <a:r>
              <a:rPr lang="zh-TW" altLang="en-US" i="0" dirty="0">
                <a:latin typeface="+mn-ea"/>
                <a:cs typeface="Times New Roman" panose="02020603050405020304" pitchFamily="18" charset="0"/>
              </a:rPr>
              <a:t>資料型態 陣列名稱</a:t>
            </a:r>
            <a:r>
              <a:rPr lang="en-US" altLang="zh-TW" i="0" dirty="0">
                <a:latin typeface="+mn-ea"/>
                <a:cs typeface="Times New Roman" panose="02020603050405020304" pitchFamily="18" charset="0"/>
              </a:rPr>
              <a:t>[</a:t>
            </a:r>
            <a:r>
              <a:rPr lang="zh-TW" altLang="en-US" i="0" dirty="0">
                <a:latin typeface="+mn-ea"/>
                <a:cs typeface="Times New Roman" panose="02020603050405020304" pitchFamily="18" charset="0"/>
              </a:rPr>
              <a:t>長度</a:t>
            </a:r>
            <a:r>
              <a:rPr lang="en-US" altLang="zh-TW" i="0" dirty="0">
                <a:latin typeface="+mn-ea"/>
                <a:cs typeface="Times New Roman" panose="02020603050405020304" pitchFamily="18" charset="0"/>
              </a:rPr>
              <a:t>]={0};</a:t>
            </a:r>
            <a:r>
              <a:rPr lang="zh-TW" altLang="en-US" i="0" dirty="0">
                <a:latin typeface="+mn-ea"/>
                <a:cs typeface="Times New Roman" panose="02020603050405020304" pitchFamily="18" charset="0"/>
              </a:rPr>
              <a:t> </a:t>
            </a:r>
            <a:r>
              <a:rPr lang="en-US" altLang="zh-TW" i="0" dirty="0">
                <a:latin typeface="+mn-ea"/>
                <a:cs typeface="Times New Roman" panose="02020603050405020304" pitchFamily="18" charset="0"/>
              </a:rPr>
              <a:t>//</a:t>
            </a:r>
            <a:r>
              <a:rPr lang="zh-TW" altLang="en-US" i="0" dirty="0">
                <a:latin typeface="+mn-ea"/>
                <a:cs typeface="Times New Roman" panose="02020603050405020304" pitchFamily="18" charset="0"/>
              </a:rPr>
              <a:t>所有資料設為「</a:t>
            </a:r>
            <a:r>
              <a:rPr lang="en-US" altLang="zh-TW" i="0" dirty="0">
                <a:latin typeface="+mn-ea"/>
                <a:cs typeface="Times New Roman" panose="02020603050405020304" pitchFamily="18" charset="0"/>
              </a:rPr>
              <a:t>0</a:t>
            </a:r>
            <a:r>
              <a:rPr lang="zh-TW" altLang="en-US" i="0" dirty="0">
                <a:latin typeface="+mn-ea"/>
                <a:cs typeface="Times New Roman" panose="02020603050405020304" pitchFamily="18" charset="0"/>
              </a:rPr>
              <a:t>」</a:t>
            </a:r>
            <a:endParaRPr lang="en-US" altLang="zh-TW" i="0" dirty="0">
              <a:latin typeface="+mn-ea"/>
              <a:cs typeface="Times New Roman" panose="02020603050405020304" pitchFamily="18" charset="0"/>
            </a:endParaRPr>
          </a:p>
          <a:p>
            <a:pPr>
              <a:defRPr/>
            </a:pPr>
            <a:endParaRPr lang="zh-TW" altLang="en-US" dirty="0">
              <a:latin typeface="+mn-ea"/>
              <a:cs typeface="Times New Roman" panose="02020603050405020304" pitchFamily="18" charset="0"/>
            </a:endParaRPr>
          </a:p>
        </p:txBody>
      </p:sp>
      <p:sp>
        <p:nvSpPr>
          <p:cNvPr id="19458" name="Rectangle 2"/>
          <p:cNvSpPr>
            <a:spLocks noGrp="1" noChangeArrowheads="1"/>
          </p:cNvSpPr>
          <p:nvPr>
            <p:ph type="title"/>
          </p:nvPr>
        </p:nvSpPr>
        <p:spPr>
          <a:xfrm>
            <a:off x="122362" y="10118"/>
            <a:ext cx="5271492" cy="654968"/>
          </a:xfrm>
        </p:spPr>
        <p:txBody>
          <a:bodyPr>
            <a:normAutofit/>
          </a:bodyPr>
          <a:lstStyle/>
          <a:p>
            <a:r>
              <a:rPr lang="zh-TW" altLang="en-US" sz="3600" dirty="0">
                <a:latin typeface="+mj-ea"/>
                <a:cs typeface="Times New Roman" panose="02020603050405020304" pitchFamily="18" charset="0"/>
              </a:rPr>
              <a:t>一維陣列的初始化</a:t>
            </a:r>
            <a:endParaRPr lang="en-US" altLang="zh-TW" sz="3600" dirty="0">
              <a:latin typeface="+mj-ea"/>
              <a:cs typeface="Times New Roman" panose="02020603050405020304" pitchFamily="18" charset="0"/>
            </a:endParaRPr>
          </a:p>
        </p:txBody>
      </p:sp>
      <p:graphicFrame>
        <p:nvGraphicFramePr>
          <p:cNvPr id="5" name="表格 4"/>
          <p:cNvGraphicFramePr>
            <a:graphicFrameLocks noGrp="1"/>
          </p:cNvGraphicFramePr>
          <p:nvPr>
            <p:extLst/>
          </p:nvPr>
        </p:nvGraphicFramePr>
        <p:xfrm>
          <a:off x="1712453" y="3009900"/>
          <a:ext cx="5781625" cy="2865084"/>
        </p:xfrm>
        <a:graphic>
          <a:graphicData uri="http://schemas.openxmlformats.org/drawingml/2006/table">
            <a:tbl>
              <a:tblPr firstRow="1" bandRow="1">
                <a:tableStyleId>{616DA210-FB5B-4158-B5E0-FEB733F419BA}</a:tableStyleId>
              </a:tblPr>
              <a:tblGrid>
                <a:gridCol w="5781625">
                  <a:extLst>
                    <a:ext uri="{9D8B030D-6E8A-4147-A177-3AD203B41FA5}">
                      <a16:colId xmlns:a16="http://schemas.microsoft.com/office/drawing/2014/main" val="20000"/>
                    </a:ext>
                  </a:extLst>
                </a:gridCol>
              </a:tblGrid>
              <a:tr h="2422002">
                <a:tc>
                  <a:txBody>
                    <a:bodyPr/>
                    <a:lstStyle/>
                    <a:p>
                      <a:r>
                        <a:rPr lang="pt-BR" sz="1400" b="1" dirty="0">
                          <a:latin typeface="Times New Roman" panose="02020603050405020304" pitchFamily="18" charset="0"/>
                          <a:ea typeface="標楷體" panose="03000509000000000000" pitchFamily="65" charset="-120"/>
                          <a:cs typeface="Times New Roman" panose="02020603050405020304" pitchFamily="18" charset="0"/>
                        </a:rPr>
                        <a:t>int main()</a:t>
                      </a: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a:t>
                      </a: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int a[5]={1,2,3,4,5};</a:t>
                      </a: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設定 </a:t>
                      </a:r>
                      <a:r>
                        <a:rPr lang="pt-BR" sz="1400" b="1" dirty="0">
                          <a:latin typeface="Times New Roman" panose="02020603050405020304" pitchFamily="18" charset="0"/>
                          <a:ea typeface="標楷體" panose="03000509000000000000" pitchFamily="65" charset="-120"/>
                          <a:cs typeface="Times New Roman" panose="02020603050405020304" pitchFamily="18" charset="0"/>
                        </a:rPr>
                        <a:t>a[0]=1, a[1]=2, a[2]=3, a[3]=4, a[4]=5</a:t>
                      </a:r>
                    </a:p>
                    <a:p>
                      <a:endParaRPr lang="pt-BR" sz="1400" b="1" dirty="0">
                        <a:latin typeface="Times New Roman" panose="02020603050405020304" pitchFamily="18" charset="0"/>
                        <a:ea typeface="標楷體" panose="03000509000000000000" pitchFamily="65" charset="-120"/>
                        <a:cs typeface="Times New Roman" panose="02020603050405020304" pitchFamily="18" charset="0"/>
                      </a:endParaRP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int b[]={1,2,3};</a:t>
                      </a: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若</a:t>
                      </a:r>
                      <a:r>
                        <a:rPr lang="pt-BR" sz="1400" b="1" dirty="0">
                          <a:latin typeface="Times New Roman" panose="02020603050405020304" pitchFamily="18" charset="0"/>
                          <a:ea typeface="標楷體" panose="03000509000000000000" pitchFamily="65" charset="-120"/>
                          <a:cs typeface="Times New Roman" panose="02020603050405020304" pitchFamily="18" charset="0"/>
                        </a:rPr>
                        <a:t>size</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沒指定</a:t>
                      </a:r>
                      <a:r>
                        <a:rPr lang="en-US" altLang="zh-TW" sz="1400" b="1"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因為給了</a:t>
                      </a:r>
                      <a:r>
                        <a:rPr lang="en-US" altLang="zh-TW" sz="1400" b="1"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個數字</a:t>
                      </a:r>
                      <a:r>
                        <a:rPr lang="en-US" altLang="zh-TW" sz="1400" b="1"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在此會自動設定為</a:t>
                      </a:r>
                      <a:r>
                        <a:rPr lang="pt-BR" sz="1400" b="1" dirty="0">
                          <a:latin typeface="Times New Roman" panose="02020603050405020304" pitchFamily="18" charset="0"/>
                          <a:ea typeface="標楷體" panose="03000509000000000000" pitchFamily="65" charset="-120"/>
                          <a:cs typeface="Times New Roman" panose="02020603050405020304" pitchFamily="18" charset="0"/>
                        </a:rPr>
                        <a:t>b[3];</a:t>
                      </a:r>
                    </a:p>
                    <a:p>
                      <a:endParaRPr lang="pt-BR" sz="1400" b="1" dirty="0">
                        <a:latin typeface="Times New Roman" panose="02020603050405020304" pitchFamily="18" charset="0"/>
                        <a:ea typeface="標楷體" panose="03000509000000000000" pitchFamily="65" charset="-120"/>
                        <a:cs typeface="Times New Roman" panose="02020603050405020304" pitchFamily="18" charset="0"/>
                      </a:endParaRP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int c[5]={0};</a:t>
                      </a: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設定 </a:t>
                      </a:r>
                      <a:r>
                        <a:rPr lang="en-US" altLang="zh-TW" sz="1400" b="1" dirty="0">
                          <a:latin typeface="Times New Roman" panose="02020603050405020304" pitchFamily="18" charset="0"/>
                          <a:ea typeface="標楷體" panose="03000509000000000000" pitchFamily="65" charset="-120"/>
                          <a:cs typeface="Times New Roman" panose="02020603050405020304" pitchFamily="18" charset="0"/>
                        </a:rPr>
                        <a:t>c</a:t>
                      </a:r>
                      <a:r>
                        <a:rPr lang="pt-BR" sz="1400" b="1" dirty="0">
                          <a:latin typeface="Times New Roman" panose="02020603050405020304" pitchFamily="18" charset="0"/>
                          <a:ea typeface="標楷體" panose="03000509000000000000" pitchFamily="65" charset="-120"/>
                          <a:cs typeface="Times New Roman" panose="02020603050405020304" pitchFamily="18" charset="0"/>
                        </a:rPr>
                        <a:t>[0]=0, c[1]=0, c[2]=0, c[3]=0, c[4]=0</a:t>
                      </a:r>
                    </a:p>
                    <a:p>
                      <a:endParaRPr lang="pt-BR" sz="1400" b="1" dirty="0">
                        <a:latin typeface="Times New Roman" panose="02020603050405020304" pitchFamily="18" charset="0"/>
                        <a:ea typeface="標楷體" panose="03000509000000000000" pitchFamily="65" charset="-120"/>
                        <a:cs typeface="Times New Roman" panose="02020603050405020304" pitchFamily="18" charset="0"/>
                      </a:endParaRP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	return 0;</a:t>
                      </a:r>
                    </a:p>
                    <a:p>
                      <a:r>
                        <a:rPr lang="pt-BR" sz="1400" b="1" dirty="0">
                          <a:latin typeface="Times New Roman" panose="02020603050405020304" pitchFamily="18" charset="0"/>
                          <a:ea typeface="標楷體" panose="03000509000000000000" pitchFamily="65" charset="-120"/>
                          <a:cs typeface="Times New Roman" panose="02020603050405020304" pitchFamily="18" charset="0"/>
                        </a:rPr>
                        <a:t>}</a:t>
                      </a:r>
                    </a:p>
                  </a:txBody>
                  <a:tcPr marT="45702" marB="45702"/>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2222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5242" y="1163685"/>
            <a:ext cx="8854008" cy="4732289"/>
          </a:xfrm>
        </p:spPr>
        <p:txBody>
          <a:bodyPr>
            <a:noAutofit/>
          </a:bodyPr>
          <a:lstStyle/>
          <a:p>
            <a:pPr>
              <a:lnSpc>
                <a:spcPts val="3000"/>
              </a:lnSpc>
              <a:defRP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在使用宣告好的陣列時，要使用一個陣列中的元素可以表示成：</a:t>
            </a:r>
            <a:r>
              <a:rPr lang="zh-TW" altLang="en-US"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陣列名稱</a:t>
            </a:r>
            <a:r>
              <a:rPr lang="en-US" altLang="zh-TW"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索引</a:t>
            </a:r>
            <a:r>
              <a:rPr lang="en-US" altLang="zh-TW"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endParaRPr>
          </a:p>
          <a:p>
            <a:pPr lvl="1">
              <a:lnSpc>
                <a:spcPts val="3000"/>
              </a:lnSpc>
              <a:defRPr/>
            </a:pP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陣列名稱</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用來表示一塊緊密相鄰的</a:t>
            </a:r>
            <a:r>
              <a:rPr lang="zh-TW" altLang="en-US" i="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記憶體空間的起始位址。</a:t>
            </a:r>
            <a:endParaRPr lang="en-US" altLang="zh-TW" i="0" dirty="0">
              <a:latin typeface="Times New Roman" panose="02020603050405020304" pitchFamily="18" charset="0"/>
              <a:ea typeface="標楷體" panose="03000509000000000000" pitchFamily="65" charset="-120"/>
              <a:cs typeface="Times New Roman" panose="02020603050405020304" pitchFamily="18" charset="0"/>
            </a:endParaRPr>
          </a:p>
          <a:p>
            <a:pPr lvl="1">
              <a:lnSpc>
                <a:spcPts val="3000"/>
              </a:lnSpc>
              <a:defRPr/>
            </a:pP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索引</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用來表示該陣列元素是在記憶體空間的</a:t>
            </a:r>
            <a:r>
              <a:rPr lang="zh-TW" altLang="en-US" i="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第幾號位置。</a:t>
            </a:r>
            <a:endParaRPr lang="en-US" altLang="zh-TW" i="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ts val="3000"/>
              </a:lnSpc>
              <a:defRP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範例：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lnSpc>
                <a:spcPts val="3000"/>
              </a:lnSpc>
              <a:defRPr/>
            </a:pPr>
            <a:r>
              <a:rPr lang="en-US" altLang="zh-TW" i="0" dirty="0" err="1">
                <a:latin typeface="Times New Roman" panose="02020603050405020304" pitchFamily="18" charset="0"/>
                <a:ea typeface="標楷體" panose="03000509000000000000" pitchFamily="65" charset="-120"/>
                <a:cs typeface="Times New Roman" panose="02020603050405020304" pitchFamily="18" charset="0"/>
              </a:rPr>
              <a:t>int</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 a[3]; // </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宣告陣列</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個整數</a:t>
            </a:r>
            <a:endParaRPr lang="en-US" altLang="zh-TW" i="0" dirty="0">
              <a:latin typeface="Times New Roman" panose="02020603050405020304" pitchFamily="18" charset="0"/>
              <a:ea typeface="標楷體" panose="03000509000000000000" pitchFamily="65" charset="-120"/>
              <a:cs typeface="Times New Roman" panose="02020603050405020304" pitchFamily="18" charset="0"/>
            </a:endParaRPr>
          </a:p>
          <a:p>
            <a:pPr lvl="1">
              <a:lnSpc>
                <a:spcPts val="3000"/>
              </a:lnSpc>
              <a:defRPr/>
            </a:pP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a[0]=1; // </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把</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a[0]</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設定為</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1 </a:t>
            </a:r>
          </a:p>
          <a:p>
            <a:pPr lvl="1">
              <a:lnSpc>
                <a:spcPts val="3000"/>
              </a:lnSpc>
              <a:defRPr/>
            </a:pP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a[1]=2; // </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把</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a[1]</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設定為</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2 </a:t>
            </a:r>
          </a:p>
          <a:p>
            <a:pPr lvl="1">
              <a:lnSpc>
                <a:spcPts val="3000"/>
              </a:lnSpc>
              <a:defRPr/>
            </a:pP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a[2]=3; // </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把</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en-US" i="0" dirty="0">
                <a:latin typeface="Times New Roman" panose="02020603050405020304" pitchFamily="18" charset="0"/>
                <a:ea typeface="標楷體" panose="03000509000000000000" pitchFamily="65" charset="-120"/>
                <a:cs typeface="Times New Roman" panose="02020603050405020304" pitchFamily="18" charset="0"/>
              </a:rPr>
              <a:t>設定為</a:t>
            </a:r>
            <a:r>
              <a:rPr lang="en-US" altLang="zh-TW" i="0" dirty="0">
                <a:latin typeface="Times New Roman" panose="02020603050405020304" pitchFamily="18" charset="0"/>
                <a:ea typeface="標楷體" panose="03000509000000000000" pitchFamily="65" charset="-120"/>
                <a:cs typeface="Times New Roman" panose="02020603050405020304" pitchFamily="18" charset="0"/>
              </a:rPr>
              <a:t>3 </a:t>
            </a:r>
          </a:p>
          <a:p>
            <a:pPr lvl="1">
              <a:lnSpc>
                <a:spcPts val="3000"/>
              </a:lnSpc>
              <a:defRPr/>
            </a:pPr>
            <a:r>
              <a:rPr lang="en-US" altLang="zh-TW" i="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a[3]</a:t>
            </a:r>
            <a:r>
              <a:rPr lang="zh-TW" altLang="en-US" i="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是不存在的</a:t>
            </a:r>
            <a:r>
              <a:rPr lang="en-US" altLang="zh-TW" i="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 </a:t>
            </a:r>
          </a:p>
          <a:p>
            <a:pPr>
              <a:defRPr/>
            </a:pPr>
            <a:endParaRPr lang="zh-TW" altLang="en-US"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endParaRPr>
          </a:p>
          <a:p>
            <a:pPr>
              <a:defRPr/>
            </a:pP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386" name="Rectangle 2"/>
          <p:cNvSpPr>
            <a:spLocks noGrp="1" noChangeArrowheads="1"/>
          </p:cNvSpPr>
          <p:nvPr>
            <p:ph type="title"/>
          </p:nvPr>
        </p:nvSpPr>
        <p:spPr>
          <a:xfrm>
            <a:off x="0" y="-157139"/>
            <a:ext cx="7886700" cy="1325563"/>
          </a:xfrm>
        </p:spPr>
        <p:txBody>
          <a:bodyPr>
            <a:normAutofit/>
          </a:bodyPr>
          <a:lstStyle/>
          <a:p>
            <a:r>
              <a:rPr lang="zh-TW" altLang="en-US" sz="3600" dirty="0">
                <a:latin typeface="+mj-ea"/>
                <a:cs typeface="Times New Roman" panose="02020603050405020304" pitchFamily="18" charset="0"/>
              </a:rPr>
              <a:t>一維陣列的使用</a:t>
            </a:r>
            <a:endParaRPr lang="en-US" altLang="zh-TW" sz="3600" dirty="0">
              <a:latin typeface="+mj-ea"/>
              <a:cs typeface="Times New Roman" panose="02020603050405020304" pitchFamily="18" charset="0"/>
            </a:endParaRPr>
          </a:p>
        </p:txBody>
      </p:sp>
      <p:sp>
        <p:nvSpPr>
          <p:cNvPr id="16388"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a:solidFill>
                  <a:schemeClr val="tx2"/>
                </a:solidFill>
                <a:latin typeface="Quixley LET" pitchFamily="2" charset="0"/>
              </a:rPr>
              <a:t> </a:t>
            </a:r>
            <a:fld id="{A37F6DA6-B0BC-40AC-8BAE-880AE7753244}" type="slidenum">
              <a:rPr kumimoji="0" lang="en-US" altLang="zh-TW">
                <a:solidFill>
                  <a:schemeClr val="tx2"/>
                </a:solidFill>
                <a:latin typeface="Quixley LET" pitchFamily="2" charset="0"/>
              </a:rPr>
              <a:pPr eaLnBrk="1" hangingPunct="1"/>
              <a:t>24</a:t>
            </a:fld>
            <a:endParaRPr kumimoji="0" lang="en-US" altLang="zh-TW">
              <a:solidFill>
                <a:schemeClr val="tx2"/>
              </a:solidFill>
              <a:latin typeface="Quixley LET" pitchFamily="2" charset="0"/>
            </a:endParaRPr>
          </a:p>
        </p:txBody>
      </p:sp>
    </p:spTree>
    <p:extLst>
      <p:ext uri="{BB962C8B-B14F-4D97-AF65-F5344CB8AC3E}">
        <p14:creationId xmlns:p14="http://schemas.microsoft.com/office/powerpoint/2010/main" val="769522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894B6-5CDB-48FB-B9C7-99F56B120317}"/>
              </a:ext>
            </a:extLst>
          </p:cNvPr>
          <p:cNvSpPr>
            <a:spLocks noGrp="1"/>
          </p:cNvSpPr>
          <p:nvPr>
            <p:ph type="title"/>
          </p:nvPr>
        </p:nvSpPr>
        <p:spPr>
          <a:xfrm>
            <a:off x="88726" y="28209"/>
            <a:ext cx="7886700" cy="1171941"/>
          </a:xfrm>
        </p:spPr>
        <p:txBody>
          <a:bodyPr/>
          <a:lstStyle/>
          <a:p>
            <a:r>
              <a:rPr lang="zh-TW" altLang="en-US" sz="3600" dirty="0">
                <a:latin typeface="+mj-ea"/>
                <a:cs typeface="Times New Roman" panose="02020603050405020304" pitchFamily="18" charset="0"/>
              </a:rPr>
              <a:t>常見錯誤</a:t>
            </a:r>
            <a:r>
              <a:rPr lang="en-US" altLang="zh-TW" sz="3600" dirty="0">
                <a:latin typeface="+mj-ea"/>
                <a:cs typeface="Times New Roman" panose="02020603050405020304" pitchFamily="18" charset="0"/>
              </a:rPr>
              <a:t>:</a:t>
            </a:r>
            <a:br>
              <a:rPr lang="en-US" altLang="zh-TW" sz="3600" dirty="0">
                <a:latin typeface="+mj-ea"/>
                <a:cs typeface="Times New Roman" panose="02020603050405020304" pitchFamily="18" charset="0"/>
              </a:rPr>
            </a:br>
            <a:endParaRPr lang="zh-TW" altLang="en-US" dirty="0">
              <a:latin typeface="+mj-ea"/>
            </a:endParaRPr>
          </a:p>
        </p:txBody>
      </p:sp>
      <p:sp>
        <p:nvSpPr>
          <p:cNvPr id="6" name="內容版面配置區 2">
            <a:extLst>
              <a:ext uri="{FF2B5EF4-FFF2-40B4-BE49-F238E27FC236}">
                <a16:creationId xmlns:a16="http://schemas.microsoft.com/office/drawing/2014/main" id="{37938309-D44F-4FBC-AC58-174EE17D3F73}"/>
              </a:ext>
            </a:extLst>
          </p:cNvPr>
          <p:cNvSpPr>
            <a:spLocks noGrp="1"/>
          </p:cNvSpPr>
          <p:nvPr>
            <p:ph idx="1"/>
          </p:nvPr>
        </p:nvSpPr>
        <p:spPr>
          <a:xfrm>
            <a:off x="748122" y="1499493"/>
            <a:ext cx="7647756" cy="4824536"/>
          </a:xfrm>
        </p:spPr>
        <p:txBody>
          <a:bodyPr>
            <a:normAutofit/>
          </a:bodyPr>
          <a:lstStyle/>
          <a:p>
            <a:pPr marL="0" indent="0">
              <a:lnSpc>
                <a:spcPct val="100000"/>
              </a:lnSpc>
              <a:buNone/>
            </a:pPr>
            <a:r>
              <a:rPr lang="en-US" altLang="zh-TW" dirty="0">
                <a:latin typeface="+mn-ea"/>
                <a:cs typeface="Times New Roman" panose="02020603050405020304" pitchFamily="18" charset="0"/>
              </a:rPr>
              <a:t>1.</a:t>
            </a:r>
            <a:r>
              <a:rPr lang="zh-TW" altLang="en-US" dirty="0">
                <a:latin typeface="+mn-ea"/>
                <a:cs typeface="Times New Roman" panose="02020603050405020304" pitchFamily="18" charset="0"/>
              </a:rPr>
              <a:t> 參數名稱重複</a:t>
            </a:r>
            <a:endParaRPr lang="en-US" altLang="zh-TW" dirty="0">
              <a:latin typeface="+mn-ea"/>
              <a:cs typeface="Times New Roman" panose="02020603050405020304" pitchFamily="18" charset="0"/>
            </a:endParaRPr>
          </a:p>
          <a:p>
            <a:pPr marL="0" indent="0">
              <a:lnSpc>
                <a:spcPct val="100000"/>
              </a:lnSpc>
              <a:buNone/>
            </a:pPr>
            <a:endParaRPr lang="en-US" altLang="zh-TW" dirty="0">
              <a:latin typeface="+mn-ea"/>
              <a:cs typeface="Times New Roman" panose="02020603050405020304" pitchFamily="18" charset="0"/>
            </a:endParaRPr>
          </a:p>
          <a:p>
            <a:pPr marL="0" indent="0">
              <a:lnSpc>
                <a:spcPct val="100000"/>
              </a:lnSpc>
              <a:buNone/>
            </a:pPr>
            <a:endParaRPr lang="en-US" altLang="zh-TW" dirty="0">
              <a:latin typeface="+mn-ea"/>
              <a:cs typeface="Times New Roman" panose="02020603050405020304" pitchFamily="18" charset="0"/>
            </a:endParaRPr>
          </a:p>
          <a:p>
            <a:pPr marL="0" indent="0">
              <a:lnSpc>
                <a:spcPct val="100000"/>
              </a:lnSpc>
              <a:buNone/>
            </a:pPr>
            <a:r>
              <a:rPr lang="en-US" altLang="zh-TW" dirty="0">
                <a:latin typeface="+mn-ea"/>
                <a:cs typeface="Times New Roman" panose="02020603050405020304" pitchFamily="18" charset="0"/>
              </a:rPr>
              <a:t>2.</a:t>
            </a:r>
            <a:r>
              <a:rPr lang="zh-TW" altLang="en-US" dirty="0">
                <a:latin typeface="+mn-ea"/>
                <a:cs typeface="Times New Roman" panose="02020603050405020304" pitchFamily="18" charset="0"/>
              </a:rPr>
              <a:t> 不可以用其他變數來當作陣列長度</a:t>
            </a:r>
            <a:endParaRPr lang="en-US" altLang="zh-TW" dirty="0">
              <a:latin typeface="+mn-ea"/>
              <a:cs typeface="Times New Roman" panose="02020603050405020304" pitchFamily="18" charset="0"/>
            </a:endParaRPr>
          </a:p>
          <a:p>
            <a:pPr marL="0" indent="0">
              <a:lnSpc>
                <a:spcPct val="100000"/>
              </a:lnSpc>
              <a:buNone/>
            </a:pPr>
            <a:endParaRPr lang="en-US" altLang="zh-TW" dirty="0">
              <a:latin typeface="+mn-ea"/>
              <a:cs typeface="Times New Roman" panose="02020603050405020304" pitchFamily="18" charset="0"/>
            </a:endParaRPr>
          </a:p>
          <a:p>
            <a:pPr marL="0" indent="0">
              <a:lnSpc>
                <a:spcPct val="100000"/>
              </a:lnSpc>
              <a:buNone/>
            </a:pPr>
            <a:endParaRPr lang="en-US" altLang="zh-TW" dirty="0">
              <a:latin typeface="+mn-ea"/>
              <a:cs typeface="Times New Roman" panose="02020603050405020304" pitchFamily="18" charset="0"/>
            </a:endParaRPr>
          </a:p>
          <a:p>
            <a:pPr marL="0" indent="0">
              <a:lnSpc>
                <a:spcPct val="100000"/>
              </a:lnSpc>
              <a:buNone/>
            </a:pPr>
            <a:r>
              <a:rPr lang="zh-TW" altLang="en-US" sz="2400" dirty="0">
                <a:latin typeface="+mn-ea"/>
                <a:cs typeface="Times New Roman" panose="02020603050405020304" pitchFamily="18" charset="0"/>
              </a:rPr>
              <a:t>這個用法在</a:t>
            </a:r>
            <a:r>
              <a:rPr lang="en-US" altLang="zh-TW" sz="2400" dirty="0">
                <a:latin typeface="+mn-ea"/>
                <a:cs typeface="Times New Roman" panose="02020603050405020304" pitchFamily="18" charset="0"/>
              </a:rPr>
              <a:t>GCC</a:t>
            </a:r>
            <a:r>
              <a:rPr lang="zh-TW" altLang="en-US" sz="2400" dirty="0">
                <a:latin typeface="+mn-ea"/>
                <a:cs typeface="Times New Roman" panose="02020603050405020304" pitchFamily="18" charset="0"/>
              </a:rPr>
              <a:t>編譯器</a:t>
            </a:r>
            <a:r>
              <a:rPr lang="en-US" altLang="zh-TW" sz="2400" dirty="0">
                <a:latin typeface="+mn-ea"/>
                <a:cs typeface="Times New Roman" panose="02020603050405020304" pitchFamily="18" charset="0"/>
              </a:rPr>
              <a:t>(Dev-C++)</a:t>
            </a:r>
            <a:r>
              <a:rPr lang="zh-TW" altLang="en-US" sz="2400" dirty="0">
                <a:latin typeface="+mn-ea"/>
                <a:cs typeface="Times New Roman" panose="02020603050405020304" pitchFamily="18" charset="0"/>
              </a:rPr>
              <a:t>會過，但</a:t>
            </a:r>
            <a:r>
              <a:rPr lang="en-US" altLang="zh-TW" sz="2400" dirty="0">
                <a:latin typeface="+mn-ea"/>
                <a:cs typeface="Times New Roman" panose="02020603050405020304" pitchFamily="18" charset="0"/>
              </a:rPr>
              <a:t>Visual</a:t>
            </a:r>
            <a:r>
              <a:rPr lang="zh-TW" altLang="en-US" sz="2400" dirty="0">
                <a:latin typeface="+mn-ea"/>
                <a:cs typeface="Times New Roman" panose="02020603050405020304" pitchFamily="18" charset="0"/>
              </a:rPr>
              <a:t> </a:t>
            </a:r>
            <a:r>
              <a:rPr lang="en-US" altLang="zh-TW" sz="2400" dirty="0">
                <a:latin typeface="+mn-ea"/>
                <a:cs typeface="Times New Roman" panose="02020603050405020304" pitchFamily="18" charset="0"/>
              </a:rPr>
              <a:t>Studio</a:t>
            </a:r>
            <a:r>
              <a:rPr lang="zh-TW" altLang="en-US" sz="2400" dirty="0">
                <a:latin typeface="+mn-ea"/>
                <a:cs typeface="Times New Roman" panose="02020603050405020304" pitchFamily="18" charset="0"/>
              </a:rPr>
              <a:t>的</a:t>
            </a:r>
            <a:r>
              <a:rPr lang="en-US" altLang="zh-TW" sz="2400" dirty="0">
                <a:latin typeface="+mn-ea"/>
                <a:cs typeface="Times New Roman" panose="02020603050405020304" pitchFamily="18" charset="0"/>
              </a:rPr>
              <a:t>C++</a:t>
            </a:r>
            <a:r>
              <a:rPr lang="zh-TW" altLang="en-US" sz="2400" dirty="0">
                <a:latin typeface="+mn-ea"/>
                <a:cs typeface="Times New Roman" panose="02020603050405020304" pitchFamily="18" charset="0"/>
              </a:rPr>
              <a:t>編譯器不會過。</a:t>
            </a:r>
            <a:endParaRPr lang="en-US" altLang="zh-TW" sz="2400" dirty="0">
              <a:latin typeface="+mn-ea"/>
              <a:cs typeface="Times New Roman" panose="02020603050405020304" pitchFamily="18" charset="0"/>
            </a:endParaRPr>
          </a:p>
        </p:txBody>
      </p:sp>
      <p:pic>
        <p:nvPicPr>
          <p:cNvPr id="4" name="圖片 3">
            <a:extLst>
              <a:ext uri="{FF2B5EF4-FFF2-40B4-BE49-F238E27FC236}">
                <a16:creationId xmlns:a16="http://schemas.microsoft.com/office/drawing/2014/main" id="{F02F303F-84F6-4B53-BD55-D65275F43B28}"/>
              </a:ext>
            </a:extLst>
          </p:cNvPr>
          <p:cNvPicPr>
            <a:picLocks noChangeAspect="1"/>
          </p:cNvPicPr>
          <p:nvPr/>
        </p:nvPicPr>
        <p:blipFill>
          <a:blip r:embed="rId2"/>
          <a:stretch>
            <a:fillRect/>
          </a:stretch>
        </p:blipFill>
        <p:spPr>
          <a:xfrm>
            <a:off x="4287602" y="1315293"/>
            <a:ext cx="2409825" cy="1057275"/>
          </a:xfrm>
          <a:prstGeom prst="rect">
            <a:avLst/>
          </a:prstGeom>
        </p:spPr>
      </p:pic>
      <p:pic>
        <p:nvPicPr>
          <p:cNvPr id="5" name="圖片 4">
            <a:extLst>
              <a:ext uri="{FF2B5EF4-FFF2-40B4-BE49-F238E27FC236}">
                <a16:creationId xmlns:a16="http://schemas.microsoft.com/office/drawing/2014/main" id="{02F918F5-10AA-472A-8DF2-7D30C9D4813C}"/>
              </a:ext>
            </a:extLst>
          </p:cNvPr>
          <p:cNvPicPr>
            <a:picLocks noChangeAspect="1"/>
          </p:cNvPicPr>
          <p:nvPr/>
        </p:nvPicPr>
        <p:blipFill>
          <a:blip r:embed="rId3"/>
          <a:stretch>
            <a:fillRect/>
          </a:stretch>
        </p:blipFill>
        <p:spPr>
          <a:xfrm>
            <a:off x="6120755" y="2748098"/>
            <a:ext cx="2257425" cy="1066800"/>
          </a:xfrm>
          <a:prstGeom prst="rect">
            <a:avLst/>
          </a:prstGeom>
        </p:spPr>
      </p:pic>
    </p:spTree>
    <p:extLst>
      <p:ext uri="{BB962C8B-B14F-4D97-AF65-F5344CB8AC3E}">
        <p14:creationId xmlns:p14="http://schemas.microsoft.com/office/powerpoint/2010/main" val="3346781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4181E7-F405-426E-A0C4-CD9D036B78A7}"/>
              </a:ext>
            </a:extLst>
          </p:cNvPr>
          <p:cNvSpPr>
            <a:spLocks noGrp="1"/>
          </p:cNvSpPr>
          <p:nvPr>
            <p:ph type="title"/>
          </p:nvPr>
        </p:nvSpPr>
        <p:spPr>
          <a:xfrm>
            <a:off x="0" y="41593"/>
            <a:ext cx="7886700" cy="1325563"/>
          </a:xfrm>
        </p:spPr>
        <p:txBody>
          <a:bodyPr/>
          <a:lstStyle/>
          <a:p>
            <a:r>
              <a:rPr lang="en-US" altLang="zh-TW" dirty="0"/>
              <a:t>Ex: </a:t>
            </a:r>
            <a:r>
              <a:rPr lang="zh-TW" altLang="en-US" dirty="0"/>
              <a:t>宣告陣列與輸出陣列的變數名稱</a:t>
            </a:r>
          </a:p>
        </p:txBody>
      </p:sp>
      <p:sp>
        <p:nvSpPr>
          <p:cNvPr id="3" name="內容版面配置區 2">
            <a:extLst>
              <a:ext uri="{FF2B5EF4-FFF2-40B4-BE49-F238E27FC236}">
                <a16:creationId xmlns:a16="http://schemas.microsoft.com/office/drawing/2014/main" id="{04E6EC95-8444-497F-8BB7-2184243C2C90}"/>
              </a:ext>
            </a:extLst>
          </p:cNvPr>
          <p:cNvSpPr>
            <a:spLocks noGrp="1"/>
          </p:cNvSpPr>
          <p:nvPr>
            <p:ph idx="1"/>
          </p:nvPr>
        </p:nvSpPr>
        <p:spPr/>
        <p:txBody>
          <a:bodyPr/>
          <a:lstStyle/>
          <a:p>
            <a:r>
              <a:rPr lang="zh-TW" altLang="en-US" dirty="0"/>
              <a:t>這一段程式，我們宣告了元素個數為</a:t>
            </a:r>
            <a:r>
              <a:rPr lang="en-US" altLang="zh-TW" dirty="0"/>
              <a:t>10</a:t>
            </a:r>
            <a:r>
              <a:rPr lang="zh-TW" altLang="en-US" dirty="0"/>
              <a:t>個</a:t>
            </a:r>
            <a:r>
              <a:rPr lang="en-US" altLang="zh-TW" dirty="0"/>
              <a:t>int</a:t>
            </a:r>
            <a:r>
              <a:rPr lang="zh-TW" altLang="en-US" dirty="0"/>
              <a:t>的陣列，這個陣列名稱叫</a:t>
            </a:r>
            <a:r>
              <a:rPr lang="en-US" altLang="zh-TW" dirty="0"/>
              <a:t>”</a:t>
            </a:r>
            <a:r>
              <a:rPr lang="en-US" altLang="zh-TW" dirty="0" err="1"/>
              <a:t>arr</a:t>
            </a:r>
            <a:r>
              <a:rPr lang="en-US" altLang="zh-TW" dirty="0"/>
              <a:t>”</a:t>
            </a:r>
            <a:r>
              <a:rPr lang="zh-TW" altLang="en-US" dirty="0"/>
              <a:t>，藉由輸出它的變數名稱我們可以發現它的名稱代表的是一段記憶體地址。</a:t>
            </a:r>
          </a:p>
        </p:txBody>
      </p:sp>
      <p:pic>
        <p:nvPicPr>
          <p:cNvPr id="4" name="圖片 3">
            <a:extLst>
              <a:ext uri="{FF2B5EF4-FFF2-40B4-BE49-F238E27FC236}">
                <a16:creationId xmlns:a16="http://schemas.microsoft.com/office/drawing/2014/main" id="{10D1562E-5D37-426C-8351-A7C36B636BE6}"/>
              </a:ext>
            </a:extLst>
          </p:cNvPr>
          <p:cNvPicPr>
            <a:picLocks noChangeAspect="1"/>
          </p:cNvPicPr>
          <p:nvPr/>
        </p:nvPicPr>
        <p:blipFill>
          <a:blip r:embed="rId2"/>
          <a:stretch>
            <a:fillRect/>
          </a:stretch>
        </p:blipFill>
        <p:spPr>
          <a:xfrm>
            <a:off x="2724150" y="3205480"/>
            <a:ext cx="3695700" cy="1952625"/>
          </a:xfrm>
          <a:prstGeom prst="rect">
            <a:avLst/>
          </a:prstGeom>
        </p:spPr>
      </p:pic>
      <p:pic>
        <p:nvPicPr>
          <p:cNvPr id="6" name="圖片 5">
            <a:extLst>
              <a:ext uri="{FF2B5EF4-FFF2-40B4-BE49-F238E27FC236}">
                <a16:creationId xmlns:a16="http://schemas.microsoft.com/office/drawing/2014/main" id="{C8F47B75-232A-4AF0-AA29-EE980CCFBC9E}"/>
              </a:ext>
            </a:extLst>
          </p:cNvPr>
          <p:cNvPicPr>
            <a:picLocks noChangeAspect="1"/>
          </p:cNvPicPr>
          <p:nvPr/>
        </p:nvPicPr>
        <p:blipFill>
          <a:blip r:embed="rId3"/>
          <a:stretch>
            <a:fillRect/>
          </a:stretch>
        </p:blipFill>
        <p:spPr>
          <a:xfrm>
            <a:off x="1514475" y="5616574"/>
            <a:ext cx="6115050" cy="695325"/>
          </a:xfrm>
          <a:prstGeom prst="rect">
            <a:avLst/>
          </a:prstGeom>
        </p:spPr>
      </p:pic>
    </p:spTree>
    <p:extLst>
      <p:ext uri="{BB962C8B-B14F-4D97-AF65-F5344CB8AC3E}">
        <p14:creationId xmlns:p14="http://schemas.microsoft.com/office/powerpoint/2010/main" val="2837115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BB8CC-C803-4368-907E-B0E7E3B14E7B}"/>
              </a:ext>
            </a:extLst>
          </p:cNvPr>
          <p:cNvSpPr>
            <a:spLocks noGrp="1"/>
          </p:cNvSpPr>
          <p:nvPr>
            <p:ph type="title"/>
          </p:nvPr>
        </p:nvSpPr>
        <p:spPr>
          <a:xfrm>
            <a:off x="0" y="-143987"/>
            <a:ext cx="7886700" cy="1325563"/>
          </a:xfrm>
        </p:spPr>
        <p:txBody>
          <a:bodyPr/>
          <a:lstStyle/>
          <a:p>
            <a:r>
              <a:rPr lang="en-US" altLang="zh-TW" dirty="0"/>
              <a:t>Ex: </a:t>
            </a:r>
            <a:r>
              <a:rPr lang="zh-TW" altLang="en-US" dirty="0"/>
              <a:t>將資料存進陣列並取出</a:t>
            </a:r>
          </a:p>
        </p:txBody>
      </p:sp>
      <p:sp>
        <p:nvSpPr>
          <p:cNvPr id="3" name="內容版面配置區 2">
            <a:extLst>
              <a:ext uri="{FF2B5EF4-FFF2-40B4-BE49-F238E27FC236}">
                <a16:creationId xmlns:a16="http://schemas.microsoft.com/office/drawing/2014/main" id="{6AB81C51-5AB4-4705-8139-B5B751532E7E}"/>
              </a:ext>
            </a:extLst>
          </p:cNvPr>
          <p:cNvSpPr>
            <a:spLocks noGrp="1"/>
          </p:cNvSpPr>
          <p:nvPr>
            <p:ph idx="1"/>
          </p:nvPr>
        </p:nvSpPr>
        <p:spPr/>
        <p:txBody>
          <a:bodyPr/>
          <a:lstStyle/>
          <a:p>
            <a:r>
              <a:rPr lang="zh-TW" altLang="en-US" dirty="0"/>
              <a:t>使用中括號接在名稱後面表是第幾個元素，陣列第一個元素是從</a:t>
            </a:r>
            <a:r>
              <a:rPr lang="en-US" altLang="zh-TW" dirty="0"/>
              <a:t>0</a:t>
            </a:r>
            <a:r>
              <a:rPr lang="zh-TW" altLang="en-US" dirty="0"/>
              <a:t>開始的。</a:t>
            </a:r>
          </a:p>
        </p:txBody>
      </p:sp>
      <p:pic>
        <p:nvPicPr>
          <p:cNvPr id="4" name="圖片 3">
            <a:extLst>
              <a:ext uri="{FF2B5EF4-FFF2-40B4-BE49-F238E27FC236}">
                <a16:creationId xmlns:a16="http://schemas.microsoft.com/office/drawing/2014/main" id="{B5E22B77-2D45-4C56-AF81-0C83D684B3FB}"/>
              </a:ext>
            </a:extLst>
          </p:cNvPr>
          <p:cNvPicPr>
            <a:picLocks noChangeAspect="1"/>
          </p:cNvPicPr>
          <p:nvPr/>
        </p:nvPicPr>
        <p:blipFill>
          <a:blip r:embed="rId2"/>
          <a:stretch>
            <a:fillRect/>
          </a:stretch>
        </p:blipFill>
        <p:spPr>
          <a:xfrm>
            <a:off x="1471930" y="3113722"/>
            <a:ext cx="5753100" cy="2581275"/>
          </a:xfrm>
          <a:prstGeom prst="rect">
            <a:avLst/>
          </a:prstGeom>
        </p:spPr>
      </p:pic>
    </p:spTree>
    <p:extLst>
      <p:ext uri="{BB962C8B-B14F-4D97-AF65-F5344CB8AC3E}">
        <p14:creationId xmlns:p14="http://schemas.microsoft.com/office/powerpoint/2010/main" val="2251233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5979D3-B57B-4824-8BBA-87F2CB8042D7}"/>
              </a:ext>
            </a:extLst>
          </p:cNvPr>
          <p:cNvSpPr>
            <a:spLocks noGrp="1"/>
          </p:cNvSpPr>
          <p:nvPr>
            <p:ph type="title"/>
          </p:nvPr>
        </p:nvSpPr>
        <p:spPr>
          <a:xfrm>
            <a:off x="0" y="-82549"/>
            <a:ext cx="7886700" cy="1325563"/>
          </a:xfrm>
        </p:spPr>
        <p:txBody>
          <a:bodyPr/>
          <a:lstStyle/>
          <a:p>
            <a:r>
              <a:rPr lang="zh-TW" altLang="en-US" dirty="0"/>
              <a:t>使用迴圈來依序走訪</a:t>
            </a:r>
            <a:r>
              <a:rPr lang="en-US" altLang="zh-TW" dirty="0"/>
              <a:t>(Visit)</a:t>
            </a:r>
            <a:r>
              <a:rPr lang="zh-TW" altLang="en-US" dirty="0"/>
              <a:t>陣列</a:t>
            </a:r>
          </a:p>
        </p:txBody>
      </p:sp>
      <p:sp>
        <p:nvSpPr>
          <p:cNvPr id="3" name="內容版面配置區 2">
            <a:extLst>
              <a:ext uri="{FF2B5EF4-FFF2-40B4-BE49-F238E27FC236}">
                <a16:creationId xmlns:a16="http://schemas.microsoft.com/office/drawing/2014/main" id="{58661384-AB4F-4062-9861-789F7336AF74}"/>
              </a:ext>
            </a:extLst>
          </p:cNvPr>
          <p:cNvSpPr>
            <a:spLocks noGrp="1"/>
          </p:cNvSpPr>
          <p:nvPr>
            <p:ph idx="1"/>
          </p:nvPr>
        </p:nvSpPr>
        <p:spPr/>
        <p:txBody>
          <a:bodyPr/>
          <a:lstStyle/>
          <a:p>
            <a:r>
              <a:rPr lang="zh-TW" altLang="en-US" dirty="0"/>
              <a:t>陣列的索引值可以填入變數，藉由這個特性我們就可以使用變數走訪一整個陣列。</a:t>
            </a:r>
          </a:p>
        </p:txBody>
      </p:sp>
      <p:pic>
        <p:nvPicPr>
          <p:cNvPr id="4" name="圖片 3">
            <a:extLst>
              <a:ext uri="{FF2B5EF4-FFF2-40B4-BE49-F238E27FC236}">
                <a16:creationId xmlns:a16="http://schemas.microsoft.com/office/drawing/2014/main" id="{384B1DE7-213A-4C1B-85D5-78F2D6B358B8}"/>
              </a:ext>
            </a:extLst>
          </p:cNvPr>
          <p:cNvPicPr>
            <a:picLocks noChangeAspect="1"/>
          </p:cNvPicPr>
          <p:nvPr/>
        </p:nvPicPr>
        <p:blipFill>
          <a:blip r:embed="rId2"/>
          <a:stretch>
            <a:fillRect/>
          </a:stretch>
        </p:blipFill>
        <p:spPr>
          <a:xfrm>
            <a:off x="2904172" y="2605088"/>
            <a:ext cx="3684035" cy="3571875"/>
          </a:xfrm>
          <a:prstGeom prst="rect">
            <a:avLst/>
          </a:prstGeom>
        </p:spPr>
      </p:pic>
      <p:pic>
        <p:nvPicPr>
          <p:cNvPr id="5" name="圖片 4">
            <a:extLst>
              <a:ext uri="{FF2B5EF4-FFF2-40B4-BE49-F238E27FC236}">
                <a16:creationId xmlns:a16="http://schemas.microsoft.com/office/drawing/2014/main" id="{1CEA220C-66C9-4345-AD7D-0EE86C6CE895}"/>
              </a:ext>
            </a:extLst>
          </p:cNvPr>
          <p:cNvPicPr>
            <a:picLocks noChangeAspect="1"/>
          </p:cNvPicPr>
          <p:nvPr/>
        </p:nvPicPr>
        <p:blipFill>
          <a:blip r:embed="rId3"/>
          <a:stretch>
            <a:fillRect/>
          </a:stretch>
        </p:blipFill>
        <p:spPr>
          <a:xfrm>
            <a:off x="1877377" y="6215698"/>
            <a:ext cx="6181725" cy="552450"/>
          </a:xfrm>
          <a:prstGeom prst="rect">
            <a:avLst/>
          </a:prstGeom>
        </p:spPr>
      </p:pic>
    </p:spTree>
    <p:extLst>
      <p:ext uri="{BB962C8B-B14F-4D97-AF65-F5344CB8AC3E}">
        <p14:creationId xmlns:p14="http://schemas.microsoft.com/office/powerpoint/2010/main" val="3762322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85FBA2-73A3-4C2D-B35C-8DF7C127D525}"/>
              </a:ext>
            </a:extLst>
          </p:cNvPr>
          <p:cNvSpPr>
            <a:spLocks noGrp="1"/>
          </p:cNvSpPr>
          <p:nvPr>
            <p:ph type="title"/>
          </p:nvPr>
        </p:nvSpPr>
        <p:spPr/>
        <p:txBody>
          <a:bodyPr/>
          <a:lstStyle/>
          <a:p>
            <a:r>
              <a:rPr lang="zh-TW" altLang="en-US" dirty="0"/>
              <a:t>課後練習</a:t>
            </a:r>
          </a:p>
        </p:txBody>
      </p:sp>
      <p:sp>
        <p:nvSpPr>
          <p:cNvPr id="3" name="內容版面配置區 2">
            <a:extLst>
              <a:ext uri="{FF2B5EF4-FFF2-40B4-BE49-F238E27FC236}">
                <a16:creationId xmlns:a16="http://schemas.microsoft.com/office/drawing/2014/main" id="{35EAAA50-24B7-433C-ACCD-845F4C08375F}"/>
              </a:ext>
            </a:extLst>
          </p:cNvPr>
          <p:cNvSpPr>
            <a:spLocks noGrp="1"/>
          </p:cNvSpPr>
          <p:nvPr>
            <p:ph idx="1"/>
          </p:nvPr>
        </p:nvSpPr>
        <p:spPr/>
        <p:txBody>
          <a:bodyPr/>
          <a:lstStyle/>
          <a:p>
            <a:r>
              <a:rPr lang="zh-TW" altLang="en-US" dirty="0"/>
              <a:t>隨機產生一個數字</a:t>
            </a:r>
            <a:r>
              <a:rPr lang="en-US" altLang="zh-TW" dirty="0"/>
              <a:t>m(0&lt;n&lt;100)</a:t>
            </a:r>
            <a:r>
              <a:rPr lang="zh-TW" altLang="en-US" dirty="0"/>
              <a:t>，使用者輸入一範圍內的數字</a:t>
            </a:r>
            <a:r>
              <a:rPr lang="en-US" altLang="zh-TW" dirty="0"/>
              <a:t>n</a:t>
            </a:r>
            <a:r>
              <a:rPr lang="zh-TW" altLang="en-US" dirty="0"/>
              <a:t>，</a:t>
            </a:r>
            <a:br>
              <a:rPr lang="en-US" altLang="zh-TW" dirty="0"/>
            </a:br>
            <a:r>
              <a:rPr lang="en-US" altLang="zh-TW" dirty="0"/>
              <a:t>(1) </a:t>
            </a:r>
            <a:r>
              <a:rPr lang="zh-TW" altLang="en-US" dirty="0"/>
              <a:t>如果</a:t>
            </a:r>
            <a:r>
              <a:rPr lang="en-US" altLang="zh-TW" dirty="0"/>
              <a:t>n&gt;m</a:t>
            </a:r>
            <a:r>
              <a:rPr lang="zh-TW" altLang="en-US" dirty="0"/>
              <a:t>則</a:t>
            </a:r>
            <a:r>
              <a:rPr lang="en-US" altLang="zh-TW" dirty="0"/>
              <a:t>n</a:t>
            </a:r>
            <a:r>
              <a:rPr lang="zh-TW" altLang="en-US" dirty="0"/>
              <a:t>成為範圍的上限，如果</a:t>
            </a:r>
            <a:r>
              <a:rPr lang="en-US" altLang="zh-TW" dirty="0"/>
              <a:t>n&lt;m</a:t>
            </a:r>
            <a:r>
              <a:rPr lang="zh-TW" altLang="en-US" dirty="0"/>
              <a:t>則</a:t>
            </a:r>
            <a:r>
              <a:rPr lang="en-US" altLang="zh-TW" dirty="0"/>
              <a:t>n</a:t>
            </a:r>
            <a:r>
              <a:rPr lang="zh-TW" altLang="en-US" dirty="0"/>
              <a:t>成為範圍的下限，輸出該範圍文字提示使用者後，等待使用者下一次輸入。</a:t>
            </a:r>
            <a:br>
              <a:rPr lang="en-US" altLang="zh-TW" dirty="0"/>
            </a:br>
            <a:r>
              <a:rPr lang="en-US" altLang="zh-TW" dirty="0"/>
              <a:t>(2) </a:t>
            </a:r>
            <a:r>
              <a:rPr lang="zh-TW" altLang="en-US" dirty="0"/>
              <a:t>如果猜中該數字，則輸出</a:t>
            </a:r>
            <a:r>
              <a:rPr lang="en-US" altLang="zh-TW" dirty="0"/>
              <a:t>”Bang!!”</a:t>
            </a:r>
            <a:r>
              <a:rPr lang="zh-TW" altLang="en-US" dirty="0"/>
              <a:t>並關閉程式。</a:t>
            </a:r>
            <a:br>
              <a:rPr lang="en-US" altLang="zh-TW" dirty="0"/>
            </a:br>
            <a:r>
              <a:rPr lang="en-US" altLang="zh-TW" dirty="0"/>
              <a:t>(3) </a:t>
            </a:r>
            <a:r>
              <a:rPr lang="zh-TW" altLang="en-US" dirty="0"/>
              <a:t>如果使用者輸入範圍外的數字，輸出</a:t>
            </a:r>
            <a:r>
              <a:rPr lang="en-US" altLang="zh-TW" dirty="0"/>
              <a:t>”Invalid input”</a:t>
            </a:r>
            <a:r>
              <a:rPr lang="zh-TW" altLang="en-US" dirty="0"/>
              <a:t>並繼續等待下一個答案。</a:t>
            </a:r>
            <a:endParaRPr lang="en-US" altLang="zh-TW" dirty="0"/>
          </a:p>
          <a:p>
            <a:r>
              <a:rPr lang="zh-TW" altLang="en-US" dirty="0"/>
              <a:t>輸入兩正整數，輸出兩數的最大公因數與最小公倍數</a:t>
            </a:r>
          </a:p>
          <a:p>
            <a:endParaRPr lang="zh-TW" altLang="en-US" dirty="0"/>
          </a:p>
        </p:txBody>
      </p:sp>
      <p:pic>
        <p:nvPicPr>
          <p:cNvPr id="4" name="圖片 3">
            <a:extLst>
              <a:ext uri="{FF2B5EF4-FFF2-40B4-BE49-F238E27FC236}">
                <a16:creationId xmlns:a16="http://schemas.microsoft.com/office/drawing/2014/main" id="{34C560CB-3E18-4D91-B40C-8EB605399736}"/>
              </a:ext>
            </a:extLst>
          </p:cNvPr>
          <p:cNvPicPr>
            <a:picLocks noChangeAspect="1"/>
          </p:cNvPicPr>
          <p:nvPr/>
        </p:nvPicPr>
        <p:blipFill>
          <a:blip r:embed="rId2"/>
          <a:stretch>
            <a:fillRect/>
          </a:stretch>
        </p:blipFill>
        <p:spPr>
          <a:xfrm>
            <a:off x="2581275" y="5262563"/>
            <a:ext cx="3981450" cy="914400"/>
          </a:xfrm>
          <a:prstGeom prst="rect">
            <a:avLst/>
          </a:prstGeom>
        </p:spPr>
      </p:pic>
    </p:spTree>
    <p:extLst>
      <p:ext uri="{BB962C8B-B14F-4D97-AF65-F5344CB8AC3E}">
        <p14:creationId xmlns:p14="http://schemas.microsoft.com/office/powerpoint/2010/main" val="298392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4BC2B38-1376-45F2-AA2B-ECACED46ADE9}"/>
              </a:ext>
            </a:extLst>
          </p:cNvPr>
          <p:cNvSpPr>
            <a:spLocks noGrp="1"/>
          </p:cNvSpPr>
          <p:nvPr>
            <p:ph type="title"/>
          </p:nvPr>
        </p:nvSpPr>
        <p:spPr/>
        <p:txBody>
          <a:bodyPr/>
          <a:lstStyle/>
          <a:p>
            <a:r>
              <a:rPr lang="zh-TW" altLang="en-US" dirty="0"/>
              <a:t>為什麼要用迴圈</a:t>
            </a:r>
            <a:r>
              <a:rPr lang="en-US" altLang="zh-TW" dirty="0"/>
              <a:t>?</a:t>
            </a:r>
            <a:endParaRPr lang="zh-TW" altLang="en-US" dirty="0"/>
          </a:p>
        </p:txBody>
      </p:sp>
      <p:sp>
        <p:nvSpPr>
          <p:cNvPr id="5" name="內容版面配置區 4">
            <a:extLst>
              <a:ext uri="{FF2B5EF4-FFF2-40B4-BE49-F238E27FC236}">
                <a16:creationId xmlns:a16="http://schemas.microsoft.com/office/drawing/2014/main" id="{C5BC1C81-EF64-4A4A-BA4B-6A7FE9517EE5}"/>
              </a:ext>
            </a:extLst>
          </p:cNvPr>
          <p:cNvSpPr>
            <a:spLocks noGrp="1"/>
          </p:cNvSpPr>
          <p:nvPr>
            <p:ph idx="1"/>
          </p:nvPr>
        </p:nvSpPr>
        <p:spPr/>
        <p:txBody>
          <a:bodyPr/>
          <a:lstStyle/>
          <a:p>
            <a:r>
              <a:rPr lang="zh-TW" altLang="en-US" dirty="0"/>
              <a:t>程式起初就是要電腦幫人類省去做</a:t>
            </a:r>
            <a:r>
              <a:rPr lang="zh-TW" altLang="en-US" dirty="0">
                <a:solidFill>
                  <a:srgbClr val="FF0000"/>
                </a:solidFill>
              </a:rPr>
              <a:t>重複性動作</a:t>
            </a:r>
            <a:r>
              <a:rPr lang="zh-TW" altLang="en-US" dirty="0"/>
              <a:t>的時間，或是很多事情本來就要執行不只一次，所以我們用迴圈語法，在</a:t>
            </a:r>
            <a:r>
              <a:rPr lang="zh-TW" altLang="en-US" dirty="0">
                <a:solidFill>
                  <a:srgbClr val="FF0000"/>
                </a:solidFill>
              </a:rPr>
              <a:t>「一定條件」</a:t>
            </a:r>
            <a:r>
              <a:rPr lang="zh-TW" altLang="en-US" dirty="0"/>
              <a:t>下，要求電腦去幫我們重複執行同一段指令來達到某個目的。</a:t>
            </a:r>
          </a:p>
        </p:txBody>
      </p:sp>
    </p:spTree>
    <p:extLst>
      <p:ext uri="{BB962C8B-B14F-4D97-AF65-F5344CB8AC3E}">
        <p14:creationId xmlns:p14="http://schemas.microsoft.com/office/powerpoint/2010/main" val="3860813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A30EC4-AB69-4633-B0D9-60071BF269B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90DBD56-7290-4235-9061-BFEC043E168D}"/>
              </a:ext>
            </a:extLst>
          </p:cNvPr>
          <p:cNvSpPr>
            <a:spLocks noGrp="1"/>
          </p:cNvSpPr>
          <p:nvPr>
            <p:ph idx="1"/>
          </p:nvPr>
        </p:nvSpPr>
        <p:spPr/>
        <p:txBody>
          <a:bodyPr/>
          <a:lstStyle/>
          <a:p>
            <a:r>
              <a:rPr lang="zh-TW" altLang="en-US" dirty="0"/>
              <a:t>輸入一奇數作為菱形的高度，並畫出該菱形</a:t>
            </a:r>
          </a:p>
        </p:txBody>
      </p:sp>
      <p:pic>
        <p:nvPicPr>
          <p:cNvPr id="4" name="圖片 3">
            <a:extLst>
              <a:ext uri="{FF2B5EF4-FFF2-40B4-BE49-F238E27FC236}">
                <a16:creationId xmlns:a16="http://schemas.microsoft.com/office/drawing/2014/main" id="{23312FFE-4A5B-45EC-8A20-40B6374AD169}"/>
              </a:ext>
            </a:extLst>
          </p:cNvPr>
          <p:cNvPicPr>
            <a:picLocks noChangeAspect="1"/>
          </p:cNvPicPr>
          <p:nvPr/>
        </p:nvPicPr>
        <p:blipFill>
          <a:blip r:embed="rId2"/>
          <a:stretch>
            <a:fillRect/>
          </a:stretch>
        </p:blipFill>
        <p:spPr>
          <a:xfrm>
            <a:off x="2454672" y="2697780"/>
            <a:ext cx="4555728" cy="3614119"/>
          </a:xfrm>
          <a:prstGeom prst="rect">
            <a:avLst/>
          </a:prstGeom>
        </p:spPr>
      </p:pic>
    </p:spTree>
    <p:extLst>
      <p:ext uri="{BB962C8B-B14F-4D97-AF65-F5344CB8AC3E}">
        <p14:creationId xmlns:p14="http://schemas.microsoft.com/office/powerpoint/2010/main" val="2586586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7CF4D32-1FDF-4080-92B7-ABAEBF67F0F6}"/>
              </a:ext>
            </a:extLst>
          </p:cNvPr>
          <p:cNvSpPr>
            <a:spLocks noGrp="1"/>
          </p:cNvSpPr>
          <p:nvPr>
            <p:ph idx="1"/>
          </p:nvPr>
        </p:nvSpPr>
        <p:spPr>
          <a:xfrm>
            <a:off x="628650" y="347870"/>
            <a:ext cx="7886700" cy="5829093"/>
          </a:xfrm>
        </p:spPr>
        <p:txBody>
          <a:bodyPr>
            <a:normAutofit/>
          </a:bodyPr>
          <a:lstStyle/>
          <a:p>
            <a:r>
              <a:rPr lang="zh-TW" altLang="en-US" dirty="0"/>
              <a:t>先輸入元素個數再輸入陣列各個元素，檢查陣列內有幾種不同的整數，並將種類的個數輸出，輸入的元素不會有</a:t>
            </a:r>
            <a:r>
              <a:rPr lang="en-US" altLang="zh-TW" dirty="0"/>
              <a:t>0</a:t>
            </a:r>
            <a:br>
              <a:rPr lang="en-US" altLang="zh-TW" dirty="0"/>
            </a:br>
            <a:r>
              <a:rPr lang="zh-TW" altLang="en-US" dirty="0"/>
              <a:t>例</a:t>
            </a:r>
            <a:r>
              <a:rPr lang="en-US" altLang="zh-TW" dirty="0"/>
              <a:t>1:</a:t>
            </a:r>
            <a:br>
              <a:rPr lang="en-US" altLang="zh-TW" dirty="0"/>
            </a:br>
            <a:r>
              <a:rPr lang="en-US" altLang="zh-TW" dirty="0"/>
              <a:t>4 (</a:t>
            </a:r>
            <a:r>
              <a:rPr lang="zh-TW" altLang="en-US" dirty="0"/>
              <a:t>個數</a:t>
            </a:r>
            <a:r>
              <a:rPr lang="en-US" altLang="zh-TW" dirty="0"/>
              <a:t>)</a:t>
            </a:r>
            <a:br>
              <a:rPr lang="en-US" altLang="zh-TW" dirty="0"/>
            </a:br>
            <a:r>
              <a:rPr lang="en-US" altLang="zh-TW" dirty="0"/>
              <a:t>1 1 1 2</a:t>
            </a:r>
            <a:r>
              <a:rPr lang="zh-TW" altLang="en-US" dirty="0"/>
              <a:t> </a:t>
            </a:r>
            <a:r>
              <a:rPr lang="en-US" altLang="zh-TW" dirty="0"/>
              <a:t>(</a:t>
            </a:r>
            <a:r>
              <a:rPr lang="zh-TW" altLang="en-US" dirty="0"/>
              <a:t>每個元素</a:t>
            </a:r>
            <a:r>
              <a:rPr lang="en-US" altLang="zh-TW" dirty="0"/>
              <a:t>)</a:t>
            </a:r>
            <a:br>
              <a:rPr lang="en-US" altLang="zh-TW" dirty="0"/>
            </a:br>
            <a:r>
              <a:rPr lang="en-US" altLang="zh-TW" dirty="0"/>
              <a:t>Ans:</a:t>
            </a:r>
            <a:br>
              <a:rPr lang="en-US" altLang="zh-TW" dirty="0"/>
            </a:br>
            <a:r>
              <a:rPr lang="en-US" altLang="zh-TW" dirty="0"/>
              <a:t>2</a:t>
            </a:r>
            <a:br>
              <a:rPr lang="en-US" altLang="zh-TW" dirty="0"/>
            </a:br>
            <a:br>
              <a:rPr lang="en-US" altLang="zh-TW" dirty="0"/>
            </a:br>
            <a:r>
              <a:rPr lang="zh-TW" altLang="en-US" dirty="0"/>
              <a:t>例</a:t>
            </a:r>
            <a:r>
              <a:rPr lang="en-US" altLang="zh-TW" dirty="0"/>
              <a:t>2:</a:t>
            </a:r>
            <a:br>
              <a:rPr lang="en-US" altLang="zh-TW" dirty="0"/>
            </a:br>
            <a:r>
              <a:rPr lang="en-US" altLang="zh-TW" dirty="0"/>
              <a:t>5</a:t>
            </a:r>
            <a:br>
              <a:rPr lang="en-US" altLang="zh-TW" dirty="0"/>
            </a:br>
            <a:r>
              <a:rPr lang="en-US" altLang="zh-TW" dirty="0"/>
              <a:t>1 2 3 4 5</a:t>
            </a:r>
            <a:br>
              <a:rPr lang="en-US" altLang="zh-TW" dirty="0"/>
            </a:br>
            <a:r>
              <a:rPr lang="en-US" altLang="zh-TW" dirty="0"/>
              <a:t>Ans:</a:t>
            </a:r>
            <a:br>
              <a:rPr lang="en-US" altLang="zh-TW" dirty="0"/>
            </a:br>
            <a:r>
              <a:rPr lang="en-US" altLang="zh-TW" dirty="0"/>
              <a:t>5</a:t>
            </a:r>
            <a:br>
              <a:rPr lang="en-US" altLang="zh-TW" dirty="0"/>
            </a:br>
            <a:endParaRPr lang="zh-TW" altLang="en-US" dirty="0"/>
          </a:p>
        </p:txBody>
      </p:sp>
    </p:spTree>
    <p:extLst>
      <p:ext uri="{BB962C8B-B14F-4D97-AF65-F5344CB8AC3E}">
        <p14:creationId xmlns:p14="http://schemas.microsoft.com/office/powerpoint/2010/main" val="78152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43269F15-C0F1-41E6-BFC3-CC32DCF72952}"/>
              </a:ext>
            </a:extLst>
          </p:cNvPr>
          <p:cNvSpPr>
            <a:spLocks noGrp="1"/>
          </p:cNvSpPr>
          <p:nvPr>
            <p:ph type="title"/>
          </p:nvPr>
        </p:nvSpPr>
        <p:spPr>
          <a:xfrm>
            <a:off x="433341" y="101430"/>
            <a:ext cx="7886700" cy="1325563"/>
          </a:xfrm>
        </p:spPr>
        <p:txBody>
          <a:bodyPr/>
          <a:lstStyle/>
          <a:p>
            <a:r>
              <a:rPr lang="en-US" altLang="zh-TW" dirty="0"/>
              <a:t>while</a:t>
            </a:r>
            <a:r>
              <a:rPr lang="zh-TW" altLang="en-US" dirty="0"/>
              <a:t>迴圈</a:t>
            </a:r>
          </a:p>
        </p:txBody>
      </p:sp>
      <p:sp>
        <p:nvSpPr>
          <p:cNvPr id="5" name="內容版面配置區 4">
            <a:extLst>
              <a:ext uri="{FF2B5EF4-FFF2-40B4-BE49-F238E27FC236}">
                <a16:creationId xmlns:a16="http://schemas.microsoft.com/office/drawing/2014/main" id="{45B93183-4D79-4EC1-948F-165A6E5740C7}"/>
              </a:ext>
            </a:extLst>
          </p:cNvPr>
          <p:cNvSpPr>
            <a:spLocks noGrp="1"/>
          </p:cNvSpPr>
          <p:nvPr>
            <p:ph idx="1"/>
          </p:nvPr>
        </p:nvSpPr>
        <p:spPr>
          <a:xfrm>
            <a:off x="628650" y="1467633"/>
            <a:ext cx="7886700" cy="4351338"/>
          </a:xfrm>
        </p:spPr>
        <p:txBody>
          <a:bodyPr/>
          <a:lstStyle/>
          <a:p>
            <a:r>
              <a:rPr lang="zh-TW" altLang="en-US" dirty="0"/>
              <a:t>在未滿足某個條件之前，重複執行直到滿足該條件，通常用於「你不確定會迴圈幾次」</a:t>
            </a:r>
            <a:endParaRPr lang="en-US" altLang="zh-TW" dirty="0"/>
          </a:p>
          <a:p>
            <a:r>
              <a:rPr lang="zh-TW" altLang="en-US" dirty="0"/>
              <a:t>如果小括號內的條件為</a:t>
            </a:r>
            <a:r>
              <a:rPr lang="en-US" altLang="zh-TW" dirty="0"/>
              <a:t>true,</a:t>
            </a:r>
            <a:r>
              <a:rPr lang="zh-TW" altLang="en-US" dirty="0"/>
              <a:t> 則會執行區段內的程式碼，執行完後再次檢查條件狀態，以此類推。</a:t>
            </a:r>
          </a:p>
        </p:txBody>
      </p:sp>
      <p:sp>
        <p:nvSpPr>
          <p:cNvPr id="6" name="矩形: 圓角 5">
            <a:extLst>
              <a:ext uri="{FF2B5EF4-FFF2-40B4-BE49-F238E27FC236}">
                <a16:creationId xmlns:a16="http://schemas.microsoft.com/office/drawing/2014/main" id="{2D20AD03-6481-4111-80CC-87F4D267BA84}"/>
              </a:ext>
            </a:extLst>
          </p:cNvPr>
          <p:cNvSpPr/>
          <p:nvPr/>
        </p:nvSpPr>
        <p:spPr>
          <a:xfrm>
            <a:off x="2341880" y="3134360"/>
            <a:ext cx="4460240" cy="589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在「比賽時間</a:t>
            </a:r>
            <a:r>
              <a:rPr lang="en-US" altLang="zh-TW" dirty="0"/>
              <a:t>&gt;0</a:t>
            </a:r>
            <a:r>
              <a:rPr lang="zh-TW" altLang="en-US" dirty="0"/>
              <a:t>」時，必須專心打籃球</a:t>
            </a:r>
          </a:p>
        </p:txBody>
      </p:sp>
      <p:pic>
        <p:nvPicPr>
          <p:cNvPr id="7" name="圖片 6">
            <a:extLst>
              <a:ext uri="{FF2B5EF4-FFF2-40B4-BE49-F238E27FC236}">
                <a16:creationId xmlns:a16="http://schemas.microsoft.com/office/drawing/2014/main" id="{30C405CC-5739-4353-95A9-820AA012695E}"/>
              </a:ext>
            </a:extLst>
          </p:cNvPr>
          <p:cNvPicPr>
            <a:picLocks noChangeAspect="1"/>
          </p:cNvPicPr>
          <p:nvPr/>
        </p:nvPicPr>
        <p:blipFill>
          <a:blip r:embed="rId3"/>
          <a:stretch>
            <a:fillRect/>
          </a:stretch>
        </p:blipFill>
        <p:spPr>
          <a:xfrm>
            <a:off x="527685" y="3948452"/>
            <a:ext cx="8088630" cy="2871289"/>
          </a:xfrm>
          <a:prstGeom prst="rect">
            <a:avLst/>
          </a:prstGeom>
        </p:spPr>
      </p:pic>
    </p:spTree>
    <p:extLst>
      <p:ext uri="{BB962C8B-B14F-4D97-AF65-F5344CB8AC3E}">
        <p14:creationId xmlns:p14="http://schemas.microsoft.com/office/powerpoint/2010/main" val="225201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494CBA-796F-46A4-AA38-78856CFFBFB9}"/>
              </a:ext>
            </a:extLst>
          </p:cNvPr>
          <p:cNvSpPr>
            <a:spLocks noGrp="1"/>
          </p:cNvSpPr>
          <p:nvPr>
            <p:ph type="title"/>
          </p:nvPr>
        </p:nvSpPr>
        <p:spPr>
          <a:xfrm>
            <a:off x="415586" y="176847"/>
            <a:ext cx="7886700" cy="1325563"/>
          </a:xfrm>
        </p:spPr>
        <p:txBody>
          <a:bodyPr/>
          <a:lstStyle/>
          <a:p>
            <a:r>
              <a:rPr lang="en-US" altLang="zh-TW" dirty="0"/>
              <a:t>do-while</a:t>
            </a:r>
            <a:r>
              <a:rPr lang="zh-TW" altLang="en-US" dirty="0"/>
              <a:t>迴圈</a:t>
            </a:r>
          </a:p>
        </p:txBody>
      </p:sp>
      <p:sp>
        <p:nvSpPr>
          <p:cNvPr id="3" name="內容版面配置區 2">
            <a:extLst>
              <a:ext uri="{FF2B5EF4-FFF2-40B4-BE49-F238E27FC236}">
                <a16:creationId xmlns:a16="http://schemas.microsoft.com/office/drawing/2014/main" id="{D53799E3-53C7-4D58-9D63-1DB10E2DA9E8}"/>
              </a:ext>
            </a:extLst>
          </p:cNvPr>
          <p:cNvSpPr>
            <a:spLocks noGrp="1"/>
          </p:cNvSpPr>
          <p:nvPr>
            <p:ph idx="1"/>
          </p:nvPr>
        </p:nvSpPr>
        <p:spPr>
          <a:xfrm>
            <a:off x="628650" y="1502410"/>
            <a:ext cx="7886700" cy="4351338"/>
          </a:xfrm>
        </p:spPr>
        <p:txBody>
          <a:bodyPr/>
          <a:lstStyle/>
          <a:p>
            <a:r>
              <a:rPr lang="zh-TW" altLang="en-US" dirty="0"/>
              <a:t>跟</a:t>
            </a:r>
            <a:r>
              <a:rPr lang="en-US" altLang="zh-TW" dirty="0"/>
              <a:t>while</a:t>
            </a:r>
            <a:r>
              <a:rPr lang="zh-TW" altLang="en-US" dirty="0"/>
              <a:t>大同小異，唯一的不同是「必定先執行一次迴圈，再來檢查條件」，如條件為</a:t>
            </a:r>
            <a:r>
              <a:rPr lang="en-US" altLang="zh-TW" dirty="0"/>
              <a:t>true</a:t>
            </a:r>
            <a:r>
              <a:rPr lang="zh-TW" altLang="en-US" dirty="0"/>
              <a:t>，則執行下一次迴圈，以此類推</a:t>
            </a:r>
            <a:endParaRPr lang="en-US" altLang="zh-TW" dirty="0"/>
          </a:p>
          <a:p>
            <a:r>
              <a:rPr lang="en-US" altLang="zh-TW" dirty="0"/>
              <a:t>While</a:t>
            </a:r>
            <a:r>
              <a:rPr lang="zh-TW" altLang="en-US" dirty="0"/>
              <a:t>後面要記得加「分號」。</a:t>
            </a:r>
          </a:p>
        </p:txBody>
      </p:sp>
      <p:pic>
        <p:nvPicPr>
          <p:cNvPr id="4" name="圖片 3">
            <a:extLst>
              <a:ext uri="{FF2B5EF4-FFF2-40B4-BE49-F238E27FC236}">
                <a16:creationId xmlns:a16="http://schemas.microsoft.com/office/drawing/2014/main" id="{DC91F842-F1F6-477E-8974-64786C29ACA2}"/>
              </a:ext>
            </a:extLst>
          </p:cNvPr>
          <p:cNvPicPr>
            <a:picLocks noChangeAspect="1"/>
          </p:cNvPicPr>
          <p:nvPr/>
        </p:nvPicPr>
        <p:blipFill>
          <a:blip r:embed="rId2"/>
          <a:stretch>
            <a:fillRect/>
          </a:stretch>
        </p:blipFill>
        <p:spPr>
          <a:xfrm>
            <a:off x="1845507" y="3205798"/>
            <a:ext cx="6400800" cy="2647950"/>
          </a:xfrm>
          <a:prstGeom prst="rect">
            <a:avLst/>
          </a:prstGeom>
        </p:spPr>
      </p:pic>
      <p:sp>
        <p:nvSpPr>
          <p:cNvPr id="5" name="橢圓 4">
            <a:extLst>
              <a:ext uri="{FF2B5EF4-FFF2-40B4-BE49-F238E27FC236}">
                <a16:creationId xmlns:a16="http://schemas.microsoft.com/office/drawing/2014/main" id="{76E75BE1-6278-4EED-A46C-259AEBFCE3EE}"/>
              </a:ext>
            </a:extLst>
          </p:cNvPr>
          <p:cNvSpPr/>
          <p:nvPr/>
        </p:nvSpPr>
        <p:spPr>
          <a:xfrm>
            <a:off x="4175760" y="5019040"/>
            <a:ext cx="53848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3852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DD9158-FD00-4144-BB9E-5E45B925528C}"/>
              </a:ext>
            </a:extLst>
          </p:cNvPr>
          <p:cNvSpPr>
            <a:spLocks noGrp="1"/>
          </p:cNvSpPr>
          <p:nvPr>
            <p:ph type="title"/>
          </p:nvPr>
        </p:nvSpPr>
        <p:spPr/>
        <p:txBody>
          <a:bodyPr/>
          <a:lstStyle/>
          <a:p>
            <a:r>
              <a:rPr lang="en-US" altLang="zh-TW" dirty="0"/>
              <a:t>for</a:t>
            </a:r>
            <a:r>
              <a:rPr lang="zh-TW" altLang="en-US" dirty="0"/>
              <a:t>迴圈</a:t>
            </a:r>
          </a:p>
        </p:txBody>
      </p:sp>
      <p:sp>
        <p:nvSpPr>
          <p:cNvPr id="3" name="內容版面配置區 2">
            <a:extLst>
              <a:ext uri="{FF2B5EF4-FFF2-40B4-BE49-F238E27FC236}">
                <a16:creationId xmlns:a16="http://schemas.microsoft.com/office/drawing/2014/main" id="{257BD0F0-3A71-4F20-9F16-DEBFBC6BA48C}"/>
              </a:ext>
            </a:extLst>
          </p:cNvPr>
          <p:cNvSpPr>
            <a:spLocks noGrp="1"/>
          </p:cNvSpPr>
          <p:nvPr>
            <p:ph idx="1"/>
          </p:nvPr>
        </p:nvSpPr>
        <p:spPr/>
        <p:txBody>
          <a:bodyPr/>
          <a:lstStyle/>
          <a:p>
            <a:r>
              <a:rPr lang="zh-TW" altLang="en-US" dirty="0"/>
              <a:t>可設定計數器的迴圈，常用於</a:t>
            </a:r>
            <a:r>
              <a:rPr lang="zh-TW" altLang="en-US" dirty="0">
                <a:solidFill>
                  <a:srgbClr val="FF0000"/>
                </a:solidFill>
              </a:rPr>
              <a:t>「可預期迴圈次數」</a:t>
            </a:r>
            <a:r>
              <a:rPr lang="zh-TW" altLang="en-US" dirty="0"/>
              <a:t>的情境。</a:t>
            </a:r>
            <a:endParaRPr lang="en-US" altLang="zh-TW" dirty="0"/>
          </a:p>
          <a:p>
            <a:endParaRPr lang="zh-TW" altLang="en-US" dirty="0"/>
          </a:p>
        </p:txBody>
      </p:sp>
      <p:sp>
        <p:nvSpPr>
          <p:cNvPr id="5" name="矩形: 圓角 4">
            <a:extLst>
              <a:ext uri="{FF2B5EF4-FFF2-40B4-BE49-F238E27FC236}">
                <a16:creationId xmlns:a16="http://schemas.microsoft.com/office/drawing/2014/main" id="{E362D08C-7F66-46D9-8B68-8A49DF260BBC}"/>
              </a:ext>
            </a:extLst>
          </p:cNvPr>
          <p:cNvSpPr/>
          <p:nvPr/>
        </p:nvSpPr>
        <p:spPr>
          <a:xfrm>
            <a:off x="2312671" y="2560604"/>
            <a:ext cx="4460240" cy="589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求整數</a:t>
            </a:r>
            <a:r>
              <a:rPr lang="en-US" altLang="zh-TW" dirty="0"/>
              <a:t>1,2…10</a:t>
            </a:r>
            <a:r>
              <a:rPr lang="zh-TW" altLang="en-US" dirty="0"/>
              <a:t>的值的總和</a:t>
            </a:r>
          </a:p>
        </p:txBody>
      </p:sp>
      <p:sp>
        <p:nvSpPr>
          <p:cNvPr id="6" name="文字方塊 5">
            <a:extLst>
              <a:ext uri="{FF2B5EF4-FFF2-40B4-BE49-F238E27FC236}">
                <a16:creationId xmlns:a16="http://schemas.microsoft.com/office/drawing/2014/main" id="{CD0FE5AC-B260-45F3-8D85-9BD9A7A310A4}"/>
              </a:ext>
            </a:extLst>
          </p:cNvPr>
          <p:cNvSpPr txBox="1"/>
          <p:nvPr/>
        </p:nvSpPr>
        <p:spPr>
          <a:xfrm>
            <a:off x="1106170" y="3468708"/>
            <a:ext cx="6423553" cy="461665"/>
          </a:xfrm>
          <a:prstGeom prst="rect">
            <a:avLst/>
          </a:prstGeom>
          <a:noFill/>
        </p:spPr>
        <p:txBody>
          <a:bodyPr wrap="none" rtlCol="0">
            <a:spAutoFit/>
          </a:bodyPr>
          <a:lstStyle/>
          <a:p>
            <a:r>
              <a:rPr lang="en-US" altLang="zh-TW" sz="2400" dirty="0"/>
              <a:t>for</a:t>
            </a:r>
            <a:r>
              <a:rPr lang="zh-TW" altLang="en-US" sz="2400" dirty="0"/>
              <a:t>（計數器初始化</a:t>
            </a:r>
            <a:r>
              <a:rPr lang="en-US" altLang="zh-TW" sz="2400" dirty="0"/>
              <a:t>; </a:t>
            </a:r>
            <a:r>
              <a:rPr lang="zh-TW" altLang="en-US" sz="2400" dirty="0"/>
              <a:t>條件判斷</a:t>
            </a:r>
            <a:r>
              <a:rPr lang="en-US" altLang="zh-TW" sz="2400" dirty="0"/>
              <a:t>; </a:t>
            </a:r>
            <a:r>
              <a:rPr lang="zh-TW" altLang="en-US" sz="2400" dirty="0"/>
              <a:t>改變計數器值）</a:t>
            </a:r>
          </a:p>
        </p:txBody>
      </p:sp>
      <p:sp>
        <p:nvSpPr>
          <p:cNvPr id="7" name="箭號: 向右 6">
            <a:extLst>
              <a:ext uri="{FF2B5EF4-FFF2-40B4-BE49-F238E27FC236}">
                <a16:creationId xmlns:a16="http://schemas.microsoft.com/office/drawing/2014/main" id="{D5C35DB1-182D-4597-B296-56D761729D63}"/>
              </a:ext>
            </a:extLst>
          </p:cNvPr>
          <p:cNvSpPr/>
          <p:nvPr/>
        </p:nvSpPr>
        <p:spPr>
          <a:xfrm rot="16200000">
            <a:off x="1879600" y="4319789"/>
            <a:ext cx="1412240" cy="7213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E63CAE3A-303B-4EB3-B817-65575C8A7ACF}"/>
              </a:ext>
            </a:extLst>
          </p:cNvPr>
          <p:cNvSpPr txBox="1"/>
          <p:nvPr/>
        </p:nvSpPr>
        <p:spPr>
          <a:xfrm>
            <a:off x="1022719" y="5458610"/>
            <a:ext cx="2954655" cy="646331"/>
          </a:xfrm>
          <a:prstGeom prst="rect">
            <a:avLst/>
          </a:prstGeom>
          <a:noFill/>
        </p:spPr>
        <p:txBody>
          <a:bodyPr wrap="none" rtlCol="0">
            <a:spAutoFit/>
          </a:bodyPr>
          <a:lstStyle/>
          <a:p>
            <a:r>
              <a:rPr lang="en-US" altLang="zh-TW" dirty="0"/>
              <a:t>S1. </a:t>
            </a:r>
            <a:r>
              <a:rPr lang="zh-TW" altLang="en-US" dirty="0"/>
              <a:t>在進入這迴圈前，</a:t>
            </a:r>
            <a:br>
              <a:rPr lang="en-US" altLang="zh-TW" dirty="0"/>
            </a:br>
            <a:r>
              <a:rPr lang="zh-TW" altLang="en-US" dirty="0"/>
              <a:t>這一段「只會被執行一次」</a:t>
            </a:r>
          </a:p>
        </p:txBody>
      </p:sp>
      <p:sp>
        <p:nvSpPr>
          <p:cNvPr id="9" name="箭號: 向右 8">
            <a:extLst>
              <a:ext uri="{FF2B5EF4-FFF2-40B4-BE49-F238E27FC236}">
                <a16:creationId xmlns:a16="http://schemas.microsoft.com/office/drawing/2014/main" id="{45116D9E-5CE2-41FE-835D-452BB8F8C455}"/>
              </a:ext>
            </a:extLst>
          </p:cNvPr>
          <p:cNvSpPr/>
          <p:nvPr/>
        </p:nvSpPr>
        <p:spPr>
          <a:xfrm rot="16200000">
            <a:off x="3510777" y="4601706"/>
            <a:ext cx="2064027" cy="7213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3F6FACC8-DEAC-44EB-8986-2632AFD6279A}"/>
              </a:ext>
            </a:extLst>
          </p:cNvPr>
          <p:cNvSpPr txBox="1"/>
          <p:nvPr/>
        </p:nvSpPr>
        <p:spPr>
          <a:xfrm>
            <a:off x="2933398" y="6130512"/>
            <a:ext cx="3993401" cy="646331"/>
          </a:xfrm>
          <a:prstGeom prst="rect">
            <a:avLst/>
          </a:prstGeom>
          <a:noFill/>
        </p:spPr>
        <p:txBody>
          <a:bodyPr wrap="none" rtlCol="0">
            <a:spAutoFit/>
          </a:bodyPr>
          <a:lstStyle/>
          <a:p>
            <a:r>
              <a:rPr lang="en-US" altLang="zh-TW" dirty="0"/>
              <a:t>S2. </a:t>
            </a:r>
            <a:r>
              <a:rPr lang="zh-TW" altLang="en-US" dirty="0"/>
              <a:t>如果是</a:t>
            </a:r>
            <a:r>
              <a:rPr lang="en-US" altLang="zh-TW" dirty="0"/>
              <a:t>true</a:t>
            </a:r>
            <a:r>
              <a:rPr lang="zh-TW" altLang="en-US" dirty="0"/>
              <a:t>則執行區段內的程式，</a:t>
            </a:r>
            <a:br>
              <a:rPr lang="en-US" altLang="zh-TW" dirty="0"/>
            </a:br>
            <a:r>
              <a:rPr lang="en-US" altLang="zh-TW" dirty="0"/>
              <a:t>false</a:t>
            </a:r>
            <a:r>
              <a:rPr lang="zh-TW" altLang="en-US" dirty="0"/>
              <a:t>則跳出迴圈</a:t>
            </a:r>
          </a:p>
        </p:txBody>
      </p:sp>
      <p:sp>
        <p:nvSpPr>
          <p:cNvPr id="11" name="箭號: 向右 10">
            <a:extLst>
              <a:ext uri="{FF2B5EF4-FFF2-40B4-BE49-F238E27FC236}">
                <a16:creationId xmlns:a16="http://schemas.microsoft.com/office/drawing/2014/main" id="{2683F41B-AD0F-467F-A905-C81D49042520}"/>
              </a:ext>
            </a:extLst>
          </p:cNvPr>
          <p:cNvSpPr/>
          <p:nvPr/>
        </p:nvSpPr>
        <p:spPr>
          <a:xfrm rot="16200000">
            <a:off x="5681606" y="4227455"/>
            <a:ext cx="1227571" cy="7213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63A134A6-472C-4735-9693-5F8A0B457C35}"/>
              </a:ext>
            </a:extLst>
          </p:cNvPr>
          <p:cNvSpPr txBox="1"/>
          <p:nvPr/>
        </p:nvSpPr>
        <p:spPr>
          <a:xfrm>
            <a:off x="5082560" y="5250290"/>
            <a:ext cx="3826689" cy="646331"/>
          </a:xfrm>
          <a:prstGeom prst="rect">
            <a:avLst/>
          </a:prstGeom>
          <a:noFill/>
        </p:spPr>
        <p:txBody>
          <a:bodyPr wrap="none" rtlCol="0">
            <a:spAutoFit/>
          </a:bodyPr>
          <a:lstStyle/>
          <a:p>
            <a:r>
              <a:rPr lang="en-US" altLang="zh-TW" dirty="0"/>
              <a:t>S3. </a:t>
            </a:r>
            <a:r>
              <a:rPr lang="zh-TW" altLang="en-US" dirty="0"/>
              <a:t>執行完區段內的程式後會執行，</a:t>
            </a:r>
            <a:br>
              <a:rPr lang="en-US" altLang="zh-TW" dirty="0"/>
            </a:br>
            <a:r>
              <a:rPr lang="zh-TW" altLang="en-US" dirty="0"/>
              <a:t>通常都只寫改變計數器的程式碼</a:t>
            </a:r>
          </a:p>
        </p:txBody>
      </p:sp>
    </p:spTree>
    <p:extLst>
      <p:ext uri="{BB962C8B-B14F-4D97-AF65-F5344CB8AC3E}">
        <p14:creationId xmlns:p14="http://schemas.microsoft.com/office/powerpoint/2010/main" val="3711006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BFA072-D3B2-4A61-B1C5-CB7BE88AA368}"/>
              </a:ext>
            </a:extLst>
          </p:cNvPr>
          <p:cNvSpPr>
            <a:spLocks noGrp="1"/>
          </p:cNvSpPr>
          <p:nvPr>
            <p:ph type="title"/>
          </p:nvPr>
        </p:nvSpPr>
        <p:spPr/>
        <p:txBody>
          <a:bodyPr/>
          <a:lstStyle/>
          <a:p>
            <a:r>
              <a:rPr lang="en-US" altLang="zh-TW" dirty="0"/>
              <a:t>Example: Summation</a:t>
            </a:r>
            <a:r>
              <a:rPr lang="zh-TW" altLang="en-US" dirty="0"/>
              <a:t> </a:t>
            </a:r>
            <a:r>
              <a:rPr lang="en-US" altLang="zh-TW" dirty="0"/>
              <a:t>∑</a:t>
            </a:r>
            <a:endParaRPr lang="zh-TW" altLang="en-US" dirty="0"/>
          </a:p>
        </p:txBody>
      </p:sp>
      <p:sp>
        <p:nvSpPr>
          <p:cNvPr id="3" name="內容版面配置區 2">
            <a:extLst>
              <a:ext uri="{FF2B5EF4-FFF2-40B4-BE49-F238E27FC236}">
                <a16:creationId xmlns:a16="http://schemas.microsoft.com/office/drawing/2014/main" id="{426A0CD9-316A-431C-8602-DCAE0AEF3EA2}"/>
              </a:ext>
            </a:extLst>
          </p:cNvPr>
          <p:cNvSpPr>
            <a:spLocks noGrp="1"/>
          </p:cNvSpPr>
          <p:nvPr>
            <p:ph idx="1"/>
          </p:nvPr>
        </p:nvSpPr>
        <p:spPr/>
        <p:txBody>
          <a:bodyPr/>
          <a:lstStyle/>
          <a:p>
            <a:r>
              <a:rPr lang="zh-TW" altLang="en-US" dirty="0"/>
              <a:t>宣告在迴圈內的變數，每次迴圈都會重置，如不希望被重置，請宣告在迴圈外。</a:t>
            </a:r>
            <a:endParaRPr lang="en-US" altLang="zh-TW" dirty="0"/>
          </a:p>
          <a:p>
            <a:r>
              <a:rPr lang="en-US" altLang="zh-TW" dirty="0"/>
              <a:t>1+2+3…..+10</a:t>
            </a:r>
          </a:p>
          <a:p>
            <a:r>
              <a:rPr lang="zh-TW" altLang="en-US" dirty="0"/>
              <a:t>計數器</a:t>
            </a:r>
            <a:r>
              <a:rPr lang="en-US" altLang="zh-TW" dirty="0" err="1"/>
              <a:t>i</a:t>
            </a:r>
            <a:r>
              <a:rPr lang="zh-TW" altLang="en-US" dirty="0"/>
              <a:t>如果是宣告在</a:t>
            </a:r>
            <a:r>
              <a:rPr lang="en-US" altLang="zh-TW" dirty="0"/>
              <a:t>for</a:t>
            </a:r>
            <a:r>
              <a:rPr lang="zh-TW" altLang="en-US" dirty="0"/>
              <a:t>裡面，則離開</a:t>
            </a:r>
            <a:r>
              <a:rPr lang="en-US" altLang="zh-TW" dirty="0"/>
              <a:t>for</a:t>
            </a:r>
            <a:r>
              <a:rPr lang="zh-TW" altLang="en-US" dirty="0"/>
              <a:t>迴圈後就會失效不能再被呼叫。</a:t>
            </a:r>
          </a:p>
        </p:txBody>
      </p:sp>
      <p:pic>
        <p:nvPicPr>
          <p:cNvPr id="4" name="圖片 3">
            <a:extLst>
              <a:ext uri="{FF2B5EF4-FFF2-40B4-BE49-F238E27FC236}">
                <a16:creationId xmlns:a16="http://schemas.microsoft.com/office/drawing/2014/main" id="{7805BB08-6E8A-47BE-8E34-AF6BDF147E89}"/>
              </a:ext>
            </a:extLst>
          </p:cNvPr>
          <p:cNvPicPr>
            <a:picLocks noChangeAspect="1"/>
          </p:cNvPicPr>
          <p:nvPr/>
        </p:nvPicPr>
        <p:blipFill>
          <a:blip r:embed="rId2"/>
          <a:stretch>
            <a:fillRect/>
          </a:stretch>
        </p:blipFill>
        <p:spPr>
          <a:xfrm>
            <a:off x="537099" y="3923942"/>
            <a:ext cx="8069802" cy="1847210"/>
          </a:xfrm>
          <a:prstGeom prst="rect">
            <a:avLst/>
          </a:prstGeom>
        </p:spPr>
      </p:pic>
    </p:spTree>
    <p:extLst>
      <p:ext uri="{BB962C8B-B14F-4D97-AF65-F5344CB8AC3E}">
        <p14:creationId xmlns:p14="http://schemas.microsoft.com/office/powerpoint/2010/main" val="213870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7FF821-211D-49AC-8ECF-F626AD8DEC93}"/>
              </a:ext>
            </a:extLst>
          </p:cNvPr>
          <p:cNvSpPr>
            <a:spLocks noGrp="1"/>
          </p:cNvSpPr>
          <p:nvPr>
            <p:ph type="title"/>
          </p:nvPr>
        </p:nvSpPr>
        <p:spPr/>
        <p:txBody>
          <a:bodyPr/>
          <a:lstStyle/>
          <a:p>
            <a:r>
              <a:rPr lang="zh-TW" altLang="en-US" dirty="0"/>
              <a:t>巢狀迴圈</a:t>
            </a:r>
          </a:p>
        </p:txBody>
      </p:sp>
      <p:sp>
        <p:nvSpPr>
          <p:cNvPr id="3" name="內容版面配置區 2">
            <a:extLst>
              <a:ext uri="{FF2B5EF4-FFF2-40B4-BE49-F238E27FC236}">
                <a16:creationId xmlns:a16="http://schemas.microsoft.com/office/drawing/2014/main" id="{BD6EFC6C-C6FA-48C4-A0DF-CDB7C84E0242}"/>
              </a:ext>
            </a:extLst>
          </p:cNvPr>
          <p:cNvSpPr>
            <a:spLocks noGrp="1"/>
          </p:cNvSpPr>
          <p:nvPr>
            <p:ph idx="1"/>
          </p:nvPr>
        </p:nvSpPr>
        <p:spPr/>
        <p:txBody>
          <a:bodyPr/>
          <a:lstStyle/>
          <a:p>
            <a:r>
              <a:rPr lang="zh-TW" altLang="en-US" dirty="0"/>
              <a:t>條件判斷裡可以有條件判斷，迴圈裡當然可以有迴圈，如此一來，總迴圈次數就是外圈數</a:t>
            </a:r>
            <a:r>
              <a:rPr lang="en-US" altLang="zh-TW" dirty="0"/>
              <a:t>x</a:t>
            </a:r>
            <a:r>
              <a:rPr lang="zh-TW" altLang="en-US" dirty="0"/>
              <a:t>內圈數。</a:t>
            </a:r>
            <a:endParaRPr lang="en-US" altLang="zh-TW" dirty="0"/>
          </a:p>
        </p:txBody>
      </p:sp>
      <p:sp>
        <p:nvSpPr>
          <p:cNvPr id="5" name="矩形: 圓角 4">
            <a:extLst>
              <a:ext uri="{FF2B5EF4-FFF2-40B4-BE49-F238E27FC236}">
                <a16:creationId xmlns:a16="http://schemas.microsoft.com/office/drawing/2014/main" id="{5A70F45F-9BA4-40BF-8031-E7FFF3AC4745}"/>
              </a:ext>
            </a:extLst>
          </p:cNvPr>
          <p:cNvSpPr/>
          <p:nvPr/>
        </p:nvSpPr>
        <p:spPr>
          <a:xfrm>
            <a:off x="2150111" y="2538571"/>
            <a:ext cx="4460240" cy="589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請輸出九九乘法表</a:t>
            </a:r>
          </a:p>
        </p:txBody>
      </p:sp>
    </p:spTree>
    <p:extLst>
      <p:ext uri="{BB962C8B-B14F-4D97-AF65-F5344CB8AC3E}">
        <p14:creationId xmlns:p14="http://schemas.microsoft.com/office/powerpoint/2010/main" val="2402515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9C9BE-CD91-4D86-B8B1-341D65B06E55}"/>
              </a:ext>
            </a:extLst>
          </p:cNvPr>
          <p:cNvSpPr>
            <a:spLocks noGrp="1"/>
          </p:cNvSpPr>
          <p:nvPr>
            <p:ph type="title"/>
          </p:nvPr>
        </p:nvSpPr>
        <p:spPr/>
        <p:txBody>
          <a:bodyPr/>
          <a:lstStyle/>
          <a:p>
            <a:endParaRPr lang="zh-TW" altLang="en-US"/>
          </a:p>
        </p:txBody>
      </p:sp>
      <p:pic>
        <p:nvPicPr>
          <p:cNvPr id="4" name="內容版面配置區 3">
            <a:extLst>
              <a:ext uri="{FF2B5EF4-FFF2-40B4-BE49-F238E27FC236}">
                <a16:creationId xmlns:a16="http://schemas.microsoft.com/office/drawing/2014/main" id="{FE2C7FE3-C891-4E12-A502-A0878C579772}"/>
              </a:ext>
            </a:extLst>
          </p:cNvPr>
          <p:cNvPicPr>
            <a:picLocks noGrp="1" noChangeAspect="1"/>
          </p:cNvPicPr>
          <p:nvPr>
            <p:ph idx="1"/>
          </p:nvPr>
        </p:nvPicPr>
        <p:blipFill>
          <a:blip r:embed="rId2"/>
          <a:stretch>
            <a:fillRect/>
          </a:stretch>
        </p:blipFill>
        <p:spPr>
          <a:xfrm>
            <a:off x="346787" y="4622800"/>
            <a:ext cx="8450424" cy="1596862"/>
          </a:xfrm>
          <a:prstGeom prst="rect">
            <a:avLst/>
          </a:prstGeom>
        </p:spPr>
      </p:pic>
      <p:pic>
        <p:nvPicPr>
          <p:cNvPr id="5" name="圖片 4">
            <a:extLst>
              <a:ext uri="{FF2B5EF4-FFF2-40B4-BE49-F238E27FC236}">
                <a16:creationId xmlns:a16="http://schemas.microsoft.com/office/drawing/2014/main" id="{7916588D-C6BF-436D-A07C-75C514C5E29F}"/>
              </a:ext>
            </a:extLst>
          </p:cNvPr>
          <p:cNvPicPr>
            <a:picLocks noChangeAspect="1"/>
          </p:cNvPicPr>
          <p:nvPr/>
        </p:nvPicPr>
        <p:blipFill>
          <a:blip r:embed="rId3"/>
          <a:stretch>
            <a:fillRect/>
          </a:stretch>
        </p:blipFill>
        <p:spPr>
          <a:xfrm>
            <a:off x="709611" y="1231107"/>
            <a:ext cx="7724775" cy="3162300"/>
          </a:xfrm>
          <a:prstGeom prst="rect">
            <a:avLst/>
          </a:prstGeom>
        </p:spPr>
      </p:pic>
    </p:spTree>
    <p:extLst>
      <p:ext uri="{BB962C8B-B14F-4D97-AF65-F5344CB8AC3E}">
        <p14:creationId xmlns:p14="http://schemas.microsoft.com/office/powerpoint/2010/main" val="37107925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15533</TotalTime>
  <Words>1509</Words>
  <Application>Microsoft Office PowerPoint</Application>
  <PresentationFormat>如螢幕大小 (4:3)</PresentationFormat>
  <Paragraphs>166</Paragraphs>
  <Slides>31</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31</vt:i4>
      </vt:variant>
    </vt:vector>
  </HeadingPairs>
  <TitlesOfParts>
    <vt:vector size="39" baseType="lpstr">
      <vt:lpstr>DejaVu Sans</vt:lpstr>
      <vt:lpstr>Quixley LET</vt:lpstr>
      <vt:lpstr>微軟正黑體</vt:lpstr>
      <vt:lpstr>新細明體</vt:lpstr>
      <vt:lpstr>標楷體</vt:lpstr>
      <vt:lpstr>Arial</vt:lpstr>
      <vt:lpstr>Times New Roman</vt:lpstr>
      <vt:lpstr>Office 佈景主題</vt:lpstr>
      <vt:lpstr>計算機程式與應用實習</vt:lpstr>
      <vt:lpstr>大綱</vt:lpstr>
      <vt:lpstr>為什麼要用迴圈?</vt:lpstr>
      <vt:lpstr>while迴圈</vt:lpstr>
      <vt:lpstr>do-while迴圈</vt:lpstr>
      <vt:lpstr>for迴圈</vt:lpstr>
      <vt:lpstr>Example: Summation ∑</vt:lpstr>
      <vt:lpstr>巢狀迴圈</vt:lpstr>
      <vt:lpstr>PowerPoint 簡報</vt:lpstr>
      <vt:lpstr>兩層迴圈進階應用-畫圖!</vt:lpstr>
      <vt:lpstr>PowerPoint 簡報</vt:lpstr>
      <vt:lpstr>迴圈控制機制break, continue</vt:lpstr>
      <vt:lpstr>PowerPoint 簡報</vt:lpstr>
      <vt:lpstr>PowerPoint 簡報</vt:lpstr>
      <vt:lpstr>亂數產生器rand</vt:lpstr>
      <vt:lpstr>Example: 模擬一個骰子</vt:lpstr>
      <vt:lpstr>計算機程式與應用實習</vt:lpstr>
      <vt:lpstr>大綱</vt:lpstr>
      <vt:lpstr>變數的記憶體地址</vt:lpstr>
      <vt:lpstr>Ex: 輸出一個int變數的地址</vt:lpstr>
      <vt:lpstr>什麼是陣列?</vt:lpstr>
      <vt:lpstr>一維(One-dimensional)陣列的宣告</vt:lpstr>
      <vt:lpstr>一維陣列的初始化</vt:lpstr>
      <vt:lpstr>一維陣列的使用</vt:lpstr>
      <vt:lpstr>常見錯誤: </vt:lpstr>
      <vt:lpstr>Ex: 宣告陣列與輸出陣列的變數名稱</vt:lpstr>
      <vt:lpstr>Ex: 將資料存進陣列並取出</vt:lpstr>
      <vt:lpstr>使用迴圈來依序走訪(Visit)陣列</vt:lpstr>
      <vt:lpstr>課後練習</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Administrator</cp:lastModifiedBy>
  <cp:revision>430</cp:revision>
  <dcterms:created xsi:type="dcterms:W3CDTF">2013-02-28T05:12:02Z</dcterms:created>
  <dcterms:modified xsi:type="dcterms:W3CDTF">2020-10-16T09:06:18Z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44</vt:i4>
  </property>
</Properties>
</file>