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36" r:id="rId1"/>
  </p:sldMasterIdLst>
  <p:notesMasterIdLst>
    <p:notesMasterId r:id="rId24"/>
  </p:notesMasterIdLst>
  <p:handoutMasterIdLst>
    <p:handoutMasterId r:id="rId25"/>
  </p:handoutMasterIdLst>
  <p:sldIdLst>
    <p:sldId id="422" r:id="rId2"/>
    <p:sldId id="423" r:id="rId3"/>
    <p:sldId id="505" r:id="rId4"/>
    <p:sldId id="506" r:id="rId5"/>
    <p:sldId id="507" r:id="rId6"/>
    <p:sldId id="296" r:id="rId7"/>
    <p:sldId id="313" r:id="rId8"/>
    <p:sldId id="314" r:id="rId9"/>
    <p:sldId id="315" r:id="rId10"/>
    <p:sldId id="421" r:id="rId11"/>
    <p:sldId id="316" r:id="rId12"/>
    <p:sldId id="317" r:id="rId13"/>
    <p:sldId id="318" r:id="rId14"/>
    <p:sldId id="319" r:id="rId15"/>
    <p:sldId id="320" r:id="rId16"/>
    <p:sldId id="321" r:id="rId17"/>
    <p:sldId id="323" r:id="rId18"/>
    <p:sldId id="324" r:id="rId19"/>
    <p:sldId id="504" r:id="rId20"/>
    <p:sldId id="502" r:id="rId21"/>
    <p:sldId id="322" r:id="rId22"/>
    <p:sldId id="325" r:id="rId2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46" autoAdjust="0"/>
    <p:restoredTop sz="94625" autoAdjust="0"/>
  </p:normalViewPr>
  <p:slideViewPr>
    <p:cSldViewPr snapToGrid="0">
      <p:cViewPr varScale="1">
        <p:scale>
          <a:sx n="79" d="100"/>
          <a:sy n="79" d="100"/>
        </p:scale>
        <p:origin x="114" y="7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1" d="100"/>
          <a:sy n="51" d="100"/>
        </p:scale>
        <p:origin x="2692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A26EDE34-E0F6-4EB0-8414-A6D97E2D88D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D7E96837-7D37-4C16-9F43-D40C2A6124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28847-F206-4DB4-8EF5-5F2CB616DDEE}" type="datetimeFigureOut">
              <a:rPr lang="zh-TW" altLang="en-US" smtClean="0"/>
              <a:t>2020/10/23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1B1DB69D-72B2-4C24-81B4-8A5C41187AE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04C6098-4DF4-42EB-9503-5010702FC50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394C23-DC7B-47F0-8626-FFB91B24A8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92646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 dirty="0">
                <a:latin typeface="Arial"/>
              </a:rPr>
              <a:t>請按這裡移動投影片</a:t>
            </a:r>
          </a:p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latin typeface="Arial"/>
              </a:rPr>
              <a:t>請按這裡編輯備註格式</a:t>
            </a:r>
          </a:p>
        </p:txBody>
      </p:sp>
      <p:sp>
        <p:nvSpPr>
          <p:cNvPr id="159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 dirty="0">
                <a:latin typeface="Times New Roman"/>
              </a:rPr>
              <a:t> </a:t>
            </a:r>
          </a:p>
        </p:txBody>
      </p:sp>
      <p:sp>
        <p:nvSpPr>
          <p:cNvPr id="160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 dirty="0">
                <a:latin typeface="Times New Roman"/>
              </a:rPr>
              <a:t> </a:t>
            </a:r>
          </a:p>
        </p:txBody>
      </p:sp>
      <p:sp>
        <p:nvSpPr>
          <p:cNvPr id="161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 dirty="0">
                <a:latin typeface="Times New Roman"/>
              </a:rPr>
              <a:t> </a:t>
            </a:r>
          </a:p>
        </p:txBody>
      </p:sp>
      <p:sp>
        <p:nvSpPr>
          <p:cNvPr id="162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571144F1-87B8-4908-9FEB-AF90D01DF8D9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642041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108075" y="812800"/>
            <a:ext cx="5343525" cy="4008438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571144F1-87B8-4908-9FEB-AF90D01DF8D9}" type="slidenum">
              <a:rPr lang="en-US" sz="1400" b="0" strike="noStrike" spc="-1" smtClean="0">
                <a:latin typeface="Times New Roman"/>
              </a:rPr>
              <a:t>20</a:t>
            </a:fld>
            <a:endParaRPr lang="en-US" sz="1400" b="0" strike="noStrike" spc="-1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929784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9798E0-175D-416E-80FC-89BB1D123C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FA105EB-69B0-4EC0-BB59-C25A7050D5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197D018-5BD1-47E2-80DA-06DE9B4BC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10/23/2020</a:t>
            </a:fld>
            <a:endParaRPr 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8F8B233-62AF-47FD-8A51-9D8642CF6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ACC5643-7D06-4FD6-BD75-774749B56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420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ED1789A-9547-4C99-8DAD-F1CB13888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F9DDE8E-87FD-473A-A624-B5995FFB39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867D586-BF3B-4F62-BAD8-44B6664AF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10/23/2020</a:t>
            </a:fld>
            <a:endParaRPr 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ECF7FF2-6801-4384-84B9-BBE76C692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CC7E487-C342-4AAE-BA71-1BB351B29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528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6E715DB0-6FFB-444A-A3A7-A255607C5E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B383BA5-219F-4349-B28D-F75909239E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BAD27E2-0DA9-4FFD-8BFD-95C346B3A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10/23/2020</a:t>
            </a:fld>
            <a:endParaRPr 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754627B-5CE1-45E8-B083-08999EB80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D706A70-FDD1-47C2-8CCB-CC55A3F6A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285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1B7E7E1-48E8-4A9B-9050-C1AE0C780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3B0D51-D0EC-4223-B54D-4DBCA85C44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9E25D97-80A6-4E5C-951F-FE2EC3876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10/23/2020</a:t>
            </a:fld>
            <a:endParaRPr 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8712799-92CE-4EA6-B347-5FC82FD65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BB8610C-20ED-4D45-A789-6D89A936F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860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6FCC7CF-9729-4C95-9B62-B3E248A5A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4D95058-F784-4195-9FFD-9668CFF4FA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4F5BA2E-0720-4AB2-B529-2B0210732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10/23/2020</a:t>
            </a:fld>
            <a:endParaRPr 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4BF713-98C4-4682-AC35-966E38F8E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3DE6FD9-ADA0-4402-AFB3-6B73345CF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497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9C6AA4-11FD-4ED1-8428-F647A8673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2395AA0-FE1B-4D5E-8DC9-B8C7B30544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397AAEB-0E92-4275-9218-F9F05DE445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C8DDF3E-9904-4A00-9044-E68A82381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10/23/2020</a:t>
            </a:fld>
            <a:endParaRPr lang="en-US" dirty="0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50DAE8C-51F6-4864-B183-9DECA6D49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D474933-E5EC-4056-B11E-147AB1611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021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BBBE8E-6759-4C10-88BC-0F155AD26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7107FB3-ADBA-4289-8210-9D53BD337B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1E973C1-3570-4F5F-A348-A2663AED5D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5408F2B0-B57A-47E8-A947-8FA58955CB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EA153197-4ED2-4C6F-8084-A3784D3D50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395CB086-69D2-4BF6-A620-9B35CF417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10/23/2020</a:t>
            </a:fld>
            <a:endParaRPr lang="en-US" dirty="0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7D530159-7773-402D-B4C7-2A7B346E2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24F1B3E3-A6F1-4A25-BCB4-E2648B474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874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72EEA90-3103-4F7A-8115-F4AA6233D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D0019B4F-2A80-416C-BF77-396450CC6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10/23/2020</a:t>
            </a:fld>
            <a:endParaRPr lang="en-US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844EA2F3-BC99-4C6A-B8F4-A4CCD0544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8BA54EA-4750-438A-9BCD-E7288BC7E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740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0841FBEF-5DBC-4C2F-ACAB-12C8201B1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10/23/2020</a:t>
            </a:fld>
            <a:endParaRPr lang="en-US" dirty="0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2557BA4A-F6D0-4C69-92BB-B10431906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6A371AC-3DC7-4BEE-8841-6095B6136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95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3A8DFC-ED99-48B8-A5F5-B2F77A72A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82AEC44-B4D3-40B7-B2E7-4D01E8333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37E1760-7F32-468C-83B3-435E3C3657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77119FE-6959-49F9-B304-8FF9E483A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10/23/2020</a:t>
            </a:fld>
            <a:endParaRPr lang="en-US" dirty="0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72962F0-0515-4ED4-813E-463A9DEEC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1C0FAC3-6B8C-46D2-AB94-1996AFE68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9031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509A43-D695-45AE-B128-FE0C9FFAE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109453E4-A02D-4BAC-9154-2D6BD6826A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9D6CF64-1D39-4ED4-B12A-5793A90DFF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A4FA29B-50F0-4043-BDD8-55E352ED0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10/23/2020</a:t>
            </a:fld>
            <a:endParaRPr lang="en-US" dirty="0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AE5617E-2839-4369-B7AF-F9CCDD3E3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19F78C5-BB98-46D6-A07E-6CDF919C0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2726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050ED96F-B55A-44E8-9DDC-7E805E518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3EF5D11-E695-40D6-AB81-57B3C3CF74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4FAEF51-9EEC-4076-81EB-390476B03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10/23/2020</a:t>
            </a:fld>
            <a:endParaRPr 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35CC541-BAB2-434E-8351-887FA37C32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18B3D38-E0A4-436A-BD12-56D1D3DEC2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145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zh.wikipedia.org/wiki/ASCII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8A315AF0-DED6-48CC-A771-382BC87AD9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z="4400" cap="all" spc="-1" dirty="0">
                <a:solidFill>
                  <a:srgbClr val="000000"/>
                </a:solidFill>
                <a:latin typeface="微軟正黑體" panose="020B0604030504040204" pitchFamily="34" charset="-120"/>
              </a:rPr>
              <a:t>計算機程式與應用實習</a:t>
            </a:r>
            <a:endParaRPr lang="zh-TW" altLang="en-US" dirty="0"/>
          </a:p>
        </p:txBody>
      </p:sp>
      <p:sp>
        <p:nvSpPr>
          <p:cNvPr id="5" name="副標題 4">
            <a:extLst>
              <a:ext uri="{FF2B5EF4-FFF2-40B4-BE49-F238E27FC236}">
                <a16:creationId xmlns:a16="http://schemas.microsoft.com/office/drawing/2014/main" id="{7C101407-7FC3-4B2C-975E-67725C5ABE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>
                <a:latin typeface="+mj-ea"/>
                <a:ea typeface="+mj-ea"/>
              </a:rPr>
              <a:t>第五次上課</a:t>
            </a:r>
            <a:endParaRPr lang="en-US" altLang="zh-TW" sz="2800" dirty="0">
              <a:latin typeface="+mj-ea"/>
              <a:ea typeface="+mj-ea"/>
            </a:endParaRPr>
          </a:p>
          <a:p>
            <a:r>
              <a:rPr lang="zh-TW" altLang="en-US" sz="2800" dirty="0">
                <a:latin typeface="+mj-ea"/>
                <a:ea typeface="+mj-ea"/>
              </a:rPr>
              <a:t>陣列</a:t>
            </a:r>
            <a:r>
              <a:rPr lang="en-US" altLang="zh-TW" sz="2800" dirty="0">
                <a:latin typeface="+mj-ea"/>
                <a:ea typeface="+mj-ea"/>
              </a:rPr>
              <a:t>(Array)</a:t>
            </a:r>
          </a:p>
          <a:p>
            <a:r>
              <a:rPr lang="zh-TW" altLang="en-US" sz="2800" dirty="0">
                <a:latin typeface="+mj-ea"/>
                <a:ea typeface="+mj-ea"/>
              </a:rPr>
              <a:t>教授</a:t>
            </a:r>
            <a:r>
              <a:rPr lang="en-US" altLang="zh-TW" sz="2800" dirty="0">
                <a:latin typeface="+mj-ea"/>
                <a:ea typeface="+mj-ea"/>
              </a:rPr>
              <a:t>:</a:t>
            </a:r>
            <a:r>
              <a:rPr lang="zh-TW" altLang="en-US" sz="2800" dirty="0">
                <a:latin typeface="+mj-ea"/>
                <a:ea typeface="+mj-ea"/>
              </a:rPr>
              <a:t> 黎碧煌</a:t>
            </a:r>
            <a:endParaRPr lang="en-US" altLang="zh-TW" sz="2800" dirty="0">
              <a:latin typeface="+mj-ea"/>
              <a:ea typeface="+mj-ea"/>
            </a:endParaRPr>
          </a:p>
          <a:p>
            <a:endParaRPr lang="en-US" altLang="zh-TW" sz="2800" dirty="0">
              <a:latin typeface="+mj-ea"/>
              <a:ea typeface="+mj-ea"/>
            </a:endParaRPr>
          </a:p>
          <a:p>
            <a:endParaRPr lang="zh-TW" altLang="en-US" dirty="0"/>
          </a:p>
        </p:txBody>
      </p:sp>
      <p:grpSp>
        <p:nvGrpSpPr>
          <p:cNvPr id="6" name="Group 3">
            <a:extLst>
              <a:ext uri="{FF2B5EF4-FFF2-40B4-BE49-F238E27FC236}">
                <a16:creationId xmlns:a16="http://schemas.microsoft.com/office/drawing/2014/main" id="{BBD8C2F1-54FD-4D35-9A3D-09C0E1E4E74A}"/>
              </a:ext>
            </a:extLst>
          </p:cNvPr>
          <p:cNvGrpSpPr/>
          <p:nvPr/>
        </p:nvGrpSpPr>
        <p:grpSpPr>
          <a:xfrm>
            <a:off x="611280" y="1298520"/>
            <a:ext cx="7846920" cy="1317600"/>
            <a:chOff x="611280" y="1270080"/>
            <a:chExt cx="7846920" cy="1317600"/>
          </a:xfrm>
        </p:grpSpPr>
        <p:pic>
          <p:nvPicPr>
            <p:cNvPr id="7" name="圖片 3">
              <a:extLst>
                <a:ext uri="{FF2B5EF4-FFF2-40B4-BE49-F238E27FC236}">
                  <a16:creationId xmlns:a16="http://schemas.microsoft.com/office/drawing/2014/main" id="{2AE6A245-EA17-47A0-9639-4FD312D4A92E}"/>
                </a:ext>
              </a:extLst>
            </p:cNvPr>
            <p:cNvPicPr/>
            <p:nvPr/>
          </p:nvPicPr>
          <p:blipFill>
            <a:blip r:embed="rId2"/>
            <a:stretch/>
          </p:blipFill>
          <p:spPr>
            <a:xfrm>
              <a:off x="611280" y="1270080"/>
              <a:ext cx="1268280" cy="1301760"/>
            </a:xfrm>
            <a:prstGeom prst="rect">
              <a:avLst/>
            </a:prstGeom>
            <a:ln w="9360">
              <a:noFill/>
            </a:ln>
          </p:spPr>
        </p:pic>
        <p:pic>
          <p:nvPicPr>
            <p:cNvPr id="8" name="圖片 4">
              <a:extLst>
                <a:ext uri="{FF2B5EF4-FFF2-40B4-BE49-F238E27FC236}">
                  <a16:creationId xmlns:a16="http://schemas.microsoft.com/office/drawing/2014/main" id="{A7D346EF-1702-4364-A858-01CC581EF74E}"/>
                </a:ext>
              </a:extLst>
            </p:cNvPr>
            <p:cNvPicPr/>
            <p:nvPr/>
          </p:nvPicPr>
          <p:blipFill>
            <a:blip r:embed="rId3"/>
            <a:stretch/>
          </p:blipFill>
          <p:spPr>
            <a:xfrm>
              <a:off x="2110680" y="1298520"/>
              <a:ext cx="6347520" cy="1289160"/>
            </a:xfrm>
            <a:prstGeom prst="rect">
              <a:avLst/>
            </a:prstGeom>
            <a:ln w="9360"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4183625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BABB0C-C638-4B31-A3E9-A78DFC5D1548}" type="slidenum">
              <a:rPr lang="en-US" altLang="zh-TW" smtClean="0"/>
              <a:pPr>
                <a:defRPr/>
              </a:pPr>
              <a:t>10</a:t>
            </a:fld>
            <a:endParaRPr lang="en-US" altLang="zh-TW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863096" y="1959057"/>
            <a:ext cx="3384376" cy="181588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sz="1600" b="1" dirty="0">
                <a:solidFill>
                  <a:srgbClr val="0033CC"/>
                </a:solidFill>
                <a:latin typeface="Courier New" pitchFamily="49" charset="0"/>
                <a:ea typeface="標楷體" pitchFamily="65" charset="-120"/>
              </a:rPr>
              <a:t>#include</a:t>
            </a:r>
            <a:r>
              <a:rPr lang="en-US" altLang="zh-TW" sz="1600" b="1" dirty="0">
                <a:latin typeface="Courier New" pitchFamily="49" charset="0"/>
                <a:ea typeface="標楷體" pitchFamily="65" charset="-120"/>
              </a:rPr>
              <a:t> &lt;</a:t>
            </a:r>
            <a:r>
              <a:rPr lang="en-US" altLang="zh-TW" sz="1600" b="1" dirty="0" err="1">
                <a:latin typeface="Courier New" pitchFamily="49" charset="0"/>
                <a:ea typeface="標楷體" pitchFamily="65" charset="-120"/>
              </a:rPr>
              <a:t>iostream</a:t>
            </a:r>
            <a:r>
              <a:rPr lang="en-US" altLang="zh-TW" sz="1600" b="1" dirty="0">
                <a:latin typeface="Courier New" pitchFamily="49" charset="0"/>
                <a:ea typeface="標楷體" pitchFamily="65" charset="-120"/>
              </a:rPr>
              <a:t>&gt;</a:t>
            </a:r>
          </a:p>
          <a:p>
            <a:r>
              <a:rPr lang="en-US" altLang="zh-TW" sz="1600" b="1" dirty="0">
                <a:solidFill>
                  <a:srgbClr val="0033CC"/>
                </a:solidFill>
                <a:latin typeface="Courier New" pitchFamily="49" charset="0"/>
                <a:ea typeface="標楷體" pitchFamily="65" charset="-120"/>
              </a:rPr>
              <a:t>using</a:t>
            </a:r>
            <a:r>
              <a:rPr lang="en-US" altLang="zh-TW" sz="1600" b="1" dirty="0">
                <a:latin typeface="Courier New" pitchFamily="49" charset="0"/>
                <a:ea typeface="標楷體" pitchFamily="65" charset="-120"/>
              </a:rPr>
              <a:t> </a:t>
            </a:r>
            <a:r>
              <a:rPr lang="en-US" altLang="zh-TW" sz="1600" b="1" dirty="0">
                <a:solidFill>
                  <a:srgbClr val="0033CC"/>
                </a:solidFill>
                <a:latin typeface="Courier New" pitchFamily="49" charset="0"/>
                <a:ea typeface="標楷體" pitchFamily="65" charset="-120"/>
              </a:rPr>
              <a:t>namespace</a:t>
            </a:r>
            <a:r>
              <a:rPr lang="en-US" altLang="zh-TW" sz="1600" b="1" dirty="0">
                <a:latin typeface="Courier New" pitchFamily="49" charset="0"/>
                <a:ea typeface="標楷體" pitchFamily="65" charset="-120"/>
              </a:rPr>
              <a:t> </a:t>
            </a:r>
            <a:r>
              <a:rPr lang="en-US" altLang="zh-TW" sz="1600" b="1" dirty="0" err="1">
                <a:latin typeface="Courier New" pitchFamily="49" charset="0"/>
                <a:ea typeface="標楷體" pitchFamily="65" charset="-120"/>
              </a:rPr>
              <a:t>std</a:t>
            </a:r>
            <a:r>
              <a:rPr lang="en-US" altLang="zh-TW" sz="1600" b="1" dirty="0">
                <a:latin typeface="Courier New" pitchFamily="49" charset="0"/>
                <a:ea typeface="標楷體" pitchFamily="65" charset="-120"/>
              </a:rPr>
              <a:t>;</a:t>
            </a:r>
          </a:p>
          <a:p>
            <a:r>
              <a:rPr lang="en-US" altLang="zh-TW" sz="1600" b="1" dirty="0" err="1">
                <a:solidFill>
                  <a:srgbClr val="0033CC"/>
                </a:solidFill>
                <a:latin typeface="Courier New" pitchFamily="49" charset="0"/>
                <a:ea typeface="標楷體" pitchFamily="65" charset="-120"/>
              </a:rPr>
              <a:t>int</a:t>
            </a:r>
            <a:r>
              <a:rPr lang="en-US" altLang="zh-TW" sz="1600" b="1" dirty="0">
                <a:latin typeface="Courier New" pitchFamily="49" charset="0"/>
                <a:ea typeface="標楷體" pitchFamily="65" charset="-120"/>
              </a:rPr>
              <a:t> main()</a:t>
            </a:r>
          </a:p>
          <a:p>
            <a:r>
              <a:rPr lang="en-US" altLang="zh-TW" sz="1600" b="1" dirty="0">
                <a:latin typeface="Courier New" pitchFamily="49" charset="0"/>
                <a:ea typeface="標楷體" pitchFamily="65" charset="-120"/>
              </a:rPr>
              <a:t>{</a:t>
            </a:r>
          </a:p>
          <a:p>
            <a:r>
              <a:rPr lang="en-US" altLang="zh-TW" sz="1600" b="1" dirty="0">
                <a:latin typeface="Courier New" pitchFamily="49" charset="0"/>
                <a:ea typeface="標楷體" pitchFamily="65" charset="-120"/>
              </a:rPr>
              <a:t>    </a:t>
            </a:r>
            <a:r>
              <a:rPr lang="en-US" altLang="zh-TW" sz="1600" b="1" dirty="0">
                <a:solidFill>
                  <a:srgbClr val="0033CC"/>
                </a:solidFill>
                <a:latin typeface="Courier New" pitchFamily="49" charset="0"/>
                <a:ea typeface="標楷體" pitchFamily="65" charset="-120"/>
              </a:rPr>
              <a:t>char </a:t>
            </a:r>
            <a:r>
              <a:rPr lang="en-US" altLang="zh-TW" sz="1600" b="1" dirty="0">
                <a:solidFill>
                  <a:schemeClr val="tx1"/>
                </a:solidFill>
                <a:latin typeface="Courier New" pitchFamily="49" charset="0"/>
                <a:ea typeface="標楷體" pitchFamily="65" charset="-120"/>
              </a:rPr>
              <a:t>s[7]=“Hello!”;</a:t>
            </a:r>
          </a:p>
          <a:p>
            <a:r>
              <a:rPr lang="en-US" altLang="zh-TW" sz="1600" b="1" dirty="0">
                <a:solidFill>
                  <a:schemeClr val="tx1"/>
                </a:solidFill>
                <a:latin typeface="Courier New" pitchFamily="49" charset="0"/>
                <a:ea typeface="標楷體" pitchFamily="65" charset="-120"/>
              </a:rPr>
              <a:t>    </a:t>
            </a:r>
            <a:r>
              <a:rPr lang="en-US" altLang="zh-TW" sz="1600" b="1" dirty="0" err="1">
                <a:solidFill>
                  <a:schemeClr val="tx1"/>
                </a:solidFill>
                <a:latin typeface="Courier New" pitchFamily="49" charset="0"/>
                <a:ea typeface="標楷體" pitchFamily="65" charset="-120"/>
              </a:rPr>
              <a:t>cout</a:t>
            </a:r>
            <a:r>
              <a:rPr lang="en-US" altLang="zh-TW" sz="1600" b="1" dirty="0">
                <a:solidFill>
                  <a:schemeClr val="tx1"/>
                </a:solidFill>
                <a:latin typeface="Courier New" pitchFamily="49" charset="0"/>
                <a:ea typeface="標楷體" pitchFamily="65" charset="-120"/>
              </a:rPr>
              <a:t> &lt;&lt; </a:t>
            </a:r>
            <a:r>
              <a:rPr lang="en-US" altLang="zh-TW" sz="1600" b="1" dirty="0" err="1">
                <a:solidFill>
                  <a:srgbClr val="FF0000"/>
                </a:solidFill>
                <a:latin typeface="Courier New" pitchFamily="49" charset="0"/>
                <a:ea typeface="標楷體" pitchFamily="65" charset="-120"/>
              </a:rPr>
              <a:t>sizeof</a:t>
            </a:r>
            <a:r>
              <a:rPr lang="en-US" altLang="zh-TW" sz="1600" b="1" dirty="0">
                <a:solidFill>
                  <a:srgbClr val="FF0000"/>
                </a:solidFill>
                <a:latin typeface="Courier New" pitchFamily="49" charset="0"/>
                <a:ea typeface="標楷體" pitchFamily="65" charset="-120"/>
              </a:rPr>
              <a:t>(s)</a:t>
            </a:r>
            <a:r>
              <a:rPr lang="en-US" altLang="zh-TW" sz="1600" b="1" dirty="0">
                <a:solidFill>
                  <a:schemeClr val="tx1"/>
                </a:solidFill>
                <a:latin typeface="Courier New" pitchFamily="49" charset="0"/>
                <a:ea typeface="標楷體" pitchFamily="65" charset="-120"/>
              </a:rPr>
              <a:t>;</a:t>
            </a:r>
          </a:p>
          <a:p>
            <a:r>
              <a:rPr lang="en-US" altLang="zh-TW" sz="1600" b="1" dirty="0">
                <a:latin typeface="Courier New" pitchFamily="49" charset="0"/>
                <a:ea typeface="標楷體" pitchFamily="65" charset="-120"/>
              </a:rPr>
              <a:t>}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4896529" y="1959057"/>
            <a:ext cx="3384376" cy="181588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sz="1600" b="1" dirty="0">
                <a:solidFill>
                  <a:srgbClr val="0033CC"/>
                </a:solidFill>
                <a:latin typeface="Courier New" pitchFamily="49" charset="0"/>
                <a:ea typeface="標楷體" pitchFamily="65" charset="-120"/>
              </a:rPr>
              <a:t>#include</a:t>
            </a:r>
            <a:r>
              <a:rPr lang="en-US" altLang="zh-TW" sz="1600" b="1" dirty="0">
                <a:latin typeface="Courier New" pitchFamily="49" charset="0"/>
                <a:ea typeface="標楷體" pitchFamily="65" charset="-120"/>
              </a:rPr>
              <a:t> &lt;</a:t>
            </a:r>
            <a:r>
              <a:rPr lang="en-US" altLang="zh-TW" sz="1600" b="1" dirty="0" err="1">
                <a:latin typeface="Courier New" pitchFamily="49" charset="0"/>
                <a:ea typeface="標楷體" pitchFamily="65" charset="-120"/>
              </a:rPr>
              <a:t>iostream</a:t>
            </a:r>
            <a:r>
              <a:rPr lang="en-US" altLang="zh-TW" sz="1600" b="1" dirty="0">
                <a:latin typeface="Courier New" pitchFamily="49" charset="0"/>
                <a:ea typeface="標楷體" pitchFamily="65" charset="-120"/>
              </a:rPr>
              <a:t>&gt;</a:t>
            </a:r>
          </a:p>
          <a:p>
            <a:r>
              <a:rPr lang="en-US" altLang="zh-TW" sz="1600" b="1" dirty="0">
                <a:solidFill>
                  <a:srgbClr val="0033CC"/>
                </a:solidFill>
                <a:latin typeface="Courier New" pitchFamily="49" charset="0"/>
                <a:ea typeface="標楷體" pitchFamily="65" charset="-120"/>
              </a:rPr>
              <a:t>using</a:t>
            </a:r>
            <a:r>
              <a:rPr lang="en-US" altLang="zh-TW" sz="1600" b="1" dirty="0">
                <a:latin typeface="Courier New" pitchFamily="49" charset="0"/>
                <a:ea typeface="標楷體" pitchFamily="65" charset="-120"/>
              </a:rPr>
              <a:t> </a:t>
            </a:r>
            <a:r>
              <a:rPr lang="en-US" altLang="zh-TW" sz="1600" b="1" dirty="0">
                <a:solidFill>
                  <a:srgbClr val="0033CC"/>
                </a:solidFill>
                <a:latin typeface="Courier New" pitchFamily="49" charset="0"/>
                <a:ea typeface="標楷體" pitchFamily="65" charset="-120"/>
              </a:rPr>
              <a:t>namespace</a:t>
            </a:r>
            <a:r>
              <a:rPr lang="en-US" altLang="zh-TW" sz="1600" b="1" dirty="0">
                <a:latin typeface="Courier New" pitchFamily="49" charset="0"/>
                <a:ea typeface="標楷體" pitchFamily="65" charset="-120"/>
              </a:rPr>
              <a:t> </a:t>
            </a:r>
            <a:r>
              <a:rPr lang="en-US" altLang="zh-TW" sz="1600" b="1" dirty="0" err="1">
                <a:latin typeface="Courier New" pitchFamily="49" charset="0"/>
                <a:ea typeface="標楷體" pitchFamily="65" charset="-120"/>
              </a:rPr>
              <a:t>std</a:t>
            </a:r>
            <a:r>
              <a:rPr lang="en-US" altLang="zh-TW" sz="1600" b="1" dirty="0">
                <a:latin typeface="Courier New" pitchFamily="49" charset="0"/>
                <a:ea typeface="標楷體" pitchFamily="65" charset="-120"/>
              </a:rPr>
              <a:t>;</a:t>
            </a:r>
          </a:p>
          <a:p>
            <a:r>
              <a:rPr lang="en-US" altLang="zh-TW" sz="1600" b="1" dirty="0" err="1">
                <a:solidFill>
                  <a:srgbClr val="0033CC"/>
                </a:solidFill>
                <a:latin typeface="Courier New" pitchFamily="49" charset="0"/>
                <a:ea typeface="標楷體" pitchFamily="65" charset="-120"/>
              </a:rPr>
              <a:t>int</a:t>
            </a:r>
            <a:r>
              <a:rPr lang="en-US" altLang="zh-TW" sz="1600" b="1" dirty="0">
                <a:latin typeface="Courier New" pitchFamily="49" charset="0"/>
                <a:ea typeface="標楷體" pitchFamily="65" charset="-120"/>
              </a:rPr>
              <a:t> main()</a:t>
            </a:r>
          </a:p>
          <a:p>
            <a:r>
              <a:rPr lang="en-US" altLang="zh-TW" sz="1600" b="1" dirty="0">
                <a:latin typeface="Courier New" pitchFamily="49" charset="0"/>
                <a:ea typeface="標楷體" pitchFamily="65" charset="-120"/>
              </a:rPr>
              <a:t>{</a:t>
            </a:r>
          </a:p>
          <a:p>
            <a:r>
              <a:rPr lang="en-US" altLang="zh-TW" sz="1600" b="1" dirty="0">
                <a:latin typeface="Courier New" pitchFamily="49" charset="0"/>
                <a:ea typeface="標楷體" pitchFamily="65" charset="-120"/>
              </a:rPr>
              <a:t>    </a:t>
            </a:r>
            <a:r>
              <a:rPr lang="en-US" altLang="zh-TW" sz="1600" b="1" dirty="0">
                <a:solidFill>
                  <a:srgbClr val="0033CC"/>
                </a:solidFill>
                <a:latin typeface="Courier New" pitchFamily="49" charset="0"/>
                <a:ea typeface="標楷體" pitchFamily="65" charset="-120"/>
              </a:rPr>
              <a:t>char </a:t>
            </a:r>
            <a:r>
              <a:rPr lang="en-US" altLang="zh-TW" sz="1600" b="1" dirty="0">
                <a:solidFill>
                  <a:schemeClr val="tx1"/>
                </a:solidFill>
                <a:latin typeface="Courier New" pitchFamily="49" charset="0"/>
                <a:ea typeface="標楷體" pitchFamily="65" charset="-120"/>
              </a:rPr>
              <a:t>s[]=“Hello!”;</a:t>
            </a:r>
          </a:p>
          <a:p>
            <a:r>
              <a:rPr lang="en-US" altLang="zh-TW" sz="1600" b="1" dirty="0">
                <a:solidFill>
                  <a:schemeClr val="tx1"/>
                </a:solidFill>
                <a:latin typeface="Courier New" pitchFamily="49" charset="0"/>
                <a:ea typeface="標楷體" pitchFamily="65" charset="-120"/>
              </a:rPr>
              <a:t>    </a:t>
            </a:r>
            <a:r>
              <a:rPr lang="en-US" altLang="zh-TW" sz="1600" b="1" dirty="0" err="1">
                <a:solidFill>
                  <a:schemeClr val="tx1"/>
                </a:solidFill>
                <a:latin typeface="Courier New" pitchFamily="49" charset="0"/>
                <a:ea typeface="標楷體" pitchFamily="65" charset="-120"/>
              </a:rPr>
              <a:t>cout</a:t>
            </a:r>
            <a:r>
              <a:rPr lang="en-US" altLang="zh-TW" sz="1600" b="1" dirty="0">
                <a:solidFill>
                  <a:schemeClr val="tx1"/>
                </a:solidFill>
                <a:latin typeface="Courier New" pitchFamily="49" charset="0"/>
                <a:ea typeface="標楷體" pitchFamily="65" charset="-120"/>
              </a:rPr>
              <a:t> &lt;&lt; </a:t>
            </a:r>
            <a:r>
              <a:rPr lang="en-US" altLang="zh-TW" sz="1600" b="1" dirty="0" err="1">
                <a:solidFill>
                  <a:srgbClr val="FF0000"/>
                </a:solidFill>
                <a:latin typeface="Courier New" pitchFamily="49" charset="0"/>
                <a:ea typeface="標楷體" pitchFamily="65" charset="-120"/>
              </a:rPr>
              <a:t>sizeof</a:t>
            </a:r>
            <a:r>
              <a:rPr lang="en-US" altLang="zh-TW" sz="1600" b="1" dirty="0">
                <a:solidFill>
                  <a:srgbClr val="FF0000"/>
                </a:solidFill>
                <a:latin typeface="Courier New" pitchFamily="49" charset="0"/>
                <a:ea typeface="標楷體" pitchFamily="65" charset="-120"/>
              </a:rPr>
              <a:t>(s)</a:t>
            </a:r>
            <a:r>
              <a:rPr lang="en-US" altLang="zh-TW" sz="1600" b="1" dirty="0">
                <a:solidFill>
                  <a:schemeClr val="tx1"/>
                </a:solidFill>
                <a:latin typeface="Courier New" pitchFamily="49" charset="0"/>
                <a:ea typeface="標楷體" pitchFamily="65" charset="-120"/>
              </a:rPr>
              <a:t>;</a:t>
            </a:r>
          </a:p>
          <a:p>
            <a:r>
              <a:rPr lang="en-US" altLang="zh-TW" sz="1600" b="1" dirty="0">
                <a:latin typeface="Courier New" pitchFamily="49" charset="0"/>
                <a:ea typeface="標楷體" pitchFamily="65" charset="-120"/>
              </a:rPr>
              <a:t>}</a:t>
            </a: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7011" y="4446182"/>
            <a:ext cx="4981575" cy="1419225"/>
          </a:xfrm>
          <a:prstGeom prst="rect">
            <a:avLst/>
          </a:prstGeom>
        </p:spPr>
      </p:pic>
      <p:sp>
        <p:nvSpPr>
          <p:cNvPr id="10" name="標題 1">
            <a:extLst>
              <a:ext uri="{FF2B5EF4-FFF2-40B4-BE49-F238E27FC236}">
                <a16:creationId xmlns:a16="http://schemas.microsoft.com/office/drawing/2014/main" id="{66432CF3-6FB9-47C4-9951-2218767F5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503" y="135719"/>
            <a:ext cx="7886700" cy="1325563"/>
          </a:xfrm>
        </p:spPr>
        <p:txBody>
          <a:bodyPr/>
          <a:lstStyle/>
          <a:p>
            <a:r>
              <a:rPr lang="zh-TW" altLang="en-US" dirty="0">
                <a:latin typeface="+mn-ea"/>
              </a:rPr>
              <a:t>計算資料的儲存空間大小 </a:t>
            </a:r>
            <a:r>
              <a:rPr lang="en-US" altLang="zh-TW" dirty="0" err="1">
                <a:latin typeface="+mn-ea"/>
              </a:rPr>
              <a:t>sizeof</a:t>
            </a:r>
            <a:r>
              <a:rPr lang="en-US" altLang="zh-TW" dirty="0">
                <a:latin typeface="+mn-ea"/>
              </a:rPr>
              <a:t>()</a:t>
            </a:r>
            <a:endParaRPr lang="zh-TW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079824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50A479-50D3-469B-BCF0-ED1C5C4FF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256" y="66040"/>
            <a:ext cx="7886700" cy="1325563"/>
          </a:xfrm>
        </p:spPr>
        <p:txBody>
          <a:bodyPr/>
          <a:lstStyle/>
          <a:p>
            <a:r>
              <a:rPr lang="zh-TW" altLang="en-US" dirty="0"/>
              <a:t>輸入字串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E8E8014-D0BA-48B6-9F57-9C808EBD19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89762"/>
            <a:ext cx="7886700" cy="4351338"/>
          </a:xfrm>
        </p:spPr>
        <p:txBody>
          <a:bodyPr/>
          <a:lstStyle/>
          <a:p>
            <a:r>
              <a:rPr lang="en-US" altLang="zh-TW" dirty="0" err="1"/>
              <a:t>cin.get</a:t>
            </a:r>
            <a:r>
              <a:rPr lang="en-US" altLang="zh-TW" dirty="0"/>
              <a:t>(</a:t>
            </a:r>
            <a:r>
              <a:rPr lang="zh-TW" altLang="en-US" dirty="0"/>
              <a:t>陣列名稱</a:t>
            </a:r>
            <a:r>
              <a:rPr lang="en-US" altLang="zh-TW" dirty="0"/>
              <a:t>,</a:t>
            </a:r>
            <a:r>
              <a:rPr lang="zh-TW" altLang="en-US" dirty="0"/>
              <a:t> 讀取最大長度</a:t>
            </a:r>
            <a:r>
              <a:rPr lang="en-US" altLang="zh-TW" dirty="0"/>
              <a:t>)</a:t>
            </a:r>
            <a:r>
              <a:rPr lang="zh-TW" altLang="en-US" dirty="0"/>
              <a:t>會包含你輸入字串的空白字元、</a:t>
            </a:r>
            <a:r>
              <a:rPr lang="en-US" altLang="zh-TW" dirty="0"/>
              <a:t>tab</a:t>
            </a:r>
            <a:r>
              <a:rPr lang="zh-TW" altLang="en-US" dirty="0"/>
              <a:t>後面的字串</a:t>
            </a:r>
            <a:r>
              <a:rPr lang="zh-TW" altLang="en-US" dirty="0">
                <a:solidFill>
                  <a:srgbClr val="FF0000"/>
                </a:solidFill>
              </a:rPr>
              <a:t>直到</a:t>
            </a:r>
            <a:r>
              <a:rPr lang="en-US" altLang="zh-TW" dirty="0">
                <a:solidFill>
                  <a:srgbClr val="FF0000"/>
                </a:solidFill>
              </a:rPr>
              <a:t>’\n’</a:t>
            </a:r>
          </a:p>
          <a:p>
            <a:r>
              <a:rPr lang="en-US" altLang="zh-TW" dirty="0" err="1"/>
              <a:t>cin</a:t>
            </a:r>
            <a:r>
              <a:rPr lang="zh-TW" altLang="en-US" dirty="0"/>
              <a:t>讀到空白鍵、換行、</a:t>
            </a:r>
            <a:r>
              <a:rPr lang="en-US" altLang="zh-TW" dirty="0"/>
              <a:t>tab</a:t>
            </a:r>
            <a:r>
              <a:rPr lang="zh-TW" altLang="en-US" dirty="0"/>
              <a:t>就會停下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35B97B99-8173-4784-B4ED-4064414610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8981" y="4650525"/>
            <a:ext cx="4774984" cy="1617648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5E441B33-818C-4402-AED2-9091849642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381" y="2439559"/>
            <a:ext cx="7244574" cy="1768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3291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E22295E-AFD8-420D-A301-E2A220E7A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268" y="152689"/>
            <a:ext cx="7886700" cy="1325563"/>
          </a:xfrm>
        </p:spPr>
        <p:txBody>
          <a:bodyPr/>
          <a:lstStyle/>
          <a:p>
            <a:r>
              <a:rPr lang="zh-TW" altLang="en-US" dirty="0"/>
              <a:t>處理字串常用的函式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E22011B-24E2-4EF8-84B2-5957C6C98D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我們常常會需要對輸入的字串做改變，在</a:t>
            </a:r>
            <a:r>
              <a:rPr lang="en-US" altLang="zh-TW" dirty="0"/>
              <a:t>C</a:t>
            </a:r>
            <a:r>
              <a:rPr lang="zh-TW" altLang="en-US" dirty="0"/>
              <a:t>語言的標準函式庫內已經有相當豐富的資源來讓我們使用，所以我們這邊要學如何使用這些好用的功能。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使用</a:t>
            </a:r>
            <a:r>
              <a:rPr lang="en-US" altLang="zh-TW" dirty="0"/>
              <a:t>#include&lt;</a:t>
            </a:r>
            <a:r>
              <a:rPr lang="en-US" altLang="zh-TW" dirty="0" err="1"/>
              <a:t>cstring</a:t>
            </a:r>
            <a:r>
              <a:rPr lang="en-US" altLang="zh-TW" dirty="0"/>
              <a:t>&gt;</a:t>
            </a:r>
            <a:r>
              <a:rPr lang="zh-TW" altLang="en-US" dirty="0"/>
              <a:t>來引用</a:t>
            </a:r>
            <a:r>
              <a:rPr lang="en-US" altLang="zh-TW" dirty="0"/>
              <a:t>C</a:t>
            </a:r>
            <a:r>
              <a:rPr lang="zh-TW" altLang="en-US" dirty="0"/>
              <a:t>語言的字串函式庫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使用</a:t>
            </a:r>
            <a:r>
              <a:rPr lang="en-US" altLang="zh-TW" dirty="0"/>
              <a:t>#include&lt;string&gt;</a:t>
            </a:r>
            <a:r>
              <a:rPr lang="zh-TW" altLang="en-US" dirty="0"/>
              <a:t>來引用</a:t>
            </a:r>
            <a:r>
              <a:rPr lang="en-US" altLang="zh-TW" dirty="0"/>
              <a:t>C++</a:t>
            </a:r>
            <a:r>
              <a:rPr lang="zh-TW" altLang="en-US" dirty="0"/>
              <a:t>語言的字串函式庫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9837753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A85707D-CB72-4C53-A298-D986BE0B3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522" y="102079"/>
            <a:ext cx="7886700" cy="1325563"/>
          </a:xfrm>
        </p:spPr>
        <p:txBody>
          <a:bodyPr/>
          <a:lstStyle/>
          <a:p>
            <a:r>
              <a:rPr lang="zh-TW" altLang="en-US" dirty="0"/>
              <a:t>取得字串長度</a:t>
            </a:r>
            <a:r>
              <a:rPr lang="en-US" altLang="zh-TW" dirty="0" err="1"/>
              <a:t>strlen</a:t>
            </a:r>
            <a:r>
              <a:rPr lang="en-US" altLang="zh-TW" dirty="0"/>
              <a:t>(string length)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E828AFE-BB80-4A95-95D6-5F2AA6CA68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413828"/>
            <a:ext cx="7886700" cy="4351338"/>
          </a:xfrm>
        </p:spPr>
        <p:txBody>
          <a:bodyPr/>
          <a:lstStyle/>
          <a:p>
            <a:r>
              <a:rPr lang="en-US" altLang="zh-TW" dirty="0"/>
              <a:t>strlen(</a:t>
            </a:r>
            <a:r>
              <a:rPr lang="zh-TW" altLang="en-US" dirty="0"/>
              <a:t>字串名稱</a:t>
            </a:r>
            <a:r>
              <a:rPr lang="en-US" altLang="zh-TW" dirty="0"/>
              <a:t>):</a:t>
            </a:r>
            <a:r>
              <a:rPr lang="zh-TW" altLang="en-US" dirty="0"/>
              <a:t> 這個函式會回傳</a:t>
            </a:r>
            <a:r>
              <a:rPr lang="zh-TW" altLang="en-US" dirty="0">
                <a:solidFill>
                  <a:srgbClr val="FF0000"/>
                </a:solidFill>
              </a:rPr>
              <a:t>起點</a:t>
            </a:r>
            <a:r>
              <a:rPr lang="zh-TW" altLang="en-US" dirty="0"/>
              <a:t>到</a:t>
            </a:r>
            <a:r>
              <a:rPr lang="en-US" altLang="zh-TW" dirty="0">
                <a:solidFill>
                  <a:srgbClr val="FF0000"/>
                </a:solidFill>
              </a:rPr>
              <a:t>’\0’</a:t>
            </a:r>
            <a:r>
              <a:rPr lang="zh-TW" altLang="en-US" dirty="0"/>
              <a:t>之前</a:t>
            </a:r>
            <a:r>
              <a:rPr lang="zh-TW" altLang="en-US" dirty="0">
                <a:solidFill>
                  <a:srgbClr val="FF0000"/>
                </a:solidFill>
              </a:rPr>
              <a:t>所有字元的數目</a:t>
            </a:r>
            <a:r>
              <a:rPr lang="en-US" altLang="zh-TW" dirty="0"/>
              <a:t>(</a:t>
            </a:r>
            <a:r>
              <a:rPr lang="zh-TW" altLang="en-US" dirty="0"/>
              <a:t>不包含</a:t>
            </a:r>
            <a:r>
              <a:rPr lang="en-US" altLang="zh-TW" dirty="0"/>
              <a:t>’\0’!!)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BFA71EDA-A214-4DBC-86AC-1DFDC61363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0236" y="2739391"/>
            <a:ext cx="5343525" cy="2181225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DF3AB93A-98E6-4D08-82CE-356A808AD8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3998" y="5615941"/>
            <a:ext cx="609600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8225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DBBC2F5-75CB-4A62-AD41-5F47C41EA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45" y="47684"/>
            <a:ext cx="7886700" cy="1325563"/>
          </a:xfrm>
        </p:spPr>
        <p:txBody>
          <a:bodyPr/>
          <a:lstStyle/>
          <a:p>
            <a:r>
              <a:rPr lang="zh-TW" altLang="en-US" dirty="0"/>
              <a:t>兩字串串接</a:t>
            </a:r>
            <a:r>
              <a:rPr lang="en-US" altLang="zh-TW" dirty="0" err="1"/>
              <a:t>strcat</a:t>
            </a:r>
            <a:r>
              <a:rPr lang="en-US" altLang="zh-TW" dirty="0"/>
              <a:t>(string concatenation)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906309-043A-4D57-92F7-72D533E372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158088"/>
            <a:ext cx="7886700" cy="4351338"/>
          </a:xfrm>
        </p:spPr>
        <p:txBody>
          <a:bodyPr/>
          <a:lstStyle/>
          <a:p>
            <a:r>
              <a:rPr lang="en-US" altLang="zh-TW" dirty="0" err="1"/>
              <a:t>strcat</a:t>
            </a:r>
            <a:r>
              <a:rPr lang="en-US" altLang="zh-TW" dirty="0"/>
              <a:t>(</a:t>
            </a:r>
            <a:r>
              <a:rPr lang="zh-TW" altLang="en-US" dirty="0"/>
              <a:t>字串</a:t>
            </a:r>
            <a:r>
              <a:rPr lang="en-US" altLang="zh-TW" dirty="0"/>
              <a:t>A, </a:t>
            </a:r>
            <a:r>
              <a:rPr lang="zh-TW" altLang="en-US" dirty="0"/>
              <a:t>字串</a:t>
            </a:r>
            <a:r>
              <a:rPr lang="en-US" altLang="zh-TW" dirty="0"/>
              <a:t>B):</a:t>
            </a:r>
            <a:r>
              <a:rPr lang="zh-TW" altLang="en-US" dirty="0"/>
              <a:t> </a:t>
            </a:r>
            <a:br>
              <a:rPr lang="en-US" altLang="zh-TW" dirty="0"/>
            </a:br>
            <a:r>
              <a:rPr lang="zh-TW" altLang="en-US" dirty="0"/>
              <a:t>將字串</a:t>
            </a:r>
            <a:r>
              <a:rPr lang="en-US" altLang="zh-TW" dirty="0"/>
              <a:t>B</a:t>
            </a:r>
            <a:r>
              <a:rPr lang="zh-TW" altLang="en-US" dirty="0"/>
              <a:t>複製一份接到字串</a:t>
            </a:r>
            <a:r>
              <a:rPr lang="en-US" altLang="zh-TW" dirty="0"/>
              <a:t>A</a:t>
            </a:r>
            <a:r>
              <a:rPr lang="zh-TW" altLang="en-US" dirty="0"/>
              <a:t>後面，所以要注意字串</a:t>
            </a:r>
            <a:r>
              <a:rPr lang="en-US" altLang="zh-TW" dirty="0"/>
              <a:t>A</a:t>
            </a:r>
            <a:r>
              <a:rPr lang="zh-TW" altLang="en-US" dirty="0"/>
              <a:t>空間要夠大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6D4ED73-78B9-469E-8F9B-179CB0DC56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1672" y="3271838"/>
            <a:ext cx="4752975" cy="266700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8256DA95-17DA-4F3D-9E8A-08204AB07D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3050" y="6073774"/>
            <a:ext cx="6057900" cy="476250"/>
          </a:xfrm>
          <a:prstGeom prst="rect">
            <a:avLst/>
          </a:prstGeom>
        </p:spPr>
      </p:pic>
      <p:cxnSp>
        <p:nvCxnSpPr>
          <p:cNvPr id="9" name="接點: 弧形 8">
            <a:extLst>
              <a:ext uri="{FF2B5EF4-FFF2-40B4-BE49-F238E27FC236}">
                <a16:creationId xmlns:a16="http://schemas.microsoft.com/office/drawing/2014/main" id="{9F4A6531-2BF3-4D0E-AD2C-5A3CC95F4CC9}"/>
              </a:ext>
            </a:extLst>
          </p:cNvPr>
          <p:cNvCxnSpPr>
            <a:cxnSpLocks/>
            <a:stCxn id="7" idx="2"/>
          </p:cNvCxnSpPr>
          <p:nvPr/>
        </p:nvCxnSpPr>
        <p:spPr>
          <a:xfrm rot="5400000" flipH="1">
            <a:off x="5992234" y="88822"/>
            <a:ext cx="141924" cy="3473767"/>
          </a:xfrm>
          <a:prstGeom prst="curvedConnector4">
            <a:avLst>
              <a:gd name="adj1" fmla="val -161072"/>
              <a:gd name="adj2" fmla="val 66817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B1601818-BDC4-4561-9CE4-829ADEB34B51}"/>
              </a:ext>
            </a:extLst>
          </p:cNvPr>
          <p:cNvGrpSpPr/>
          <p:nvPr/>
        </p:nvGrpSpPr>
        <p:grpSpPr>
          <a:xfrm>
            <a:off x="3413181" y="1010762"/>
            <a:ext cx="5555298" cy="978813"/>
            <a:chOff x="3394709" y="566659"/>
            <a:chExt cx="5555298" cy="978813"/>
          </a:xfrm>
          <a:noFill/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766D22AA-F708-4C3C-A099-FD51AEEC2C69}"/>
                </a:ext>
              </a:extLst>
            </p:cNvPr>
            <p:cNvSpPr/>
            <p:nvPr/>
          </p:nvSpPr>
          <p:spPr>
            <a:xfrm>
              <a:off x="3394709" y="1069222"/>
              <a:ext cx="2702560" cy="476250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zh-TW" dirty="0"/>
                <a:t>Hello</a:t>
              </a:r>
              <a:endParaRPr lang="zh-TW" altLang="en-US" dirty="0"/>
            </a:p>
          </p:txBody>
        </p:sp>
        <p:grpSp>
          <p:nvGrpSpPr>
            <p:cNvPr id="12" name="群組 11">
              <a:extLst>
                <a:ext uri="{FF2B5EF4-FFF2-40B4-BE49-F238E27FC236}">
                  <a16:creationId xmlns:a16="http://schemas.microsoft.com/office/drawing/2014/main" id="{6B5031E2-1A55-4078-B45C-085257574ECD}"/>
                </a:ext>
              </a:extLst>
            </p:cNvPr>
            <p:cNvGrpSpPr/>
            <p:nvPr/>
          </p:nvGrpSpPr>
          <p:grpSpPr>
            <a:xfrm>
              <a:off x="6613207" y="566659"/>
              <a:ext cx="2336800" cy="885905"/>
              <a:chOff x="5050028" y="1018898"/>
              <a:chExt cx="2336800" cy="885905"/>
            </a:xfrm>
            <a:grpFill/>
          </p:grpSpPr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53ABEA72-3B3E-44EA-8A5D-E4ECFC12A2F1}"/>
                  </a:ext>
                </a:extLst>
              </p:cNvPr>
              <p:cNvSpPr/>
              <p:nvPr/>
            </p:nvSpPr>
            <p:spPr>
              <a:xfrm>
                <a:off x="5050028" y="1428553"/>
                <a:ext cx="2336800" cy="476250"/>
              </a:xfrm>
              <a:prstGeom prst="rect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altLang="zh-TW" dirty="0"/>
                  <a:t> World!</a:t>
                </a:r>
                <a:endParaRPr lang="zh-TW" altLang="en-US" dirty="0"/>
              </a:p>
            </p:txBody>
          </p:sp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DC0E09E9-F9E1-4CBB-A96B-AB6F89DE9CBF}"/>
                  </a:ext>
                </a:extLst>
              </p:cNvPr>
              <p:cNvSpPr txBox="1"/>
              <p:nvPr/>
            </p:nvSpPr>
            <p:spPr>
              <a:xfrm>
                <a:off x="5456681" y="1018898"/>
                <a:ext cx="761747" cy="36933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m[50]</a:t>
                </a:r>
                <a:endParaRPr lang="zh-TW" altLang="en-US" dirty="0"/>
              </a:p>
            </p:txBody>
          </p:sp>
        </p:grp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B1F7741B-CC23-4D33-B4F8-910B5F746B61}"/>
                </a:ext>
              </a:extLst>
            </p:cNvPr>
            <p:cNvSpPr txBox="1"/>
            <p:nvPr/>
          </p:nvSpPr>
          <p:spPr>
            <a:xfrm>
              <a:off x="3481854" y="632422"/>
              <a:ext cx="684803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k[50]</a:t>
              </a:r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908535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10E288-D90C-4564-AD05-038BACBF4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197" y="14734"/>
            <a:ext cx="7886700" cy="1325563"/>
          </a:xfrm>
        </p:spPr>
        <p:txBody>
          <a:bodyPr/>
          <a:lstStyle/>
          <a:p>
            <a:r>
              <a:rPr lang="zh-TW" altLang="en-US" dirty="0"/>
              <a:t>複製字串</a:t>
            </a:r>
            <a:r>
              <a:rPr lang="en-US" altLang="zh-TW" dirty="0" err="1"/>
              <a:t>strcpy</a:t>
            </a:r>
            <a:r>
              <a:rPr lang="zh-TW" altLang="en-US" dirty="0"/>
              <a:t> </a:t>
            </a:r>
            <a:r>
              <a:rPr lang="en-US" altLang="zh-TW" dirty="0"/>
              <a:t>(string copy)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33787EB-1F03-48E9-9EDD-32744C750D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759" y="2086332"/>
            <a:ext cx="7886700" cy="4351338"/>
          </a:xfrm>
        </p:spPr>
        <p:txBody>
          <a:bodyPr/>
          <a:lstStyle/>
          <a:p>
            <a:r>
              <a:rPr lang="en-US" altLang="zh-TW" dirty="0" err="1"/>
              <a:t>strcpy</a:t>
            </a:r>
            <a:r>
              <a:rPr lang="en-US" altLang="zh-TW" dirty="0"/>
              <a:t>(</a:t>
            </a:r>
            <a:r>
              <a:rPr lang="zh-TW" altLang="en-US" dirty="0"/>
              <a:t>字串</a:t>
            </a:r>
            <a:r>
              <a:rPr lang="en-US" altLang="zh-TW" dirty="0"/>
              <a:t>A, </a:t>
            </a:r>
            <a:r>
              <a:rPr lang="zh-TW" altLang="en-US" dirty="0"/>
              <a:t>字串</a:t>
            </a:r>
            <a:r>
              <a:rPr lang="en-US" altLang="zh-TW" dirty="0"/>
              <a:t>B):</a:t>
            </a:r>
            <a:br>
              <a:rPr lang="en-US" altLang="zh-TW" dirty="0"/>
            </a:br>
            <a:r>
              <a:rPr lang="zh-TW" altLang="en-US" dirty="0"/>
              <a:t>將字串</a:t>
            </a:r>
            <a:r>
              <a:rPr lang="en-US" altLang="zh-TW" dirty="0"/>
              <a:t>B</a:t>
            </a:r>
            <a:r>
              <a:rPr lang="zh-TW" altLang="en-US" dirty="0"/>
              <a:t>的內容覆蓋到字串</a:t>
            </a:r>
            <a:r>
              <a:rPr lang="en-US" altLang="zh-TW" dirty="0"/>
              <a:t>A</a:t>
            </a:r>
            <a:endParaRPr lang="zh-TW" altLang="en-US" dirty="0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01683733-82D0-4AF6-839E-585867AA327B}"/>
              </a:ext>
            </a:extLst>
          </p:cNvPr>
          <p:cNvGrpSpPr/>
          <p:nvPr/>
        </p:nvGrpSpPr>
        <p:grpSpPr>
          <a:xfrm>
            <a:off x="3231225" y="962303"/>
            <a:ext cx="5555298" cy="978813"/>
            <a:chOff x="3394709" y="566659"/>
            <a:chExt cx="5555298" cy="978813"/>
          </a:xfrm>
          <a:noFill/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C904A615-05EB-4190-AFED-075C26FCCC9B}"/>
                </a:ext>
              </a:extLst>
            </p:cNvPr>
            <p:cNvSpPr/>
            <p:nvPr/>
          </p:nvSpPr>
          <p:spPr>
            <a:xfrm>
              <a:off x="3394709" y="1069222"/>
              <a:ext cx="2702560" cy="476250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zh-TW" altLang="en-US" dirty="0"/>
            </a:p>
          </p:txBody>
        </p:sp>
        <p:grpSp>
          <p:nvGrpSpPr>
            <p:cNvPr id="6" name="群組 5">
              <a:extLst>
                <a:ext uri="{FF2B5EF4-FFF2-40B4-BE49-F238E27FC236}">
                  <a16:creationId xmlns:a16="http://schemas.microsoft.com/office/drawing/2014/main" id="{9B3229FF-4DEB-4148-8D58-76C3407B9EA6}"/>
                </a:ext>
              </a:extLst>
            </p:cNvPr>
            <p:cNvGrpSpPr/>
            <p:nvPr/>
          </p:nvGrpSpPr>
          <p:grpSpPr>
            <a:xfrm>
              <a:off x="6613207" y="566659"/>
              <a:ext cx="2336800" cy="885905"/>
              <a:chOff x="5050028" y="1018898"/>
              <a:chExt cx="2336800" cy="885905"/>
            </a:xfrm>
            <a:grpFill/>
          </p:grpSpPr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25B4B1CF-DCA7-45F7-9F04-51536D615120}"/>
                  </a:ext>
                </a:extLst>
              </p:cNvPr>
              <p:cNvSpPr/>
              <p:nvPr/>
            </p:nvSpPr>
            <p:spPr>
              <a:xfrm>
                <a:off x="5050028" y="1428553"/>
                <a:ext cx="2336800" cy="476250"/>
              </a:xfrm>
              <a:prstGeom prst="rect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altLang="zh-TW" dirty="0"/>
                  <a:t> Hello World!</a:t>
                </a:r>
                <a:endParaRPr lang="zh-TW" altLang="en-US" dirty="0"/>
              </a:p>
            </p:txBody>
          </p:sp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843AD2FD-9AEC-4EC2-9511-006A17317150}"/>
                  </a:ext>
                </a:extLst>
              </p:cNvPr>
              <p:cNvSpPr txBox="1"/>
              <p:nvPr/>
            </p:nvSpPr>
            <p:spPr>
              <a:xfrm>
                <a:off x="5456681" y="1018898"/>
                <a:ext cx="761747" cy="36933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m[50]</a:t>
                </a:r>
                <a:endParaRPr lang="zh-TW" altLang="en-US" dirty="0"/>
              </a:p>
            </p:txBody>
          </p:sp>
        </p:grp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46BD41B2-5E51-4AC3-999B-B158AC9AA89F}"/>
                </a:ext>
              </a:extLst>
            </p:cNvPr>
            <p:cNvSpPr txBox="1"/>
            <p:nvPr/>
          </p:nvSpPr>
          <p:spPr>
            <a:xfrm>
              <a:off x="3481854" y="632422"/>
              <a:ext cx="684803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k[50]</a:t>
              </a:r>
              <a:endParaRPr lang="zh-TW" altLang="en-US" dirty="0"/>
            </a:p>
          </p:txBody>
        </p:sp>
      </p:grpSp>
      <p:cxnSp>
        <p:nvCxnSpPr>
          <p:cNvPr id="11" name="接點: 弧形 10">
            <a:extLst>
              <a:ext uri="{FF2B5EF4-FFF2-40B4-BE49-F238E27FC236}">
                <a16:creationId xmlns:a16="http://schemas.microsoft.com/office/drawing/2014/main" id="{D783829C-FAFA-4DA7-B92A-70B6B7B83428}"/>
              </a:ext>
            </a:extLst>
          </p:cNvPr>
          <p:cNvCxnSpPr>
            <a:stCxn id="8" idx="1"/>
          </p:cNvCxnSpPr>
          <p:nvPr/>
        </p:nvCxnSpPr>
        <p:spPr>
          <a:xfrm rot="10800000" flipV="1">
            <a:off x="4367877" y="1610083"/>
            <a:ext cx="2081847" cy="11420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圖片 11">
            <a:extLst>
              <a:ext uri="{FF2B5EF4-FFF2-40B4-BE49-F238E27FC236}">
                <a16:creationId xmlns:a16="http://schemas.microsoft.com/office/drawing/2014/main" id="{E9F6C075-CD91-481D-912B-E2DD05E6F4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4274" y="2947988"/>
            <a:ext cx="4752975" cy="2752725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F947F8BB-4579-4BB4-A86E-01580D474F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1455" y="5777487"/>
            <a:ext cx="6057900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8487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58CAF5A-06BC-4140-9A36-5B1872A30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788" y="79913"/>
            <a:ext cx="7886700" cy="1325563"/>
          </a:xfrm>
        </p:spPr>
        <p:txBody>
          <a:bodyPr/>
          <a:lstStyle/>
          <a:p>
            <a:r>
              <a:rPr lang="zh-TW" altLang="en-US" dirty="0"/>
              <a:t>比較兩字串</a:t>
            </a:r>
            <a:r>
              <a:rPr lang="en-US" altLang="zh-TW" dirty="0" err="1"/>
              <a:t>strcmp</a:t>
            </a:r>
            <a:r>
              <a:rPr lang="en-US" altLang="zh-TW" dirty="0"/>
              <a:t>(string compare)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A8B34E1-DCB4-4BBC-81D6-3795BE3BDD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20579"/>
            <a:ext cx="7886700" cy="4351338"/>
          </a:xfrm>
        </p:spPr>
        <p:txBody>
          <a:bodyPr/>
          <a:lstStyle/>
          <a:p>
            <a:r>
              <a:rPr lang="en-US" altLang="zh-TW" dirty="0"/>
              <a:t>strcmp(</a:t>
            </a:r>
            <a:r>
              <a:rPr lang="zh-TW" altLang="en-US" dirty="0"/>
              <a:t>字串</a:t>
            </a:r>
            <a:r>
              <a:rPr lang="en-US" altLang="zh-TW" dirty="0"/>
              <a:t>A, </a:t>
            </a:r>
            <a:r>
              <a:rPr lang="zh-TW" altLang="en-US" dirty="0"/>
              <a:t>字串</a:t>
            </a:r>
            <a:r>
              <a:rPr lang="en-US" altLang="zh-TW" dirty="0"/>
              <a:t>B):</a:t>
            </a:r>
            <a:br>
              <a:rPr lang="en-US" altLang="zh-TW" dirty="0"/>
            </a:br>
            <a:r>
              <a:rPr lang="zh-TW" altLang="en-US" dirty="0"/>
              <a:t>比較兩字串，逐字比較字元值</a:t>
            </a:r>
            <a:endParaRPr lang="en-US" altLang="zh-TW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dirty="0"/>
              <a:t>都相同則回傳</a:t>
            </a:r>
            <a:r>
              <a:rPr lang="en-US" altLang="zh-TW" dirty="0"/>
              <a:t>0</a:t>
            </a:r>
          </a:p>
          <a:p>
            <a:r>
              <a:rPr lang="zh-TW" altLang="en-US" dirty="0"/>
              <a:t>當比較到第一個字元值不同</a:t>
            </a:r>
            <a:endParaRPr lang="en-US" altLang="zh-TW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dirty="0"/>
              <a:t>字串</a:t>
            </a:r>
            <a:r>
              <a:rPr lang="en-US" altLang="zh-TW" dirty="0"/>
              <a:t>A</a:t>
            </a:r>
            <a:r>
              <a:rPr lang="zh-TW" altLang="en-US" dirty="0"/>
              <a:t>的字元值</a:t>
            </a:r>
            <a:r>
              <a:rPr lang="en-US" altLang="zh-TW" dirty="0"/>
              <a:t>&gt;</a:t>
            </a:r>
            <a:r>
              <a:rPr lang="zh-TW" altLang="en-US" dirty="0"/>
              <a:t>字串</a:t>
            </a:r>
            <a:r>
              <a:rPr lang="en-US" altLang="zh-TW" dirty="0"/>
              <a:t>B</a:t>
            </a:r>
            <a:r>
              <a:rPr lang="zh-TW" altLang="en-US" dirty="0"/>
              <a:t>字元值的則回傳</a:t>
            </a:r>
            <a:r>
              <a:rPr lang="en-US" altLang="zh-TW" dirty="0"/>
              <a:t>1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dirty="0"/>
              <a:t>字串</a:t>
            </a:r>
            <a:r>
              <a:rPr lang="en-US" altLang="zh-TW" dirty="0"/>
              <a:t>A</a:t>
            </a:r>
            <a:r>
              <a:rPr lang="zh-TW" altLang="en-US" dirty="0"/>
              <a:t>的字元值</a:t>
            </a:r>
            <a:r>
              <a:rPr lang="en-US" altLang="zh-TW" dirty="0"/>
              <a:t>&lt;</a:t>
            </a:r>
            <a:r>
              <a:rPr lang="zh-TW" altLang="en-US" dirty="0"/>
              <a:t>字串</a:t>
            </a:r>
            <a:r>
              <a:rPr lang="en-US" altLang="zh-TW" dirty="0"/>
              <a:t>B</a:t>
            </a:r>
            <a:r>
              <a:rPr lang="zh-TW" altLang="en-US" dirty="0"/>
              <a:t>字元值的則回傳</a:t>
            </a:r>
            <a:r>
              <a:rPr lang="en-US" altLang="zh-TW" dirty="0"/>
              <a:t>-1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1ECE107-44B4-47D0-A750-DD8E8A63E4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8878" y="3710786"/>
            <a:ext cx="5972175" cy="2484197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2F0EF531-8A33-430A-BAFB-86F7752E28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8878" y="5828860"/>
            <a:ext cx="5972175" cy="552450"/>
          </a:xfrm>
          <a:prstGeom prst="rect">
            <a:avLst/>
          </a:prstGeom>
        </p:spPr>
      </p:pic>
      <p:grpSp>
        <p:nvGrpSpPr>
          <p:cNvPr id="9" name="群組 8"/>
          <p:cNvGrpSpPr/>
          <p:nvPr/>
        </p:nvGrpSpPr>
        <p:grpSpPr>
          <a:xfrm>
            <a:off x="4886036" y="1693562"/>
            <a:ext cx="4155498" cy="556518"/>
            <a:chOff x="4505942" y="1163637"/>
            <a:chExt cx="5117483" cy="630554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BD194E75-6364-454C-8CF9-79238F2D407B}"/>
                </a:ext>
              </a:extLst>
            </p:cNvPr>
            <p:cNvSpPr/>
            <p:nvPr/>
          </p:nvSpPr>
          <p:spPr>
            <a:xfrm>
              <a:off x="4505942" y="1163637"/>
              <a:ext cx="2336800" cy="63055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Hello Y</a:t>
              </a:r>
              <a:endParaRPr lang="zh-TW" altLang="en-US" dirty="0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0F1998A6-4B2E-4ABD-9257-CC7BC21A5ADA}"/>
                </a:ext>
              </a:extLst>
            </p:cNvPr>
            <p:cNvSpPr/>
            <p:nvPr/>
          </p:nvSpPr>
          <p:spPr>
            <a:xfrm>
              <a:off x="7286625" y="1163637"/>
              <a:ext cx="2336800" cy="63055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Hello World!</a:t>
              </a:r>
              <a:endParaRPr lang="zh-TW" altLang="en-US" dirty="0"/>
            </a:p>
          </p:txBody>
        </p:sp>
        <p:sp>
          <p:nvSpPr>
            <p:cNvPr id="8" name="橢圓 7"/>
            <p:cNvSpPr/>
            <p:nvPr/>
          </p:nvSpPr>
          <p:spPr>
            <a:xfrm>
              <a:off x="5837093" y="1256103"/>
              <a:ext cx="323273" cy="353286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1" name="橢圓 10"/>
            <p:cNvSpPr/>
            <p:nvPr/>
          </p:nvSpPr>
          <p:spPr>
            <a:xfrm>
              <a:off x="8358621" y="1280285"/>
              <a:ext cx="313459" cy="329104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6" name="弧形接點 15"/>
            <p:cNvCxnSpPr>
              <a:stCxn id="8" idx="0"/>
              <a:endCxn id="11" idx="0"/>
            </p:cNvCxnSpPr>
            <p:nvPr/>
          </p:nvCxnSpPr>
          <p:spPr>
            <a:xfrm rot="16200000" flipH="1">
              <a:off x="7244949" y="9884"/>
              <a:ext cx="24182" cy="2516621"/>
            </a:xfrm>
            <a:prstGeom prst="curvedConnector3">
              <a:avLst>
                <a:gd name="adj1" fmla="val -1747440"/>
              </a:avLst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879197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AFD1B4-8C34-4C1F-9CF9-1962BA428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133" y="207171"/>
            <a:ext cx="7886700" cy="1325563"/>
          </a:xfrm>
        </p:spPr>
        <p:txBody>
          <a:bodyPr/>
          <a:lstStyle/>
          <a:p>
            <a:r>
              <a:rPr lang="zh-TW" altLang="en-US" dirty="0"/>
              <a:t>將字串形式的數字轉成整數</a:t>
            </a:r>
            <a:br>
              <a:rPr lang="en-US" altLang="zh-TW" dirty="0"/>
            </a:br>
            <a:r>
              <a:rPr lang="en-US" altLang="zh-TW" dirty="0" err="1"/>
              <a:t>atoi</a:t>
            </a:r>
            <a:r>
              <a:rPr lang="en-US" altLang="zh-TW" dirty="0"/>
              <a:t>(alphabet to integer)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0EED5BA-CC59-49BB-8278-37CF6770E6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52763"/>
            <a:ext cx="7886700" cy="4351338"/>
          </a:xfrm>
        </p:spPr>
        <p:txBody>
          <a:bodyPr/>
          <a:lstStyle/>
          <a:p>
            <a:r>
              <a:rPr lang="zh-TW" altLang="en-US" dirty="0"/>
              <a:t>有很多的資料是用字串方式交換、讀寫，所以我們用字串讀取數字之後要轉換成</a:t>
            </a:r>
            <a:r>
              <a:rPr lang="zh-TW" altLang="en-US" dirty="0">
                <a:solidFill>
                  <a:srgbClr val="FF0000"/>
                </a:solidFill>
              </a:rPr>
              <a:t>整數才能運算</a:t>
            </a:r>
            <a:r>
              <a:rPr lang="zh-TW" altLang="en-US" dirty="0"/>
              <a:t>。</a:t>
            </a:r>
            <a:endParaRPr lang="en-US" altLang="zh-TW" dirty="0"/>
          </a:p>
          <a:p>
            <a:r>
              <a:rPr lang="en-US" altLang="zh-TW" dirty="0"/>
              <a:t>atoi(</a:t>
            </a:r>
            <a:r>
              <a:rPr lang="zh-TW" altLang="en-US" dirty="0"/>
              <a:t>字串名稱</a:t>
            </a:r>
            <a:r>
              <a:rPr lang="en-US" altLang="zh-TW" dirty="0"/>
              <a:t>):</a:t>
            </a:r>
            <a:r>
              <a:rPr lang="zh-TW" altLang="en-US" dirty="0"/>
              <a:t> 回傳轉換後的數字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8F360B60-BEBE-4C26-BB71-3ACDB030A0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2804912"/>
            <a:ext cx="7620000" cy="2600325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FFA91C60-6C6B-4C98-AAA4-DB22825183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3626" y="5699412"/>
            <a:ext cx="6076950" cy="78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1383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E3C5766-0FC0-4296-8325-D7C56F11D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623" y="119062"/>
            <a:ext cx="7886700" cy="1325563"/>
          </a:xfrm>
        </p:spPr>
        <p:txBody>
          <a:bodyPr>
            <a:normAutofit/>
          </a:bodyPr>
          <a:lstStyle/>
          <a:p>
            <a:r>
              <a:rPr lang="zh-TW" altLang="en-US" dirty="0"/>
              <a:t>將數字轉成字串形式的整數</a:t>
            </a:r>
            <a:br>
              <a:rPr lang="en-US" altLang="zh-TW" dirty="0"/>
            </a:br>
            <a:r>
              <a:rPr lang="en-US" altLang="zh-TW" dirty="0" err="1"/>
              <a:t>itoa</a:t>
            </a:r>
            <a:r>
              <a:rPr lang="en-US" altLang="zh-TW" dirty="0"/>
              <a:t>(Integer to alphabet)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EBDC288-A98F-4257-A47C-734EB4E631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2864"/>
            <a:ext cx="7886700" cy="4351338"/>
          </a:xfrm>
        </p:spPr>
        <p:txBody>
          <a:bodyPr/>
          <a:lstStyle/>
          <a:p>
            <a:r>
              <a:rPr lang="zh-TW" altLang="en-US" dirty="0"/>
              <a:t>將數字轉成字串後儲存或傳送</a:t>
            </a:r>
            <a:endParaRPr lang="en-US" altLang="zh-TW" dirty="0"/>
          </a:p>
          <a:p>
            <a:r>
              <a:rPr lang="en-US" altLang="zh-TW" dirty="0" err="1"/>
              <a:t>itoa</a:t>
            </a:r>
            <a:r>
              <a:rPr lang="en-US" altLang="zh-TW" dirty="0"/>
              <a:t>(</a:t>
            </a:r>
            <a:r>
              <a:rPr lang="zh-TW" altLang="en-US" dirty="0"/>
              <a:t>要轉換的數</a:t>
            </a:r>
            <a:r>
              <a:rPr lang="en-US" altLang="zh-TW" dirty="0"/>
              <a:t>, </a:t>
            </a:r>
            <a:r>
              <a:rPr lang="zh-TW" altLang="en-US" dirty="0"/>
              <a:t>儲存的陣列</a:t>
            </a:r>
            <a:r>
              <a:rPr lang="en-US" altLang="zh-TW" dirty="0"/>
              <a:t>, [2, 8, 10, 16]</a:t>
            </a:r>
            <a:r>
              <a:rPr lang="zh-TW" altLang="en-US" dirty="0"/>
              <a:t>進位形式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508498D5-72D5-4250-9A1A-AE1A997FF3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6080" y="2562168"/>
            <a:ext cx="5200650" cy="304800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8197A244-AEF6-41CB-AE4C-38893B7305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8405" y="5955021"/>
            <a:ext cx="6096000" cy="56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5717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ABC7760-5953-441D-A489-9548B09EE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67326"/>
          </a:xfrm>
        </p:spPr>
        <p:txBody>
          <a:bodyPr/>
          <a:lstStyle/>
          <a:p>
            <a:r>
              <a:rPr lang="zh-TW" altLang="en-US" dirty="0"/>
              <a:t>課後練習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8C088A7-42BD-425B-AEFB-95BA3471A6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2453"/>
            <a:ext cx="7886700" cy="4944510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120000"/>
              </a:lnSpc>
            </a:pPr>
            <a:r>
              <a:rPr lang="zh-TW" altLang="en-US" sz="7200" dirty="0"/>
              <a:t>先輸入元素個數，再輸入每個成員</a:t>
            </a:r>
            <a:r>
              <a:rPr lang="en-US" altLang="zh-TW" sz="7200" dirty="0"/>
              <a:t>(</a:t>
            </a:r>
            <a:r>
              <a:rPr lang="zh-TW" altLang="en-US" sz="7200" dirty="0"/>
              <a:t>不可重複</a:t>
            </a:r>
            <a:r>
              <a:rPr lang="en-US" altLang="zh-TW" sz="7200"/>
              <a:t>)</a:t>
            </a:r>
            <a:r>
              <a:rPr lang="zh-TW" altLang="en-US" sz="7200"/>
              <a:t>，</a:t>
            </a:r>
            <a:r>
              <a:rPr lang="zh-TW" altLang="en-US" sz="7200" dirty="0"/>
              <a:t>接著輸入起點與公差，如果該陣列的成員完全是由起點與它的等差數列組成，則輸</a:t>
            </a:r>
            <a:br>
              <a:rPr lang="en-US" altLang="zh-TW" sz="7200" dirty="0"/>
            </a:br>
            <a:r>
              <a:rPr lang="zh-TW" altLang="en-US" sz="7200" dirty="0"/>
              <a:t>出</a:t>
            </a:r>
            <a:r>
              <a:rPr lang="en-US" altLang="zh-TW" sz="7200" dirty="0"/>
              <a:t>True</a:t>
            </a:r>
            <a:r>
              <a:rPr lang="zh-TW" altLang="en-US" sz="7200" dirty="0"/>
              <a:t>，反之輸出</a:t>
            </a:r>
            <a:r>
              <a:rPr lang="en-US" altLang="zh-TW" sz="7200" dirty="0"/>
              <a:t>False</a:t>
            </a:r>
            <a:r>
              <a:rPr lang="zh-TW" altLang="en-US" sz="7200" dirty="0"/>
              <a:t>。</a:t>
            </a:r>
            <a:br>
              <a:rPr lang="en-US" altLang="zh-TW" sz="7200" dirty="0"/>
            </a:br>
            <a:br>
              <a:rPr lang="en-US" altLang="zh-TW" sz="7200" dirty="0"/>
            </a:br>
            <a:r>
              <a:rPr lang="zh-TW" altLang="en-US" sz="7200" dirty="0"/>
              <a:t>例</a:t>
            </a:r>
            <a:r>
              <a:rPr lang="en-US" altLang="zh-TW" sz="7200" dirty="0"/>
              <a:t>1:</a:t>
            </a:r>
            <a:br>
              <a:rPr lang="en-US" altLang="zh-TW" sz="7200" dirty="0"/>
            </a:br>
            <a:r>
              <a:rPr lang="en-US" altLang="zh-TW" sz="7200" dirty="0"/>
              <a:t>6 (</a:t>
            </a:r>
            <a:r>
              <a:rPr lang="zh-TW" altLang="en-US" sz="7200" dirty="0"/>
              <a:t>個數</a:t>
            </a:r>
            <a:r>
              <a:rPr lang="en-US" altLang="zh-TW" sz="7200" dirty="0"/>
              <a:t>)</a:t>
            </a:r>
            <a:br>
              <a:rPr lang="en-US" altLang="zh-TW" sz="7200" dirty="0"/>
            </a:br>
            <a:r>
              <a:rPr lang="en-US" altLang="zh-TW" sz="7200" dirty="0"/>
              <a:t>4 2 8 6 10 0</a:t>
            </a:r>
            <a:r>
              <a:rPr lang="zh-TW" altLang="en-US" sz="7200" dirty="0"/>
              <a:t> </a:t>
            </a:r>
            <a:r>
              <a:rPr lang="en-US" altLang="zh-TW" sz="7200" dirty="0"/>
              <a:t>(</a:t>
            </a:r>
            <a:r>
              <a:rPr lang="zh-TW" altLang="en-US" sz="7200" dirty="0"/>
              <a:t>每一個元素</a:t>
            </a:r>
            <a:r>
              <a:rPr lang="en-US" altLang="zh-TW" sz="7200" dirty="0"/>
              <a:t>)</a:t>
            </a:r>
            <a:br>
              <a:rPr lang="en-US" altLang="zh-TW" sz="7200" dirty="0"/>
            </a:br>
            <a:r>
              <a:rPr lang="en-US" altLang="zh-TW" sz="7200" dirty="0"/>
              <a:t>0 2</a:t>
            </a:r>
            <a:r>
              <a:rPr lang="zh-TW" altLang="en-US" sz="7200" dirty="0"/>
              <a:t> </a:t>
            </a:r>
            <a:r>
              <a:rPr lang="en-US" altLang="zh-TW" sz="7200" dirty="0"/>
              <a:t>(</a:t>
            </a:r>
            <a:r>
              <a:rPr lang="zh-TW" altLang="en-US" sz="7200" dirty="0"/>
              <a:t>起點，間隔</a:t>
            </a:r>
            <a:r>
              <a:rPr lang="en-US" altLang="zh-TW" sz="7200" dirty="0"/>
              <a:t>)</a:t>
            </a:r>
            <a:br>
              <a:rPr lang="en-US" altLang="zh-TW" sz="7200" dirty="0"/>
            </a:br>
            <a:r>
              <a:rPr lang="en-US" altLang="zh-TW" sz="7200" dirty="0"/>
              <a:t>Ans:</a:t>
            </a:r>
            <a:br>
              <a:rPr lang="en-US" altLang="zh-TW" sz="7200" dirty="0"/>
            </a:br>
            <a:r>
              <a:rPr lang="en-US" altLang="zh-TW" sz="7200" dirty="0"/>
              <a:t>True</a:t>
            </a:r>
            <a:br>
              <a:rPr lang="en-US" altLang="zh-TW" sz="7200" dirty="0"/>
            </a:br>
            <a:br>
              <a:rPr lang="en-US" altLang="zh-TW" sz="7200" dirty="0"/>
            </a:br>
            <a:r>
              <a:rPr lang="zh-TW" altLang="en-US" sz="7200" dirty="0"/>
              <a:t>例</a:t>
            </a:r>
            <a:r>
              <a:rPr lang="en-US" altLang="zh-TW" sz="7200" dirty="0"/>
              <a:t>2:</a:t>
            </a:r>
            <a:br>
              <a:rPr lang="en-US" altLang="zh-TW" sz="7200" dirty="0"/>
            </a:br>
            <a:r>
              <a:rPr lang="en-US" altLang="zh-TW" sz="7200" dirty="0"/>
              <a:t>4</a:t>
            </a:r>
            <a:br>
              <a:rPr lang="en-US" altLang="zh-TW" sz="7200" dirty="0"/>
            </a:br>
            <a:r>
              <a:rPr lang="en-US" altLang="zh-TW" sz="7200" dirty="0"/>
              <a:t>1 3 7 6</a:t>
            </a:r>
            <a:br>
              <a:rPr lang="en-US" altLang="zh-TW" sz="7200" dirty="0"/>
            </a:br>
            <a:r>
              <a:rPr lang="en-US" altLang="zh-TW" sz="7200" dirty="0"/>
              <a:t>1 2</a:t>
            </a:r>
            <a:br>
              <a:rPr lang="en-US" altLang="zh-TW" sz="7200" dirty="0"/>
            </a:br>
            <a:r>
              <a:rPr lang="en-US" altLang="zh-TW" sz="7200" dirty="0"/>
              <a:t>Ans:</a:t>
            </a:r>
            <a:br>
              <a:rPr lang="en-US" altLang="zh-TW" sz="7200" dirty="0"/>
            </a:br>
            <a:r>
              <a:rPr lang="en-US" altLang="zh-TW" sz="7200" dirty="0"/>
              <a:t>False</a:t>
            </a:r>
            <a:br>
              <a:rPr lang="en-US" altLang="zh-TW" sz="7200" dirty="0"/>
            </a:br>
            <a:br>
              <a:rPr lang="en-US" altLang="zh-TW" dirty="0"/>
            </a:b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01951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C046C6D-50CF-4EC3-89FE-B1D72F84D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大綱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5A15472-A9EE-4053-AEDD-E06628AE65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變數的記憶體地址</a:t>
            </a:r>
            <a:endParaRPr lang="en-US" altLang="zh-TW" dirty="0"/>
          </a:p>
          <a:p>
            <a:r>
              <a:rPr lang="zh-TW" altLang="en-US" dirty="0"/>
              <a:t>一維陣列</a:t>
            </a:r>
            <a:endParaRPr lang="en-US" altLang="zh-TW" dirty="0"/>
          </a:p>
          <a:p>
            <a:r>
              <a:rPr lang="zh-TW" altLang="en-US" b="1" dirty="0">
                <a:solidFill>
                  <a:srgbClr val="FF0000"/>
                </a:solidFill>
              </a:rPr>
              <a:t>二維陣列</a:t>
            </a:r>
            <a:endParaRPr lang="en-US" altLang="zh-TW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0880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8DDCBD2-C952-41FE-9E5A-45B2B4C153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377687"/>
            <a:ext cx="7886700" cy="5799276"/>
          </a:xfrm>
        </p:spPr>
        <p:txBody>
          <a:bodyPr>
            <a:normAutofit/>
          </a:bodyPr>
          <a:lstStyle/>
          <a:p>
            <a:r>
              <a:rPr lang="zh-TW" altLang="en-US" dirty="0"/>
              <a:t>先輸入元素個數再輸入陣列各個元素，輸入一個整數代表要搜尋的值，輸出該陣列裡面要搜尋的值的個數，</a:t>
            </a:r>
            <a:br>
              <a:rPr lang="en-US" altLang="zh-TW" dirty="0"/>
            </a:br>
            <a:r>
              <a:rPr lang="zh-TW" altLang="en-US" dirty="0"/>
              <a:t>例</a:t>
            </a:r>
            <a:r>
              <a:rPr lang="en-US" altLang="zh-TW" dirty="0"/>
              <a:t>1:</a:t>
            </a:r>
            <a:br>
              <a:rPr lang="en-US" altLang="zh-TW" dirty="0"/>
            </a:br>
            <a:r>
              <a:rPr lang="en-US" altLang="zh-TW" dirty="0"/>
              <a:t>5 (</a:t>
            </a:r>
            <a:r>
              <a:rPr lang="zh-TW" altLang="en-US" dirty="0"/>
              <a:t>元素個數</a:t>
            </a:r>
            <a:r>
              <a:rPr lang="en-US" altLang="zh-TW" dirty="0"/>
              <a:t>) </a:t>
            </a:r>
            <a:br>
              <a:rPr lang="en-US" altLang="zh-TW" dirty="0"/>
            </a:br>
            <a:r>
              <a:rPr lang="en-US" altLang="zh-TW" dirty="0"/>
              <a:t>1 8 4 10 4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zh-TW" altLang="en-US" dirty="0"/>
              <a:t>每個元素</a:t>
            </a:r>
            <a:r>
              <a:rPr lang="en-US" altLang="zh-TW" dirty="0"/>
              <a:t>)</a:t>
            </a:r>
            <a:br>
              <a:rPr lang="en-US" altLang="zh-TW" dirty="0"/>
            </a:br>
            <a:r>
              <a:rPr lang="en-US" altLang="zh-TW" dirty="0"/>
              <a:t>4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zh-TW" altLang="en-US" dirty="0"/>
              <a:t>要搜尋的值</a:t>
            </a:r>
            <a:r>
              <a:rPr lang="en-US" altLang="zh-TW" dirty="0"/>
              <a:t>)</a:t>
            </a:r>
            <a:br>
              <a:rPr lang="en-US" altLang="zh-TW" dirty="0"/>
            </a:br>
            <a:r>
              <a:rPr lang="en-US" altLang="zh-TW" dirty="0"/>
              <a:t>Ans:</a:t>
            </a:r>
            <a:br>
              <a:rPr lang="en-US" altLang="zh-TW" dirty="0"/>
            </a:br>
            <a:r>
              <a:rPr lang="en-US" altLang="zh-TW" dirty="0"/>
              <a:t>2</a:t>
            </a:r>
            <a:br>
              <a:rPr lang="en-US" altLang="zh-TW" dirty="0"/>
            </a:br>
            <a:br>
              <a:rPr lang="en-US" altLang="zh-TW" dirty="0"/>
            </a:br>
            <a:r>
              <a:rPr lang="zh-TW" altLang="en-US" dirty="0"/>
              <a:t>例</a:t>
            </a:r>
            <a:r>
              <a:rPr lang="en-US" altLang="zh-TW" dirty="0"/>
              <a:t>2:</a:t>
            </a:r>
            <a:br>
              <a:rPr lang="en-US" altLang="zh-TW" dirty="0"/>
            </a:br>
            <a:r>
              <a:rPr lang="en-US" altLang="zh-TW" dirty="0"/>
              <a:t>4</a:t>
            </a:r>
            <a:br>
              <a:rPr lang="en-US" altLang="zh-TW" dirty="0"/>
            </a:br>
            <a:r>
              <a:rPr lang="en-US" altLang="zh-TW" dirty="0"/>
              <a:t>1 2 3 4</a:t>
            </a:r>
            <a:br>
              <a:rPr lang="en-US" altLang="zh-TW" dirty="0"/>
            </a:br>
            <a:r>
              <a:rPr lang="en-US" altLang="zh-TW" dirty="0"/>
              <a:t>0</a:t>
            </a:r>
            <a:br>
              <a:rPr lang="en-US" altLang="zh-TW" dirty="0"/>
            </a:br>
            <a:r>
              <a:rPr lang="en-US" altLang="zh-TW" dirty="0"/>
              <a:t>Ans:</a:t>
            </a:r>
            <a:br>
              <a:rPr lang="en-US" altLang="zh-TW" dirty="0"/>
            </a:br>
            <a:r>
              <a:rPr lang="en-US" altLang="zh-TW" dirty="0"/>
              <a:t>0</a:t>
            </a:r>
            <a:br>
              <a:rPr lang="en-US" altLang="zh-TW" dirty="0"/>
            </a:br>
            <a:br>
              <a:rPr lang="en-US" altLang="zh-TW" dirty="0"/>
            </a:b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1434750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E125098-5FE0-480E-AB68-3B45634119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70" y="575029"/>
            <a:ext cx="7886700" cy="4742962"/>
          </a:xfrm>
        </p:spPr>
        <p:txBody>
          <a:bodyPr>
            <a:normAutofit/>
          </a:bodyPr>
          <a:lstStyle/>
          <a:p>
            <a:pPr>
              <a:lnSpc>
                <a:spcPts val="3000"/>
              </a:lnSpc>
            </a:pPr>
            <a:r>
              <a:rPr lang="zh-TW" altLang="en-US" dirty="0"/>
              <a:t>註冊帳號：輸入一串只有英文字母與數字混和的八個字母的字串，其中須至少有一英文是大寫、小寫以及數字，不得出現標點符號，如不符合條件請輸出</a:t>
            </a:r>
            <a:r>
              <a:rPr lang="en-US" altLang="zh-TW" dirty="0"/>
              <a:t>error</a:t>
            </a:r>
            <a:r>
              <a:rPr lang="zh-TW" altLang="en-US" dirty="0"/>
              <a:t>，符合則輸出</a:t>
            </a:r>
            <a:r>
              <a:rPr lang="en-US" altLang="zh-TW" dirty="0"/>
              <a:t>success</a:t>
            </a:r>
            <a:r>
              <a:rPr lang="zh-TW" altLang="en-US" dirty="0"/>
              <a:t>。</a:t>
            </a:r>
            <a:br>
              <a:rPr lang="en-US" altLang="zh-TW" dirty="0"/>
            </a:br>
            <a:endParaRPr lang="en-US" altLang="zh-TW" dirty="0"/>
          </a:p>
          <a:p>
            <a:pPr marL="0" indent="0">
              <a:lnSpc>
                <a:spcPct val="100000"/>
              </a:lnSpc>
              <a:buNone/>
            </a:pPr>
            <a:br>
              <a:rPr lang="en-US" altLang="zh-TW" dirty="0"/>
            </a:b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F9C82AC-2101-47D5-9285-96B255A85913}"/>
              </a:ext>
            </a:extLst>
          </p:cNvPr>
          <p:cNvSpPr/>
          <p:nvPr/>
        </p:nvSpPr>
        <p:spPr>
          <a:xfrm flipH="1">
            <a:off x="4975860" y="3511969"/>
            <a:ext cx="14478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000" dirty="0"/>
              <a:t>例</a:t>
            </a:r>
            <a:r>
              <a:rPr lang="en-US" altLang="zh-TW" sz="2000" dirty="0"/>
              <a:t>3:</a:t>
            </a:r>
            <a:br>
              <a:rPr lang="en-US" altLang="zh-TW" sz="2000" dirty="0"/>
            </a:br>
            <a:r>
              <a:rPr lang="en-US" altLang="zh-TW" sz="2000" dirty="0"/>
              <a:t>Aa12345!</a:t>
            </a:r>
            <a:br>
              <a:rPr lang="en-US" altLang="zh-TW" sz="2000" dirty="0"/>
            </a:br>
            <a:r>
              <a:rPr lang="en-US" altLang="zh-TW" sz="2000" dirty="0"/>
              <a:t>Ans:</a:t>
            </a:r>
            <a:br>
              <a:rPr lang="en-US" altLang="zh-TW" sz="2000" dirty="0"/>
            </a:br>
            <a:r>
              <a:rPr lang="en-US" altLang="zh-TW" sz="2000" dirty="0"/>
              <a:t>error</a:t>
            </a:r>
            <a:endParaRPr lang="zh-TW" altLang="en-US" sz="20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72C94C4-86E2-470C-B647-899A24012267}"/>
              </a:ext>
            </a:extLst>
          </p:cNvPr>
          <p:cNvSpPr/>
          <p:nvPr/>
        </p:nvSpPr>
        <p:spPr>
          <a:xfrm>
            <a:off x="4975860" y="4959532"/>
            <a:ext cx="248031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000" dirty="0"/>
              <a:t>例</a:t>
            </a:r>
            <a:r>
              <a:rPr lang="en-US" altLang="zh-TW" sz="2000" dirty="0"/>
              <a:t>4:</a:t>
            </a:r>
            <a:br>
              <a:rPr lang="en-US" altLang="zh-TW" sz="2000" dirty="0"/>
            </a:br>
            <a:r>
              <a:rPr lang="en-US" altLang="zh-TW" sz="2000" dirty="0"/>
              <a:t>AA123456</a:t>
            </a:r>
            <a:br>
              <a:rPr lang="en-US" altLang="zh-TW" sz="2000" dirty="0"/>
            </a:br>
            <a:r>
              <a:rPr lang="en-US" altLang="zh-TW" sz="2000" dirty="0"/>
              <a:t>Ans:</a:t>
            </a:r>
            <a:br>
              <a:rPr lang="en-US" altLang="zh-TW" sz="2000" dirty="0"/>
            </a:br>
            <a:r>
              <a:rPr lang="en-US" altLang="zh-TW" sz="2000" dirty="0"/>
              <a:t>error</a:t>
            </a:r>
            <a:endParaRPr lang="zh-TW" altLang="en-US" sz="20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64DE4CE-927E-45BE-AF06-E7091113D8D5}"/>
              </a:ext>
            </a:extLst>
          </p:cNvPr>
          <p:cNvSpPr/>
          <p:nvPr/>
        </p:nvSpPr>
        <p:spPr>
          <a:xfrm>
            <a:off x="773430" y="3511969"/>
            <a:ext cx="167259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000" dirty="0"/>
              <a:t>例</a:t>
            </a:r>
            <a:r>
              <a:rPr lang="en-US" altLang="zh-TW" sz="2000" dirty="0"/>
              <a:t>1:</a:t>
            </a:r>
            <a:br>
              <a:rPr lang="en-US" altLang="zh-TW" sz="2000" dirty="0"/>
            </a:br>
            <a:r>
              <a:rPr lang="en-US" altLang="zh-TW" sz="2000" dirty="0"/>
              <a:t>Aa123457</a:t>
            </a:r>
            <a:br>
              <a:rPr lang="en-US" altLang="zh-TW" sz="2000" dirty="0"/>
            </a:br>
            <a:r>
              <a:rPr lang="en-US" altLang="zh-TW" sz="2000" dirty="0"/>
              <a:t>Ans:</a:t>
            </a:r>
            <a:br>
              <a:rPr lang="en-US" altLang="zh-TW" sz="2000" dirty="0"/>
            </a:br>
            <a:r>
              <a:rPr lang="en-US" altLang="zh-TW" sz="2000" dirty="0"/>
              <a:t>success</a:t>
            </a:r>
            <a:endParaRPr lang="zh-TW" altLang="en-US" sz="20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9EBA42D-E83E-4D42-8678-7B6434180EC1}"/>
              </a:ext>
            </a:extLst>
          </p:cNvPr>
          <p:cNvSpPr/>
          <p:nvPr/>
        </p:nvSpPr>
        <p:spPr>
          <a:xfrm>
            <a:off x="773430" y="4954556"/>
            <a:ext cx="4572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sz="2000" dirty="0"/>
              <a:t>例</a:t>
            </a:r>
            <a:r>
              <a:rPr lang="en-US" altLang="zh-TW" sz="2000" dirty="0"/>
              <a:t>2:</a:t>
            </a:r>
            <a:br>
              <a:rPr lang="en-US" altLang="zh-TW" sz="2000" dirty="0"/>
            </a:br>
            <a:r>
              <a:rPr lang="en-US" altLang="zh-TW" sz="2000" dirty="0"/>
              <a:t>Aa12345</a:t>
            </a:r>
            <a:br>
              <a:rPr lang="en-US" altLang="zh-TW" sz="2000" dirty="0"/>
            </a:br>
            <a:r>
              <a:rPr lang="en-US" altLang="zh-TW" sz="2000" dirty="0"/>
              <a:t>Ans:</a:t>
            </a:r>
            <a:br>
              <a:rPr lang="en-US" altLang="zh-TW" sz="2000" dirty="0"/>
            </a:br>
            <a:r>
              <a:rPr lang="en-US" altLang="zh-TW" sz="2000" dirty="0"/>
              <a:t>error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2311329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>
            <a:extLst>
              <a:ext uri="{FF2B5EF4-FFF2-40B4-BE49-F238E27FC236}">
                <a16:creationId xmlns:a16="http://schemas.microsoft.com/office/drawing/2014/main" id="{4CFB6C24-CA40-4700-8748-3EF7B0F55465}"/>
              </a:ext>
            </a:extLst>
          </p:cNvPr>
          <p:cNvSpPr txBox="1"/>
          <p:nvPr/>
        </p:nvSpPr>
        <p:spPr>
          <a:xfrm>
            <a:off x="853513" y="4961857"/>
            <a:ext cx="15925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+mn-ea"/>
              </a:rPr>
              <a:t>例</a:t>
            </a:r>
            <a:r>
              <a:rPr lang="en-US" altLang="zh-TW" sz="2400" dirty="0">
                <a:latin typeface="+mn-ea"/>
              </a:rPr>
              <a:t>1:</a:t>
            </a:r>
            <a:br>
              <a:rPr lang="en-US" altLang="zh-TW" sz="2400" dirty="0">
                <a:latin typeface="+mn-ea"/>
              </a:rPr>
            </a:br>
            <a:r>
              <a:rPr lang="en-US" altLang="zh-TW" sz="2400" dirty="0" err="1">
                <a:latin typeface="+mn-ea"/>
              </a:rPr>
              <a:t>abcba</a:t>
            </a:r>
            <a:br>
              <a:rPr lang="en-US" altLang="zh-TW" sz="2400" dirty="0">
                <a:latin typeface="+mn-ea"/>
              </a:rPr>
            </a:br>
            <a:r>
              <a:rPr lang="en-US" altLang="zh-TW" sz="2400" dirty="0">
                <a:latin typeface="+mn-ea"/>
              </a:rPr>
              <a:t>Ans:</a:t>
            </a:r>
            <a:br>
              <a:rPr lang="en-US" altLang="zh-TW" sz="2400" dirty="0">
                <a:latin typeface="+mn-ea"/>
              </a:rPr>
            </a:br>
            <a:r>
              <a:rPr lang="en-US" altLang="zh-TW" sz="2400" dirty="0">
                <a:latin typeface="+mn-ea"/>
              </a:rPr>
              <a:t>Yes</a:t>
            </a:r>
            <a:endParaRPr lang="zh-TW" altLang="en-US" sz="2400" dirty="0">
              <a:latin typeface="+mn-ea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FACF1919-D3CE-469E-BFDA-CCC7928135D7}"/>
              </a:ext>
            </a:extLst>
          </p:cNvPr>
          <p:cNvSpPr txBox="1"/>
          <p:nvPr/>
        </p:nvSpPr>
        <p:spPr>
          <a:xfrm>
            <a:off x="6289755" y="4961857"/>
            <a:ext cx="15925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+mn-ea"/>
              </a:rPr>
              <a:t>例</a:t>
            </a:r>
            <a:r>
              <a:rPr lang="en-US" altLang="zh-TW" sz="2400" dirty="0">
                <a:latin typeface="+mn-ea"/>
              </a:rPr>
              <a:t>3:</a:t>
            </a:r>
            <a:br>
              <a:rPr lang="en-US" altLang="zh-TW" sz="2400" dirty="0">
                <a:latin typeface="+mn-ea"/>
              </a:rPr>
            </a:br>
            <a:r>
              <a:rPr lang="en-US" altLang="zh-TW" sz="2400" dirty="0" err="1">
                <a:latin typeface="+mn-ea"/>
              </a:rPr>
              <a:t>eeffee</a:t>
            </a:r>
            <a:br>
              <a:rPr lang="en-US" altLang="zh-TW" sz="2400" dirty="0">
                <a:latin typeface="+mn-ea"/>
              </a:rPr>
            </a:br>
            <a:r>
              <a:rPr lang="en-US" altLang="zh-TW" sz="2400" dirty="0">
                <a:latin typeface="+mn-ea"/>
              </a:rPr>
              <a:t>Ans:</a:t>
            </a:r>
            <a:br>
              <a:rPr lang="en-US" altLang="zh-TW" sz="2400" dirty="0">
                <a:latin typeface="+mn-ea"/>
              </a:rPr>
            </a:br>
            <a:r>
              <a:rPr lang="en-US" altLang="zh-TW" sz="2400" dirty="0">
                <a:latin typeface="+mn-ea"/>
              </a:rPr>
              <a:t>Yes</a:t>
            </a:r>
            <a:endParaRPr lang="zh-TW" altLang="en-US" sz="2400" dirty="0">
              <a:latin typeface="+mn-ea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4975E0F3-26E3-4D3C-9443-CD154F630220}"/>
              </a:ext>
            </a:extLst>
          </p:cNvPr>
          <p:cNvSpPr txBox="1"/>
          <p:nvPr/>
        </p:nvSpPr>
        <p:spPr>
          <a:xfrm>
            <a:off x="3639696" y="4592525"/>
            <a:ext cx="159258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en-US" altLang="zh-TW" sz="2400" dirty="0">
                <a:latin typeface="+mn-ea"/>
              </a:rPr>
            </a:br>
            <a:r>
              <a:rPr lang="zh-TW" altLang="en-US" sz="2400" dirty="0">
                <a:latin typeface="+mn-ea"/>
              </a:rPr>
              <a:t>例</a:t>
            </a:r>
            <a:r>
              <a:rPr lang="en-US" altLang="zh-TW" sz="2400" dirty="0">
                <a:latin typeface="+mn-ea"/>
              </a:rPr>
              <a:t>2:</a:t>
            </a:r>
            <a:br>
              <a:rPr lang="en-US" altLang="zh-TW" sz="2400" dirty="0">
                <a:latin typeface="+mn-ea"/>
              </a:rPr>
            </a:br>
            <a:r>
              <a:rPr lang="en-US" altLang="zh-TW" sz="2400" dirty="0" err="1">
                <a:latin typeface="+mn-ea"/>
              </a:rPr>
              <a:t>aaabbb</a:t>
            </a:r>
            <a:br>
              <a:rPr lang="en-US" altLang="zh-TW" sz="2400" dirty="0">
                <a:latin typeface="+mn-ea"/>
              </a:rPr>
            </a:br>
            <a:r>
              <a:rPr lang="en-US" altLang="zh-TW" sz="2400" dirty="0">
                <a:latin typeface="+mn-ea"/>
              </a:rPr>
              <a:t>Ans:</a:t>
            </a:r>
            <a:br>
              <a:rPr lang="en-US" altLang="zh-TW" sz="2400" dirty="0">
                <a:latin typeface="+mn-ea"/>
              </a:rPr>
            </a:br>
            <a:r>
              <a:rPr lang="en-US" altLang="zh-TW" sz="2400" dirty="0">
                <a:latin typeface="+mn-ea"/>
              </a:rPr>
              <a:t>No</a:t>
            </a:r>
            <a:endParaRPr lang="zh-TW" altLang="en-US" sz="2400" dirty="0">
              <a:latin typeface="+mn-ea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81BA140-DA7C-4E2A-979C-791BEB3DB79D}"/>
              </a:ext>
            </a:extLst>
          </p:cNvPr>
          <p:cNvSpPr/>
          <p:nvPr/>
        </p:nvSpPr>
        <p:spPr>
          <a:xfrm>
            <a:off x="338517" y="3710041"/>
            <a:ext cx="846696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400" dirty="0"/>
              <a:t>輸入一字串，如果該字串完全對稱則輸出</a:t>
            </a:r>
            <a:r>
              <a:rPr lang="en-US" altLang="zh-TW" sz="2400" dirty="0"/>
              <a:t>Yes</a:t>
            </a:r>
            <a:r>
              <a:rPr lang="zh-TW" altLang="en-US" sz="2400" dirty="0"/>
              <a:t>，否則輸出</a:t>
            </a:r>
            <a:r>
              <a:rPr lang="en-US" altLang="zh-TW" sz="2400" dirty="0"/>
              <a:t>No</a:t>
            </a:r>
            <a:br>
              <a:rPr lang="en-US" altLang="zh-TW" sz="2400" dirty="0"/>
            </a:br>
            <a:br>
              <a:rPr lang="en-US" altLang="zh-TW" sz="2400" dirty="0"/>
            </a:br>
            <a:br>
              <a:rPr lang="en-US" altLang="zh-TW" sz="2400" dirty="0"/>
            </a:br>
            <a:br>
              <a:rPr lang="en-US" altLang="zh-TW" sz="2400" dirty="0"/>
            </a:br>
            <a:endParaRPr lang="en-US" altLang="zh-TW" sz="2400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4FA3BCBC-0479-4870-A2A0-8FDAD8F6779D}"/>
              </a:ext>
            </a:extLst>
          </p:cNvPr>
          <p:cNvSpPr txBox="1"/>
          <p:nvPr/>
        </p:nvSpPr>
        <p:spPr>
          <a:xfrm>
            <a:off x="338516" y="342248"/>
            <a:ext cx="84669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400" dirty="0"/>
              <a:t>輸入一串英文全名的全小寫英文名字，將每個字的開頭改大寫輸出，此外也輸出該名字的大寫縮寫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36D6ACB-40F8-4798-8280-4340E0715778}"/>
              </a:ext>
            </a:extLst>
          </p:cNvPr>
          <p:cNvSpPr/>
          <p:nvPr/>
        </p:nvSpPr>
        <p:spPr>
          <a:xfrm>
            <a:off x="581488" y="1291622"/>
            <a:ext cx="4572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sz="2400" dirty="0">
                <a:latin typeface="+mn-ea"/>
              </a:rPr>
              <a:t>例</a:t>
            </a:r>
            <a:r>
              <a:rPr lang="en-US" altLang="zh-TW" sz="2400" dirty="0">
                <a:latin typeface="+mn-ea"/>
              </a:rPr>
              <a:t>1:</a:t>
            </a:r>
            <a:br>
              <a:rPr lang="en-US" altLang="zh-TW" sz="2400" dirty="0">
                <a:latin typeface="+mn-ea"/>
              </a:rPr>
            </a:br>
            <a:r>
              <a:rPr lang="en-US" altLang="zh-TW" sz="2400" dirty="0" err="1">
                <a:latin typeface="+mn-ea"/>
              </a:rPr>
              <a:t>hsin</a:t>
            </a:r>
            <a:r>
              <a:rPr lang="en-US" altLang="zh-TW" sz="2400" dirty="0">
                <a:latin typeface="+mn-ea"/>
              </a:rPr>
              <a:t> </a:t>
            </a:r>
            <a:r>
              <a:rPr lang="en-US" altLang="zh-TW" sz="2400" dirty="0" err="1">
                <a:latin typeface="+mn-ea"/>
              </a:rPr>
              <a:t>yu</a:t>
            </a:r>
            <a:r>
              <a:rPr lang="en-US" altLang="zh-TW" sz="2400" dirty="0">
                <a:latin typeface="+mn-ea"/>
              </a:rPr>
              <a:t> ho</a:t>
            </a:r>
            <a:br>
              <a:rPr lang="en-US" altLang="zh-TW" sz="2400" dirty="0">
                <a:latin typeface="+mn-ea"/>
              </a:rPr>
            </a:br>
            <a:r>
              <a:rPr lang="en-US" altLang="zh-TW" sz="2400" dirty="0">
                <a:latin typeface="+mn-ea"/>
              </a:rPr>
              <a:t>Ans:</a:t>
            </a:r>
            <a:br>
              <a:rPr lang="en-US" altLang="zh-TW" sz="2400" dirty="0">
                <a:latin typeface="+mn-ea"/>
              </a:rPr>
            </a:br>
            <a:r>
              <a:rPr lang="en-US" altLang="zh-TW" sz="2400" dirty="0" err="1">
                <a:latin typeface="+mn-ea"/>
              </a:rPr>
              <a:t>Hsin</a:t>
            </a:r>
            <a:r>
              <a:rPr lang="en-US" altLang="zh-TW" sz="2400" dirty="0">
                <a:latin typeface="+mn-ea"/>
              </a:rPr>
              <a:t> Yu Ho</a:t>
            </a:r>
            <a:br>
              <a:rPr lang="en-US" altLang="zh-TW" sz="2400" dirty="0">
                <a:latin typeface="+mn-ea"/>
              </a:rPr>
            </a:br>
            <a:r>
              <a:rPr lang="en-US" altLang="zh-TW" sz="2400" dirty="0">
                <a:latin typeface="+mn-ea"/>
              </a:rPr>
              <a:t>H.(</a:t>
            </a:r>
            <a:r>
              <a:rPr lang="zh-TW" altLang="en-US" sz="2400" dirty="0">
                <a:latin typeface="+mn-ea"/>
              </a:rPr>
              <a:t> 空白</a:t>
            </a:r>
            <a:r>
              <a:rPr lang="en-US" altLang="zh-TW" sz="2400" dirty="0">
                <a:latin typeface="+mn-ea"/>
              </a:rPr>
              <a:t>)Y.(</a:t>
            </a:r>
            <a:r>
              <a:rPr lang="zh-TW" altLang="en-US" sz="2400" dirty="0">
                <a:latin typeface="+mn-ea"/>
              </a:rPr>
              <a:t>空白</a:t>
            </a:r>
            <a:r>
              <a:rPr lang="en-US" altLang="zh-TW" sz="2400" dirty="0">
                <a:latin typeface="+mn-ea"/>
              </a:rPr>
              <a:t>)H.(</a:t>
            </a:r>
            <a:r>
              <a:rPr lang="zh-TW" altLang="en-US" sz="2400" dirty="0">
                <a:latin typeface="+mn-ea"/>
              </a:rPr>
              <a:t>空白</a:t>
            </a:r>
            <a:r>
              <a:rPr lang="en-US" altLang="zh-TW" sz="2400" dirty="0">
                <a:latin typeface="+mn-ea"/>
              </a:rPr>
              <a:t>)</a:t>
            </a:r>
            <a:endParaRPr lang="zh-TW" altLang="en-US" sz="2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45953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0BD3C7-E9F3-454A-AEB0-B2894404E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5546"/>
            <a:ext cx="7886700" cy="1325563"/>
          </a:xfrm>
        </p:spPr>
        <p:txBody>
          <a:bodyPr/>
          <a:lstStyle/>
          <a:p>
            <a:r>
              <a:rPr lang="zh-TW" altLang="en-US" dirty="0"/>
              <a:t>二維陣列</a:t>
            </a:r>
            <a:r>
              <a:rPr lang="en-US" altLang="zh-TW" dirty="0"/>
              <a:t>(Two-dimensional array)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EC1F067-9DD4-439C-AB4F-C643A9882A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r>
              <a:rPr lang="zh-TW" altLang="en-US" dirty="0"/>
              <a:t>我們可以用二維陣列來做出矩陣的效果，在本質上它還是一段一維連續的記憶體，但我們用二維去理解會比較容易，這也是它被設計出來的目的。</a:t>
            </a: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5A8BA6C3-46E9-42E5-8ECC-B2068F0D198E}"/>
              </a:ext>
            </a:extLst>
          </p:cNvPr>
          <p:cNvGrpSpPr/>
          <p:nvPr/>
        </p:nvGrpSpPr>
        <p:grpSpPr>
          <a:xfrm>
            <a:off x="1170146" y="3163256"/>
            <a:ext cx="6072187" cy="3362603"/>
            <a:chOff x="1214438" y="2571750"/>
            <a:chExt cx="6072187" cy="3362603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3A1765DF-290F-49AB-8054-9FD172784EB7}"/>
                </a:ext>
              </a:extLst>
            </p:cNvPr>
            <p:cNvSpPr/>
            <p:nvPr/>
          </p:nvSpPr>
          <p:spPr>
            <a:xfrm>
              <a:off x="1214438" y="3357563"/>
              <a:ext cx="6072187" cy="500062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1EFEE7CB-06CD-4044-A76D-1D4662AAC0C7}"/>
                </a:ext>
              </a:extLst>
            </p:cNvPr>
            <p:cNvSpPr/>
            <p:nvPr/>
          </p:nvSpPr>
          <p:spPr>
            <a:xfrm>
              <a:off x="1714500" y="3357563"/>
              <a:ext cx="857250" cy="50006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TW" sz="14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a[0][0]</a:t>
              </a:r>
              <a:endPara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CBBE1D87-9479-47DF-95C0-6AEC7CA21745}"/>
                </a:ext>
              </a:extLst>
            </p:cNvPr>
            <p:cNvSpPr/>
            <p:nvPr/>
          </p:nvSpPr>
          <p:spPr>
            <a:xfrm>
              <a:off x="2571750" y="3357563"/>
              <a:ext cx="857250" cy="50006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TW" sz="14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a[0][1]</a:t>
              </a:r>
              <a:endPara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2D6AD497-2EEB-4FFD-B701-96AEC1036561}"/>
                </a:ext>
              </a:extLst>
            </p:cNvPr>
            <p:cNvSpPr txBox="1"/>
            <p:nvPr/>
          </p:nvSpPr>
          <p:spPr>
            <a:xfrm>
              <a:off x="1643063" y="2571750"/>
              <a:ext cx="870751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TW" altLang="en-US" sz="1800" dirty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位置</a:t>
              </a:r>
              <a:r>
                <a:rPr lang="en-US" altLang="zh-TW" sz="1800" dirty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: a</a:t>
              </a:r>
              <a:endParaRPr lang="zh-TW" alt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cxnSp>
          <p:nvCxnSpPr>
            <p:cNvPr id="9" name="直線單箭頭接點 8">
              <a:extLst>
                <a:ext uri="{FF2B5EF4-FFF2-40B4-BE49-F238E27FC236}">
                  <a16:creationId xmlns:a16="http://schemas.microsoft.com/office/drawing/2014/main" id="{D3D95C65-8047-4CCE-80CF-90C1459DE7CB}"/>
                </a:ext>
              </a:extLst>
            </p:cNvPr>
            <p:cNvCxnSpPr/>
            <p:nvPr/>
          </p:nvCxnSpPr>
          <p:spPr>
            <a:xfrm rot="5400000">
              <a:off x="1999457" y="3142456"/>
              <a:ext cx="285750" cy="158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24FDAE2D-2CEB-4957-84F9-5B55547AE837}"/>
                </a:ext>
              </a:extLst>
            </p:cNvPr>
            <p:cNvSpPr/>
            <p:nvPr/>
          </p:nvSpPr>
          <p:spPr>
            <a:xfrm>
              <a:off x="3429000" y="3357563"/>
              <a:ext cx="857250" cy="50006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TW" sz="14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a[0][2]</a:t>
              </a:r>
              <a:endPara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6BBDDBB7-7D18-42F8-AB97-B871277FA2C2}"/>
                </a:ext>
              </a:extLst>
            </p:cNvPr>
            <p:cNvSpPr/>
            <p:nvPr/>
          </p:nvSpPr>
          <p:spPr>
            <a:xfrm>
              <a:off x="4286250" y="3357563"/>
              <a:ext cx="857250" cy="50006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TW" sz="14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a[1][0]</a:t>
              </a:r>
              <a:endPara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AE335DD5-E3F0-4D49-8684-75DE21A0B67B}"/>
                </a:ext>
              </a:extLst>
            </p:cNvPr>
            <p:cNvSpPr/>
            <p:nvPr/>
          </p:nvSpPr>
          <p:spPr>
            <a:xfrm>
              <a:off x="5143500" y="3357563"/>
              <a:ext cx="857250" cy="50006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TW" sz="14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a[1][1]</a:t>
              </a:r>
              <a:endPara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30D96355-1FE7-4271-AD9F-A6F2FA40B497}"/>
                </a:ext>
              </a:extLst>
            </p:cNvPr>
            <p:cNvSpPr/>
            <p:nvPr/>
          </p:nvSpPr>
          <p:spPr>
            <a:xfrm>
              <a:off x="6000750" y="3357563"/>
              <a:ext cx="857250" cy="50006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TW" sz="14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a[1][2]</a:t>
              </a:r>
              <a:endPara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sp>
          <p:nvSpPr>
            <p:cNvPr id="14" name="向下箭號 39">
              <a:extLst>
                <a:ext uri="{FF2B5EF4-FFF2-40B4-BE49-F238E27FC236}">
                  <a16:creationId xmlns:a16="http://schemas.microsoft.com/office/drawing/2014/main" id="{ED570D37-D44A-4DE3-863C-BCA5476D4ED5}"/>
                </a:ext>
              </a:extLst>
            </p:cNvPr>
            <p:cNvSpPr/>
            <p:nvPr/>
          </p:nvSpPr>
          <p:spPr>
            <a:xfrm>
              <a:off x="3707904" y="3979069"/>
              <a:ext cx="428625" cy="428625"/>
            </a:xfrm>
            <a:prstGeom prst="downArrow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grpSp>
          <p:nvGrpSpPr>
            <p:cNvPr id="15" name="群組 45">
              <a:extLst>
                <a:ext uri="{FF2B5EF4-FFF2-40B4-BE49-F238E27FC236}">
                  <a16:creationId xmlns:a16="http://schemas.microsoft.com/office/drawing/2014/main" id="{D8E29076-2305-4B76-BC3A-6A6323DB951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14846" y="4495108"/>
              <a:ext cx="4877166" cy="1439245"/>
              <a:chOff x="2243978" y="4776386"/>
              <a:chExt cx="3763934" cy="1438696"/>
            </a:xfrm>
          </p:grpSpPr>
          <p:grpSp>
            <p:nvGrpSpPr>
              <p:cNvPr id="16" name="群組 36">
                <a:extLst>
                  <a:ext uri="{FF2B5EF4-FFF2-40B4-BE49-F238E27FC236}">
                    <a16:creationId xmlns:a16="http://schemas.microsoft.com/office/drawing/2014/main" id="{327EF768-F913-466C-8CDD-B3BC2988031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28926" y="5214950"/>
                <a:ext cx="2571768" cy="1000132"/>
                <a:chOff x="2786050" y="4929198"/>
                <a:chExt cx="2571768" cy="1000132"/>
              </a:xfrm>
            </p:grpSpPr>
            <p:sp>
              <p:nvSpPr>
                <p:cNvPr id="22" name="矩形 21">
                  <a:extLst>
                    <a:ext uri="{FF2B5EF4-FFF2-40B4-BE49-F238E27FC236}">
                      <a16:creationId xmlns:a16="http://schemas.microsoft.com/office/drawing/2014/main" id="{F8213DB4-0DC5-438E-82A3-F4A29CD4DFE6}"/>
                    </a:ext>
                  </a:extLst>
                </p:cNvPr>
                <p:cNvSpPr/>
                <p:nvPr/>
              </p:nvSpPr>
              <p:spPr>
                <a:xfrm>
                  <a:off x="2786050" y="4929585"/>
                  <a:ext cx="857256" cy="499872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altLang="zh-TW" sz="1400" dirty="0">
                      <a:latin typeface="Times New Roman" panose="02020603050405020304" pitchFamily="18" charset="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a[0][0]</a:t>
                  </a:r>
                  <a:endParaRPr lang="zh-TW" altLang="en-US" sz="14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" name="矩形 22">
                  <a:extLst>
                    <a:ext uri="{FF2B5EF4-FFF2-40B4-BE49-F238E27FC236}">
                      <a16:creationId xmlns:a16="http://schemas.microsoft.com/office/drawing/2014/main" id="{F9C774B0-3564-4CC8-B12F-C2D49A6DC398}"/>
                    </a:ext>
                  </a:extLst>
                </p:cNvPr>
                <p:cNvSpPr/>
                <p:nvPr/>
              </p:nvSpPr>
              <p:spPr>
                <a:xfrm>
                  <a:off x="3643306" y="4929585"/>
                  <a:ext cx="857256" cy="499872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altLang="zh-TW" sz="1400" dirty="0">
                      <a:latin typeface="Times New Roman" panose="02020603050405020304" pitchFamily="18" charset="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a[0][1]</a:t>
                  </a:r>
                  <a:endParaRPr lang="zh-TW" altLang="en-US" sz="14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" name="矩形 23">
                  <a:extLst>
                    <a:ext uri="{FF2B5EF4-FFF2-40B4-BE49-F238E27FC236}">
                      <a16:creationId xmlns:a16="http://schemas.microsoft.com/office/drawing/2014/main" id="{F1DAB7C4-693E-44F9-A514-EBBAB47DA39A}"/>
                    </a:ext>
                  </a:extLst>
                </p:cNvPr>
                <p:cNvSpPr/>
                <p:nvPr/>
              </p:nvSpPr>
              <p:spPr>
                <a:xfrm>
                  <a:off x="4500562" y="4929585"/>
                  <a:ext cx="857256" cy="499872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altLang="zh-TW" sz="1400" dirty="0">
                      <a:latin typeface="Times New Roman" panose="02020603050405020304" pitchFamily="18" charset="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a[0][2]</a:t>
                  </a:r>
                  <a:endParaRPr lang="zh-TW" altLang="en-US" sz="14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" name="矩形 24">
                  <a:extLst>
                    <a:ext uri="{FF2B5EF4-FFF2-40B4-BE49-F238E27FC236}">
                      <a16:creationId xmlns:a16="http://schemas.microsoft.com/office/drawing/2014/main" id="{A3D97B97-D3BA-4613-9F27-1C27EBA73234}"/>
                    </a:ext>
                  </a:extLst>
                </p:cNvPr>
                <p:cNvSpPr/>
                <p:nvPr/>
              </p:nvSpPr>
              <p:spPr>
                <a:xfrm>
                  <a:off x="2786050" y="5429457"/>
                  <a:ext cx="857256" cy="499873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altLang="zh-TW" sz="1400" dirty="0">
                      <a:latin typeface="Times New Roman" panose="02020603050405020304" pitchFamily="18" charset="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a[1][0]</a:t>
                  </a:r>
                  <a:endParaRPr lang="zh-TW" altLang="en-US" sz="14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" name="矩形 25">
                  <a:extLst>
                    <a:ext uri="{FF2B5EF4-FFF2-40B4-BE49-F238E27FC236}">
                      <a16:creationId xmlns:a16="http://schemas.microsoft.com/office/drawing/2014/main" id="{F2797674-E6DB-4358-973A-254D7835ABB5}"/>
                    </a:ext>
                  </a:extLst>
                </p:cNvPr>
                <p:cNvSpPr/>
                <p:nvPr/>
              </p:nvSpPr>
              <p:spPr>
                <a:xfrm>
                  <a:off x="3643306" y="5429457"/>
                  <a:ext cx="857256" cy="499873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altLang="zh-TW" sz="1400" dirty="0">
                      <a:latin typeface="Times New Roman" panose="02020603050405020304" pitchFamily="18" charset="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a[1][1]</a:t>
                  </a:r>
                  <a:endParaRPr lang="zh-TW" altLang="en-US" sz="14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" name="矩形 26">
                  <a:extLst>
                    <a:ext uri="{FF2B5EF4-FFF2-40B4-BE49-F238E27FC236}">
                      <a16:creationId xmlns:a16="http://schemas.microsoft.com/office/drawing/2014/main" id="{77F9F9B1-C075-4FEF-8AF9-2EAE27B4FE84}"/>
                    </a:ext>
                  </a:extLst>
                </p:cNvPr>
                <p:cNvSpPr/>
                <p:nvPr/>
              </p:nvSpPr>
              <p:spPr>
                <a:xfrm>
                  <a:off x="4500562" y="5429457"/>
                  <a:ext cx="857256" cy="499873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altLang="zh-TW" sz="1400" dirty="0">
                      <a:latin typeface="Times New Roman" panose="02020603050405020304" pitchFamily="18" charset="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a[1][2]</a:t>
                  </a:r>
                  <a:endParaRPr lang="zh-TW" altLang="en-US" sz="14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720A9101-A21D-44A2-8592-E4C245F79B27}"/>
                  </a:ext>
                </a:extLst>
              </p:cNvPr>
              <p:cNvSpPr txBox="1"/>
              <p:nvPr/>
            </p:nvSpPr>
            <p:spPr>
              <a:xfrm>
                <a:off x="2243979" y="5266013"/>
                <a:ext cx="653443" cy="399958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zh-TW" altLang="en-US" sz="20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第</a:t>
                </a:r>
                <a:r>
                  <a:rPr lang="en-US" altLang="zh-TW" sz="20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0</a:t>
                </a:r>
                <a:r>
                  <a:rPr lang="zh-TW" altLang="en-US" sz="20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列</a:t>
                </a:r>
              </a:p>
            </p:txBody>
          </p:sp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5B89807A-D909-444D-8E4D-DC39E03E68E4}"/>
                  </a:ext>
                </a:extLst>
              </p:cNvPr>
              <p:cNvSpPr txBox="1"/>
              <p:nvPr/>
            </p:nvSpPr>
            <p:spPr>
              <a:xfrm>
                <a:off x="2243978" y="5815125"/>
                <a:ext cx="653443" cy="399957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zh-TW" altLang="en-US" sz="20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第</a:t>
                </a:r>
                <a:r>
                  <a:rPr lang="en-US" altLang="zh-TW" sz="20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1</a:t>
                </a:r>
                <a:r>
                  <a:rPr lang="zh-TW" altLang="en-US" sz="20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列</a:t>
                </a:r>
              </a:p>
            </p:txBody>
          </p:sp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0265C2C5-1318-4331-B342-094D7B44E064}"/>
                  </a:ext>
                </a:extLst>
              </p:cNvPr>
              <p:cNvSpPr txBox="1"/>
              <p:nvPr/>
            </p:nvSpPr>
            <p:spPr>
              <a:xfrm>
                <a:off x="3051992" y="4806659"/>
                <a:ext cx="653443" cy="399958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zh-TW" altLang="en-US" sz="20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第</a:t>
                </a:r>
                <a:r>
                  <a:rPr lang="en-US" altLang="zh-TW" sz="20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0</a:t>
                </a:r>
                <a:r>
                  <a:rPr lang="zh-TW" altLang="en-US" sz="20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行</a:t>
                </a:r>
              </a:p>
            </p:txBody>
          </p:sp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1885033D-3883-4A08-B466-9E10A0646673}"/>
                  </a:ext>
                </a:extLst>
              </p:cNvPr>
              <p:cNvSpPr txBox="1"/>
              <p:nvPr/>
            </p:nvSpPr>
            <p:spPr>
              <a:xfrm>
                <a:off x="3886757" y="4776386"/>
                <a:ext cx="1146431" cy="39995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zh-TW" altLang="en-US" sz="20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第</a:t>
                </a:r>
                <a:r>
                  <a:rPr lang="en-US" altLang="zh-TW" sz="20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1</a:t>
                </a:r>
                <a:r>
                  <a:rPr lang="zh-TW" altLang="en-US" sz="20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行</a:t>
                </a:r>
              </a:p>
            </p:txBody>
          </p:sp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27F82B80-FF73-46B6-8793-72224C57D54A}"/>
                  </a:ext>
                </a:extLst>
              </p:cNvPr>
              <p:cNvSpPr txBox="1"/>
              <p:nvPr/>
            </p:nvSpPr>
            <p:spPr>
              <a:xfrm>
                <a:off x="4736071" y="4806659"/>
                <a:ext cx="1271841" cy="39995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zh-TW" altLang="en-US" sz="20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第</a:t>
                </a:r>
                <a:r>
                  <a:rPr lang="en-US" altLang="zh-TW" sz="20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2</a:t>
                </a:r>
                <a:r>
                  <a:rPr lang="zh-TW" altLang="en-US" sz="20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行</a:t>
                </a:r>
              </a:p>
            </p:txBody>
          </p:sp>
        </p:grpSp>
      </p:grp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C64BE890-BB62-4BD4-BEC5-1B7AA302C68C}"/>
              </a:ext>
            </a:extLst>
          </p:cNvPr>
          <p:cNvSpPr txBox="1"/>
          <p:nvPr/>
        </p:nvSpPr>
        <p:spPr>
          <a:xfrm>
            <a:off x="2990939" y="3186831"/>
            <a:ext cx="2108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int a[2][3]; //[</a:t>
            </a:r>
            <a:r>
              <a:rPr lang="zh-TW" altLang="en-US" dirty="0"/>
              <a:t>列</a:t>
            </a:r>
            <a:r>
              <a:rPr lang="en-US" altLang="zh-TW" dirty="0"/>
              <a:t>][</a:t>
            </a:r>
            <a:r>
              <a:rPr lang="zh-TW" altLang="en-US" dirty="0"/>
              <a:t>行</a:t>
            </a:r>
            <a:r>
              <a:rPr lang="en-US" altLang="zh-TW" dirty="0"/>
              <a:t>]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30679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9297E7-BEE1-41F6-8A17-208519F32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二維陣列宣告與初始化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579C3AE-6D73-4C0A-A2F4-8B4E81CFF9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第四行宣告了二維陣列並初始化</a:t>
            </a:r>
            <a:endParaRPr lang="en-US" altLang="zh-TW" dirty="0"/>
          </a:p>
          <a:p>
            <a:r>
              <a:rPr lang="zh-TW" altLang="en-US" dirty="0"/>
              <a:t>過了宣告的指令後，要填入變數值只能一個一個填入，例如第</a:t>
            </a:r>
            <a:r>
              <a:rPr lang="en-US" altLang="zh-TW" dirty="0"/>
              <a:t>5</a:t>
            </a:r>
            <a:r>
              <a:rPr lang="zh-TW" altLang="en-US" dirty="0"/>
              <a:t>行。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823B5BFD-8136-4889-B1C0-24AB7DC6C0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1972" y="3317875"/>
            <a:ext cx="5133975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979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1D9989-51E6-426E-922D-5F3D69D48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用兩層迴圈依序走訪二維陣列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92B656B-4CFA-4103-B42F-C94DBCCD7A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56A5C79-5DFE-42EF-A494-BD9E2CC4D5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8002" y="1946434"/>
            <a:ext cx="5019675" cy="358140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194B72D5-C208-48F9-9E6F-932BB07E91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6375" y="5843747"/>
            <a:ext cx="6191250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0456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8A315AF0-DED6-48CC-A771-382BC87AD9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z="4400" cap="all" spc="-1" dirty="0">
                <a:solidFill>
                  <a:srgbClr val="000000"/>
                </a:solidFill>
                <a:latin typeface="微軟正黑體" panose="020B0604030504040204" pitchFamily="34" charset="-120"/>
              </a:rPr>
              <a:t>計算機程式與應用實習</a:t>
            </a:r>
            <a:endParaRPr lang="zh-TW" altLang="en-US" dirty="0"/>
          </a:p>
        </p:txBody>
      </p:sp>
      <p:sp>
        <p:nvSpPr>
          <p:cNvPr id="5" name="副標題 4">
            <a:extLst>
              <a:ext uri="{FF2B5EF4-FFF2-40B4-BE49-F238E27FC236}">
                <a16:creationId xmlns:a16="http://schemas.microsoft.com/office/drawing/2014/main" id="{7C101407-7FC3-4B2C-975E-67725C5ABE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>
                <a:latin typeface="+mj-ea"/>
                <a:ea typeface="+mj-ea"/>
              </a:rPr>
              <a:t>第六次上課</a:t>
            </a:r>
            <a:endParaRPr lang="en-US" altLang="zh-TW" sz="2800" dirty="0">
              <a:latin typeface="+mj-ea"/>
              <a:ea typeface="+mj-ea"/>
            </a:endParaRPr>
          </a:p>
          <a:p>
            <a:r>
              <a:rPr lang="zh-TW" altLang="en-US" sz="2800" dirty="0">
                <a:latin typeface="+mj-ea"/>
                <a:ea typeface="+mj-ea"/>
              </a:rPr>
              <a:t>字元與字串</a:t>
            </a:r>
            <a:endParaRPr lang="en-US" altLang="zh-TW" sz="2800" dirty="0">
              <a:latin typeface="+mj-ea"/>
              <a:ea typeface="+mj-ea"/>
            </a:endParaRPr>
          </a:p>
          <a:p>
            <a:r>
              <a:rPr lang="zh-TW" altLang="en-US" sz="2800" dirty="0">
                <a:latin typeface="+mj-ea"/>
                <a:ea typeface="+mj-ea"/>
              </a:rPr>
              <a:t>教授</a:t>
            </a:r>
            <a:r>
              <a:rPr lang="en-US" altLang="zh-TW" sz="2800" dirty="0">
                <a:latin typeface="+mj-ea"/>
                <a:ea typeface="+mj-ea"/>
              </a:rPr>
              <a:t>:</a:t>
            </a:r>
            <a:r>
              <a:rPr lang="zh-TW" altLang="en-US" sz="2800" dirty="0">
                <a:latin typeface="+mj-ea"/>
                <a:ea typeface="+mj-ea"/>
              </a:rPr>
              <a:t> 黎碧煌</a:t>
            </a:r>
            <a:endParaRPr lang="en-US" altLang="zh-TW" sz="2800" dirty="0">
              <a:latin typeface="+mj-ea"/>
              <a:ea typeface="+mj-ea"/>
            </a:endParaRPr>
          </a:p>
          <a:p>
            <a:endParaRPr lang="en-US" altLang="zh-TW" sz="2800" dirty="0">
              <a:latin typeface="+mj-ea"/>
              <a:ea typeface="+mj-ea"/>
            </a:endParaRPr>
          </a:p>
          <a:p>
            <a:endParaRPr lang="zh-TW" altLang="en-US" dirty="0"/>
          </a:p>
        </p:txBody>
      </p:sp>
      <p:grpSp>
        <p:nvGrpSpPr>
          <p:cNvPr id="6" name="Group 3">
            <a:extLst>
              <a:ext uri="{FF2B5EF4-FFF2-40B4-BE49-F238E27FC236}">
                <a16:creationId xmlns:a16="http://schemas.microsoft.com/office/drawing/2014/main" id="{BBD8C2F1-54FD-4D35-9A3D-09C0E1E4E74A}"/>
              </a:ext>
            </a:extLst>
          </p:cNvPr>
          <p:cNvGrpSpPr/>
          <p:nvPr/>
        </p:nvGrpSpPr>
        <p:grpSpPr>
          <a:xfrm>
            <a:off x="611280" y="1298520"/>
            <a:ext cx="7846920" cy="1317600"/>
            <a:chOff x="611280" y="1270080"/>
            <a:chExt cx="7846920" cy="1317600"/>
          </a:xfrm>
        </p:grpSpPr>
        <p:pic>
          <p:nvPicPr>
            <p:cNvPr id="7" name="圖片 3">
              <a:extLst>
                <a:ext uri="{FF2B5EF4-FFF2-40B4-BE49-F238E27FC236}">
                  <a16:creationId xmlns:a16="http://schemas.microsoft.com/office/drawing/2014/main" id="{2AE6A245-EA17-47A0-9639-4FD312D4A92E}"/>
                </a:ext>
              </a:extLst>
            </p:cNvPr>
            <p:cNvPicPr/>
            <p:nvPr/>
          </p:nvPicPr>
          <p:blipFill>
            <a:blip r:embed="rId2"/>
            <a:stretch/>
          </p:blipFill>
          <p:spPr>
            <a:xfrm>
              <a:off x="611280" y="1270080"/>
              <a:ext cx="1268280" cy="1301760"/>
            </a:xfrm>
            <a:prstGeom prst="rect">
              <a:avLst/>
            </a:prstGeom>
            <a:ln w="9360">
              <a:noFill/>
            </a:ln>
          </p:spPr>
        </p:pic>
        <p:pic>
          <p:nvPicPr>
            <p:cNvPr id="8" name="圖片 4">
              <a:extLst>
                <a:ext uri="{FF2B5EF4-FFF2-40B4-BE49-F238E27FC236}">
                  <a16:creationId xmlns:a16="http://schemas.microsoft.com/office/drawing/2014/main" id="{A7D346EF-1702-4364-A858-01CC581EF74E}"/>
                </a:ext>
              </a:extLst>
            </p:cNvPr>
            <p:cNvPicPr/>
            <p:nvPr/>
          </p:nvPicPr>
          <p:blipFill>
            <a:blip r:embed="rId3"/>
            <a:stretch/>
          </p:blipFill>
          <p:spPr>
            <a:xfrm>
              <a:off x="2110680" y="1298520"/>
              <a:ext cx="6347520" cy="1289160"/>
            </a:xfrm>
            <a:prstGeom prst="rect">
              <a:avLst/>
            </a:prstGeom>
            <a:ln w="9360"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25979090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C046C6D-50CF-4EC3-89FE-B1D72F84D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大綱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5A15472-A9EE-4053-AEDD-E06628AE65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字元性質</a:t>
            </a:r>
            <a:endParaRPr lang="en-US" altLang="zh-TW" dirty="0"/>
          </a:p>
          <a:p>
            <a:r>
              <a:rPr lang="en-US" altLang="zh-TW" dirty="0"/>
              <a:t>C</a:t>
            </a:r>
            <a:r>
              <a:rPr lang="zh-TW" altLang="en-US" dirty="0"/>
              <a:t>風格的字串</a:t>
            </a:r>
          </a:p>
        </p:txBody>
      </p:sp>
    </p:spTree>
    <p:extLst>
      <p:ext uri="{BB962C8B-B14F-4D97-AF65-F5344CB8AC3E}">
        <p14:creationId xmlns:p14="http://schemas.microsoft.com/office/powerpoint/2010/main" val="42653710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76AC1E-1937-4C6E-99E6-103CE301C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586" y="123825"/>
            <a:ext cx="7886700" cy="1325563"/>
          </a:xfrm>
        </p:spPr>
        <p:txBody>
          <a:bodyPr/>
          <a:lstStyle/>
          <a:p>
            <a:r>
              <a:rPr lang="zh-TW" altLang="en-US" dirty="0"/>
              <a:t>字元</a:t>
            </a:r>
            <a:r>
              <a:rPr lang="en-US" altLang="zh-TW" dirty="0"/>
              <a:t>(character)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6D6B61C-3BB7-4093-A90D-A827FB75FC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62894"/>
            <a:ext cx="7886700" cy="4351338"/>
          </a:xfrm>
        </p:spPr>
        <p:txBody>
          <a:bodyPr/>
          <a:lstStyle/>
          <a:p>
            <a:r>
              <a:rPr lang="zh-TW" altLang="en-US" dirty="0"/>
              <a:t>從之前的課程就已經提到，字元就是一個數字、大小寫英文字母或符號，其實每</a:t>
            </a:r>
            <a:r>
              <a:rPr lang="zh-TW" altLang="en-US" dirty="0">
                <a:solidFill>
                  <a:srgbClr val="FF0000"/>
                </a:solidFill>
              </a:rPr>
              <a:t>一個字元</a:t>
            </a:r>
            <a:r>
              <a:rPr lang="zh-TW" altLang="en-US" dirty="0"/>
              <a:t>都對應</a:t>
            </a:r>
            <a:r>
              <a:rPr lang="zh-TW" altLang="en-US" dirty="0">
                <a:solidFill>
                  <a:srgbClr val="FF0000"/>
                </a:solidFill>
              </a:rPr>
              <a:t>一個整數</a:t>
            </a:r>
            <a:r>
              <a:rPr lang="zh-TW" altLang="en-US" dirty="0"/>
              <a:t>，而這一對一的對照可以從「</a:t>
            </a:r>
            <a:r>
              <a:rPr lang="en-US" altLang="zh-TW" dirty="0">
                <a:solidFill>
                  <a:srgbClr val="FF0000"/>
                </a:solidFill>
                <a:hlinkClick r:id="rId2"/>
              </a:rPr>
              <a:t>ASCII</a:t>
            </a:r>
            <a:r>
              <a:rPr lang="zh-TW" altLang="en-US" dirty="0">
                <a:solidFill>
                  <a:srgbClr val="FF0000"/>
                </a:solidFill>
                <a:hlinkClick r:id="rId2"/>
              </a:rPr>
              <a:t>表</a:t>
            </a:r>
            <a:r>
              <a:rPr lang="zh-TW" altLang="en-US" dirty="0"/>
              <a:t>」上查到。</a:t>
            </a:r>
            <a:endParaRPr lang="en-US" altLang="zh-TW" dirty="0"/>
          </a:p>
          <a:p>
            <a:r>
              <a:rPr lang="zh-TW" altLang="en-US" dirty="0"/>
              <a:t>你可以經由下面的程式碼來知道</a:t>
            </a:r>
            <a:r>
              <a:rPr lang="en-US" altLang="zh-TW" dirty="0"/>
              <a:t>’</a:t>
            </a:r>
            <a:r>
              <a:rPr lang="en-US" altLang="zh-TW" dirty="0" err="1"/>
              <a:t>a’,’A</a:t>
            </a:r>
            <a:r>
              <a:rPr lang="en-US" altLang="zh-TW" dirty="0"/>
              <a:t>’</a:t>
            </a:r>
            <a:r>
              <a:rPr lang="zh-TW" altLang="en-US" dirty="0"/>
              <a:t>是代表哪一個數字。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7AF98CB-F023-4ACA-A87F-19DB1B1958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6037" y="3361532"/>
            <a:ext cx="3971925" cy="255270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B4489A06-8397-4943-AB2C-9669F0183C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6561" y="5981700"/>
            <a:ext cx="5934075" cy="75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5285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1DD0EEF-F1F7-46C8-9D5F-CCCCF10F5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503" y="135719"/>
            <a:ext cx="7886700" cy="1325563"/>
          </a:xfrm>
        </p:spPr>
        <p:txBody>
          <a:bodyPr/>
          <a:lstStyle/>
          <a:p>
            <a:r>
              <a:rPr lang="en-US" altLang="zh-TW" dirty="0"/>
              <a:t>C</a:t>
            </a:r>
            <a:r>
              <a:rPr lang="zh-TW" altLang="en-US" dirty="0"/>
              <a:t>語言風格的字串</a:t>
            </a:r>
            <a:r>
              <a:rPr lang="en-US" altLang="zh-TW" dirty="0"/>
              <a:t>(String)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9A7E94F-573B-4C6E-B8BE-1610071E38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718" y="1461282"/>
            <a:ext cx="7886700" cy="4351338"/>
          </a:xfrm>
        </p:spPr>
        <p:txBody>
          <a:bodyPr/>
          <a:lstStyle/>
          <a:p>
            <a:r>
              <a:rPr lang="zh-TW" altLang="en-US" dirty="0"/>
              <a:t>在</a:t>
            </a:r>
            <a:r>
              <a:rPr lang="en-US" altLang="zh-TW" dirty="0"/>
              <a:t>C++</a:t>
            </a:r>
            <a:r>
              <a:rPr lang="zh-TW" altLang="en-US" dirty="0"/>
              <a:t>程式語言中，官方推薦使用字串物件來儲存字串，我們會在之後的課程教到，在這邊我們要先學使用字元陣列來儲存字串。</a:t>
            </a:r>
            <a:endParaRPr lang="en-US" altLang="zh-TW" dirty="0"/>
          </a:p>
          <a:p>
            <a:r>
              <a:rPr lang="zh-TW" altLang="en-US" dirty="0"/>
              <a:t>字串</a:t>
            </a:r>
            <a:r>
              <a:rPr lang="en-US" altLang="zh-TW" dirty="0"/>
              <a:t>(String)</a:t>
            </a:r>
            <a:r>
              <a:rPr lang="zh-TW" altLang="en-US" dirty="0"/>
              <a:t>其實就是一個儲存字元的陣列</a:t>
            </a:r>
            <a:r>
              <a:rPr lang="en-US" altLang="zh-TW" dirty="0"/>
              <a:t>(character array) </a:t>
            </a:r>
            <a:r>
              <a:rPr lang="zh-TW" altLang="en-US" dirty="0"/>
              <a:t>，並且在最後的結尾存入</a:t>
            </a:r>
            <a:r>
              <a:rPr lang="en-US" altLang="zh-TW" dirty="0"/>
              <a:t>‘\0’</a:t>
            </a:r>
            <a:r>
              <a:rPr lang="zh-TW" altLang="en-US" dirty="0"/>
              <a:t>，對</a:t>
            </a:r>
            <a:r>
              <a:rPr lang="en-US" altLang="zh-TW" dirty="0"/>
              <a:t>C/C++</a:t>
            </a:r>
            <a:r>
              <a:rPr lang="zh-TW" altLang="en-US" dirty="0"/>
              <a:t>來說，</a:t>
            </a:r>
            <a:r>
              <a:rPr lang="zh-TW" altLang="en-US" dirty="0">
                <a:solidFill>
                  <a:srgbClr val="FF0000"/>
                </a:solidFill>
              </a:rPr>
              <a:t>讀取字串</a:t>
            </a:r>
            <a:r>
              <a:rPr lang="zh-TW" altLang="en-US" dirty="0"/>
              <a:t>就是從</a:t>
            </a:r>
            <a:r>
              <a:rPr lang="zh-TW" altLang="en-US" dirty="0">
                <a:solidFill>
                  <a:srgbClr val="FF0000"/>
                </a:solidFill>
              </a:rPr>
              <a:t>起始地址</a:t>
            </a:r>
            <a:r>
              <a:rPr lang="zh-TW" altLang="en-US" dirty="0"/>
              <a:t>的字元開始讀取，直到</a:t>
            </a:r>
            <a:r>
              <a:rPr lang="zh-TW" altLang="en-US" dirty="0">
                <a:solidFill>
                  <a:srgbClr val="FF0000"/>
                </a:solidFill>
              </a:rPr>
              <a:t>遇到</a:t>
            </a:r>
            <a:r>
              <a:rPr lang="en-US" altLang="zh-TW" dirty="0">
                <a:solidFill>
                  <a:srgbClr val="FF0000"/>
                </a:solidFill>
              </a:rPr>
              <a:t>‘\0’</a:t>
            </a:r>
            <a:r>
              <a:rPr lang="zh-TW" altLang="en-US" dirty="0"/>
              <a:t>結束。</a:t>
            </a:r>
            <a:endParaRPr lang="en-US" altLang="zh-TW" dirty="0"/>
          </a:p>
          <a:p>
            <a:r>
              <a:rPr lang="en-US" altLang="zh-TW" dirty="0"/>
              <a:t>‘\0’</a:t>
            </a:r>
            <a:r>
              <a:rPr lang="zh-TW" altLang="en-US" dirty="0"/>
              <a:t> 代表 </a:t>
            </a:r>
            <a:r>
              <a:rPr lang="en-US" altLang="zh-TW" dirty="0"/>
              <a:t>null character , </a:t>
            </a:r>
            <a:r>
              <a:rPr lang="zh-TW" altLang="en-US" dirty="0"/>
              <a:t>作為字串的結尾。</a:t>
            </a:r>
            <a:endParaRPr lang="en-US" altLang="zh-TW" dirty="0"/>
          </a:p>
          <a:p>
            <a:r>
              <a:rPr lang="zh-TW" altLang="en-US" dirty="0"/>
              <a:t>只要我們使用雙引號框起的字串，編譯器預設會幫我們在結尾加上</a:t>
            </a:r>
            <a:r>
              <a:rPr lang="en-US" altLang="zh-TW" dirty="0"/>
              <a:t>’\0‘</a:t>
            </a:r>
            <a:r>
              <a:rPr lang="zh-TW" altLang="en-US" dirty="0"/>
              <a:t>。</a:t>
            </a:r>
            <a:endParaRPr lang="en-US" altLang="zh-TW" dirty="0"/>
          </a:p>
          <a:p>
            <a:endParaRPr lang="zh-TW" altLang="en-US" dirty="0"/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16B0B74C-7584-4128-82E1-9CF84C599A1A}"/>
              </a:ext>
            </a:extLst>
          </p:cNvPr>
          <p:cNvGrpSpPr/>
          <p:nvPr/>
        </p:nvGrpSpPr>
        <p:grpSpPr>
          <a:xfrm>
            <a:off x="956608" y="5413168"/>
            <a:ext cx="7026920" cy="1223851"/>
            <a:chOff x="885488" y="5088048"/>
            <a:chExt cx="7026920" cy="1223851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52954886-58BD-4B61-AE73-C484CE7F233E}"/>
                </a:ext>
              </a:extLst>
            </p:cNvPr>
            <p:cNvSpPr/>
            <p:nvPr/>
          </p:nvSpPr>
          <p:spPr>
            <a:xfrm>
              <a:off x="885488" y="5808186"/>
              <a:ext cx="7026920" cy="500063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/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7379B6EE-2E65-4C53-9B1B-1B87E4B58DD4}"/>
                </a:ext>
              </a:extLst>
            </p:cNvPr>
            <p:cNvSpPr/>
            <p:nvPr/>
          </p:nvSpPr>
          <p:spPr>
            <a:xfrm>
              <a:off x="1844041" y="5801847"/>
              <a:ext cx="857250" cy="50006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TW" sz="3600" dirty="0"/>
                <a:t>'H</a:t>
              </a:r>
              <a:r>
                <a:rPr lang="en-US" altLang="zh-TW" dirty="0"/>
                <a:t>'</a:t>
              </a:r>
              <a:endParaRPr lang="zh-TW" altLang="en-US" dirty="0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5222FB63-93DE-42EB-A231-FAD83AA21665}"/>
                </a:ext>
              </a:extLst>
            </p:cNvPr>
            <p:cNvSpPr/>
            <p:nvPr/>
          </p:nvSpPr>
          <p:spPr>
            <a:xfrm>
              <a:off x="2701290" y="5811836"/>
              <a:ext cx="714375" cy="50006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TW" sz="3600" dirty="0"/>
                <a:t>'e'</a:t>
              </a:r>
              <a:endParaRPr lang="zh-TW" altLang="en-US" sz="3600" dirty="0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A81AD07E-BD58-47CE-9C17-21068FA6DD6F}"/>
                </a:ext>
              </a:extLst>
            </p:cNvPr>
            <p:cNvSpPr/>
            <p:nvPr/>
          </p:nvSpPr>
          <p:spPr>
            <a:xfrm>
              <a:off x="3415665" y="5811836"/>
              <a:ext cx="714375" cy="50006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TW" sz="3600" dirty="0"/>
                <a:t>'l'</a:t>
              </a:r>
              <a:endParaRPr lang="zh-TW" altLang="en-US" sz="3600" dirty="0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FFBEDDF1-E852-4BEB-9259-516C324CC28C}"/>
                </a:ext>
              </a:extLst>
            </p:cNvPr>
            <p:cNvSpPr/>
            <p:nvPr/>
          </p:nvSpPr>
          <p:spPr>
            <a:xfrm>
              <a:off x="4915852" y="5811836"/>
              <a:ext cx="785813" cy="50006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TW" sz="3600" dirty="0"/>
                <a:t>'o'</a:t>
              </a:r>
              <a:endParaRPr lang="zh-TW" altLang="en-US" sz="3600" dirty="0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F729014C-F526-4237-BD8C-385B98EF1FDB}"/>
                </a:ext>
              </a:extLst>
            </p:cNvPr>
            <p:cNvSpPr/>
            <p:nvPr/>
          </p:nvSpPr>
          <p:spPr>
            <a:xfrm>
              <a:off x="4130040" y="5811836"/>
              <a:ext cx="785812" cy="50006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TW" sz="3600" dirty="0"/>
                <a:t>'l'</a:t>
              </a:r>
              <a:endParaRPr lang="zh-TW" altLang="en-US" sz="3600" dirty="0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B18C533E-1379-468C-9194-997CBC3F41C5}"/>
                </a:ext>
              </a:extLst>
            </p:cNvPr>
            <p:cNvSpPr/>
            <p:nvPr/>
          </p:nvSpPr>
          <p:spPr>
            <a:xfrm>
              <a:off x="5701664" y="5811836"/>
              <a:ext cx="1016471" cy="50006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TW" sz="3600" dirty="0"/>
                <a:t>'\0'</a:t>
              </a:r>
              <a:endParaRPr lang="zh-TW" altLang="en-US" sz="3600" dirty="0"/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0F9F5786-7053-4AD8-87C8-B4CB101560C7}"/>
                </a:ext>
              </a:extLst>
            </p:cNvPr>
            <p:cNvSpPr txBox="1"/>
            <p:nvPr/>
          </p:nvSpPr>
          <p:spPr>
            <a:xfrm>
              <a:off x="2272666" y="5088048"/>
              <a:ext cx="353013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char str[] = {‘H’, ‘e’, ‘l’, ‘l’, ‘o’, ‘\0’};</a:t>
              </a:r>
            </a:p>
            <a:p>
              <a:r>
                <a:rPr lang="en-US" altLang="zh-TW" dirty="0"/>
                <a:t>char str[] = “Hello”;</a:t>
              </a:r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537473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dirty="0"/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E5224E"/>
      </a:accent1>
      <a:accent2>
        <a:srgbClr val="9D074E"/>
      </a:accent2>
      <a:accent3>
        <a:srgbClr val="7F2294"/>
      </a:accent3>
      <a:accent4>
        <a:srgbClr val="8D65EA"/>
      </a:accent4>
      <a:accent5>
        <a:srgbClr val="588FE2"/>
      </a:accent5>
      <a:accent6>
        <a:srgbClr val="127CA4"/>
      </a:accent6>
      <a:hlink>
        <a:srgbClr val="FB4AB6"/>
      </a:hlink>
      <a:folHlink>
        <a:srgbClr val="F98FE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9928</TotalTime>
  <Words>1352</Words>
  <Application>Microsoft Office PowerPoint</Application>
  <PresentationFormat>如螢幕大小 (4:3)</PresentationFormat>
  <Paragraphs>124</Paragraphs>
  <Slides>22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22</vt:i4>
      </vt:variant>
    </vt:vector>
  </HeadingPairs>
  <TitlesOfParts>
    <vt:vector size="30" baseType="lpstr">
      <vt:lpstr>DejaVu Sans</vt:lpstr>
      <vt:lpstr>微軟正黑體</vt:lpstr>
      <vt:lpstr>標楷體</vt:lpstr>
      <vt:lpstr>Arial</vt:lpstr>
      <vt:lpstr>Courier New</vt:lpstr>
      <vt:lpstr>Times New Roman</vt:lpstr>
      <vt:lpstr>Wingdings</vt:lpstr>
      <vt:lpstr>Office 佈景主題</vt:lpstr>
      <vt:lpstr>計算機程式與應用實習</vt:lpstr>
      <vt:lpstr>大綱</vt:lpstr>
      <vt:lpstr>二維陣列(Two-dimensional array)</vt:lpstr>
      <vt:lpstr>二維陣列宣告與初始化</vt:lpstr>
      <vt:lpstr>用兩層迴圈依序走訪二維陣列</vt:lpstr>
      <vt:lpstr>計算機程式與應用實習</vt:lpstr>
      <vt:lpstr>大綱</vt:lpstr>
      <vt:lpstr>字元(character)</vt:lpstr>
      <vt:lpstr>C語言風格的字串(String)</vt:lpstr>
      <vt:lpstr>計算資料的儲存空間大小 sizeof()</vt:lpstr>
      <vt:lpstr>輸入字串</vt:lpstr>
      <vt:lpstr>處理字串常用的函式</vt:lpstr>
      <vt:lpstr>取得字串長度strlen(string length)</vt:lpstr>
      <vt:lpstr>兩字串串接strcat(string concatenation)</vt:lpstr>
      <vt:lpstr>複製字串strcpy (string copy)</vt:lpstr>
      <vt:lpstr>比較兩字串strcmp(string compare)</vt:lpstr>
      <vt:lpstr>將字串形式的數字轉成整數 atoi(alphabet to integer)</vt:lpstr>
      <vt:lpstr>將數字轉成字串形式的整數 itoa(Integer to alphabet)</vt:lpstr>
      <vt:lpstr>課後練習</vt:lpstr>
      <vt:lpstr>PowerPoint 簡報</vt:lpstr>
      <vt:lpstr>PowerPoint 簡報</vt:lpstr>
      <vt:lpstr>PowerPoint 簡報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m10807513@gapps.ntust.edu.tw</cp:lastModifiedBy>
  <cp:revision>496</cp:revision>
  <dcterms:created xsi:type="dcterms:W3CDTF">2013-02-28T05:12:02Z</dcterms:created>
  <dcterms:modified xsi:type="dcterms:W3CDTF">2020-10-23T03:46:08Z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Company">
    <vt:lpwstr>Microsoft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5</vt:i4>
  </property>
  <property fmtid="{D5CDD505-2E9C-101B-9397-08002B2CF9AE}" pid="9" name="PresentationFormat">
    <vt:lpwstr>On-screen Show (4:3)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44</vt:i4>
  </property>
</Properties>
</file>