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7"/>
  </p:notesMasterIdLst>
  <p:handoutMasterIdLst>
    <p:handoutMasterId r:id="rId18"/>
  </p:handoutMasterIdLst>
  <p:sldIdLst>
    <p:sldId id="296" r:id="rId2"/>
    <p:sldId id="313" r:id="rId3"/>
    <p:sldId id="314" r:id="rId4"/>
    <p:sldId id="315" r:id="rId5"/>
    <p:sldId id="421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2" r:id="rId15"/>
    <p:sldId id="32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25" autoAdjust="0"/>
  </p:normalViewPr>
  <p:slideViewPr>
    <p:cSldViewPr snapToGrid="0">
      <p:cViewPr varScale="1">
        <p:scale>
          <a:sx n="83" d="100"/>
          <a:sy n="83" d="100"/>
        </p:scale>
        <p:origin x="136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第六次上課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字元與字串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0E288-D90C-4564-AD05-038BACBF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7" y="14734"/>
            <a:ext cx="7886700" cy="1325563"/>
          </a:xfrm>
        </p:spPr>
        <p:txBody>
          <a:bodyPr/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字串</a:t>
            </a:r>
            <a:r>
              <a:rPr lang="en-US" altLang="zh-TW" dirty="0" err="1" smtClean="0"/>
              <a:t>strcpy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(string copy)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787EB-1F03-48E9-9EDD-32744C7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9" y="2086332"/>
            <a:ext cx="7886700" cy="4351338"/>
          </a:xfrm>
        </p:spPr>
        <p:txBody>
          <a:bodyPr/>
          <a:lstStyle/>
          <a:p>
            <a:r>
              <a:rPr lang="en-US" altLang="zh-TW" dirty="0" err="1"/>
              <a:t>strcpy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br>
              <a:rPr lang="en-US" altLang="zh-TW" dirty="0"/>
            </a:br>
            <a:r>
              <a:rPr lang="zh-TW" altLang="en-US" dirty="0"/>
              <a:t>將字串</a:t>
            </a:r>
            <a:r>
              <a:rPr lang="en-US" altLang="zh-TW" dirty="0"/>
              <a:t>B</a:t>
            </a:r>
            <a:r>
              <a:rPr lang="zh-TW" altLang="en-US" dirty="0"/>
              <a:t>的內容覆蓋到字串</a:t>
            </a:r>
            <a:r>
              <a:rPr lang="en-US" altLang="zh-TW" dirty="0"/>
              <a:t>A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683733-82D0-4AF6-839E-585867AA327B}"/>
              </a:ext>
            </a:extLst>
          </p:cNvPr>
          <p:cNvGrpSpPr/>
          <p:nvPr/>
        </p:nvGrpSpPr>
        <p:grpSpPr>
          <a:xfrm>
            <a:off x="3231225" y="962303"/>
            <a:ext cx="5555298" cy="978813"/>
            <a:chOff x="3394709" y="566659"/>
            <a:chExt cx="5555298" cy="978813"/>
          </a:xfrm>
          <a:noFill/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04A615-05EB-4190-AFED-075C26FCCC9B}"/>
                </a:ext>
              </a:extLst>
            </p:cNvPr>
            <p:cNvSpPr/>
            <p:nvPr/>
          </p:nvSpPr>
          <p:spPr>
            <a:xfrm>
              <a:off x="3394709" y="1069222"/>
              <a:ext cx="2702560" cy="47625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B3229FF-4DEB-4148-8D58-76C3407B9EA6}"/>
                </a:ext>
              </a:extLst>
            </p:cNvPr>
            <p:cNvGrpSpPr/>
            <p:nvPr/>
          </p:nvGrpSpPr>
          <p:grpSpPr>
            <a:xfrm>
              <a:off x="6613207" y="566659"/>
              <a:ext cx="2336800" cy="885905"/>
              <a:chOff x="5050028" y="1018898"/>
              <a:chExt cx="2336800" cy="885905"/>
            </a:xfrm>
            <a:grpFill/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B4B1CF-DCA7-45F7-9F04-51536D615120}"/>
                  </a:ext>
                </a:extLst>
              </p:cNvPr>
              <p:cNvSpPr/>
              <p:nvPr/>
            </p:nvSpPr>
            <p:spPr>
              <a:xfrm>
                <a:off x="5050028" y="1428553"/>
                <a:ext cx="2336800" cy="47625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/>
                  <a:t> Hello World!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3AD2FD-9AEC-4EC2-9511-006A17317150}"/>
                  </a:ext>
                </a:extLst>
              </p:cNvPr>
              <p:cNvSpPr txBox="1"/>
              <p:nvPr/>
            </p:nvSpPr>
            <p:spPr>
              <a:xfrm>
                <a:off x="5456681" y="1018898"/>
                <a:ext cx="7617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m[50]</a:t>
                </a:r>
                <a:endParaRPr lang="zh-TW" altLang="en-US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6BD41B2-5E51-4AC3-999B-B158AC9AA89F}"/>
                </a:ext>
              </a:extLst>
            </p:cNvPr>
            <p:cNvSpPr txBox="1"/>
            <p:nvPr/>
          </p:nvSpPr>
          <p:spPr>
            <a:xfrm>
              <a:off x="3481854" y="632422"/>
              <a:ext cx="68480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k[50]</a:t>
              </a:r>
              <a:endParaRPr lang="zh-TW" altLang="en-US" dirty="0"/>
            </a:p>
          </p:txBody>
        </p:sp>
      </p:grp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D783829C-FAFA-4DA7-B92A-70B6B7B83428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4367877" y="1610083"/>
            <a:ext cx="2081847" cy="114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E9F6C075-CD91-481D-912B-E2DD05E6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4" y="2947988"/>
            <a:ext cx="4752975" cy="2752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947F8BB-4579-4BB4-A86E-01580D47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55" y="5777487"/>
            <a:ext cx="6057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CAF5A-06BC-4140-9A36-5B1872A3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8" y="79913"/>
            <a:ext cx="7886700" cy="1325563"/>
          </a:xfrm>
        </p:spPr>
        <p:txBody>
          <a:bodyPr/>
          <a:lstStyle/>
          <a:p>
            <a:r>
              <a:rPr lang="zh-TW" altLang="en-US" dirty="0"/>
              <a:t>比較兩</a:t>
            </a:r>
            <a:r>
              <a:rPr lang="zh-TW" altLang="en-US" dirty="0" smtClean="0"/>
              <a:t>字串</a:t>
            </a:r>
            <a:r>
              <a:rPr lang="en-US" altLang="zh-TW" dirty="0" err="1" smtClean="0"/>
              <a:t>strcmp</a:t>
            </a:r>
            <a:r>
              <a:rPr lang="en-US" altLang="zh-TW" dirty="0" smtClean="0"/>
              <a:t>(string compare)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B34E1-DCB4-4BBC-81D6-3795BE3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0579"/>
            <a:ext cx="7886700" cy="4351338"/>
          </a:xfrm>
        </p:spPr>
        <p:txBody>
          <a:bodyPr/>
          <a:lstStyle/>
          <a:p>
            <a:r>
              <a:rPr lang="en-US" altLang="zh-TW" dirty="0"/>
              <a:t>strcmp(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br>
              <a:rPr lang="en-US" altLang="zh-TW" dirty="0"/>
            </a:br>
            <a:r>
              <a:rPr lang="zh-TW" altLang="en-US" dirty="0"/>
              <a:t>比較兩字串，逐字比較字元值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都相同則回傳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當比較到</a:t>
            </a:r>
            <a:r>
              <a:rPr lang="zh-TW" altLang="en-US" dirty="0"/>
              <a:t>第</a:t>
            </a:r>
            <a:r>
              <a:rPr lang="zh-TW" altLang="en-US" dirty="0" smtClean="0"/>
              <a:t>一個字元值不同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字串</a:t>
            </a:r>
            <a:r>
              <a:rPr lang="en-US" altLang="zh-TW" dirty="0"/>
              <a:t>A</a:t>
            </a:r>
            <a:r>
              <a:rPr lang="zh-TW" altLang="en-US" dirty="0" smtClean="0"/>
              <a:t>的字元</a:t>
            </a:r>
            <a:r>
              <a:rPr lang="zh-TW" altLang="en-US" dirty="0"/>
              <a:t>值</a:t>
            </a:r>
            <a:r>
              <a:rPr lang="en-US" altLang="zh-TW" dirty="0"/>
              <a:t>&gt;</a:t>
            </a:r>
            <a:r>
              <a:rPr lang="zh-TW" altLang="en-US" dirty="0"/>
              <a:t>字串</a:t>
            </a:r>
            <a:r>
              <a:rPr lang="en-US" altLang="zh-TW" dirty="0"/>
              <a:t>B</a:t>
            </a:r>
            <a:r>
              <a:rPr lang="zh-TW" altLang="en-US" dirty="0"/>
              <a:t>字元值的則回傳</a:t>
            </a:r>
            <a:r>
              <a:rPr lang="en-US" altLang="zh-TW" dirty="0"/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字串</a:t>
            </a:r>
            <a:r>
              <a:rPr lang="en-US" altLang="zh-TW" dirty="0"/>
              <a:t>A</a:t>
            </a:r>
            <a:r>
              <a:rPr lang="zh-TW" altLang="en-US" dirty="0"/>
              <a:t>的字元值</a:t>
            </a:r>
            <a:r>
              <a:rPr lang="en-US" altLang="zh-TW" dirty="0"/>
              <a:t>&lt;</a:t>
            </a:r>
            <a:r>
              <a:rPr lang="zh-TW" altLang="en-US" dirty="0"/>
              <a:t>字串</a:t>
            </a:r>
            <a:r>
              <a:rPr lang="en-US" altLang="zh-TW" dirty="0"/>
              <a:t>B</a:t>
            </a:r>
            <a:r>
              <a:rPr lang="zh-TW" altLang="en-US" dirty="0"/>
              <a:t>字元值的則回傳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CE107-44B4-47D0-A750-DD8E8A63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78" y="3710786"/>
            <a:ext cx="5972175" cy="24841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0EF531-8A33-430A-BAFB-86F7752E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78" y="5828860"/>
            <a:ext cx="5972175" cy="5524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886036" y="1693562"/>
            <a:ext cx="4155498" cy="556518"/>
            <a:chOff x="4505942" y="1163637"/>
            <a:chExt cx="5117483" cy="63055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194E75-6364-454C-8CF9-79238F2D407B}"/>
                </a:ext>
              </a:extLst>
            </p:cNvPr>
            <p:cNvSpPr/>
            <p:nvPr/>
          </p:nvSpPr>
          <p:spPr>
            <a:xfrm>
              <a:off x="4505942" y="1163637"/>
              <a:ext cx="2336800" cy="630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Hello Y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998A6-4B2E-4ABD-9257-CC7BC21A5ADA}"/>
                </a:ext>
              </a:extLst>
            </p:cNvPr>
            <p:cNvSpPr/>
            <p:nvPr/>
          </p:nvSpPr>
          <p:spPr>
            <a:xfrm>
              <a:off x="7286625" y="1163637"/>
              <a:ext cx="2336800" cy="630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Hello World!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837093" y="1256103"/>
              <a:ext cx="323273" cy="353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8358621" y="1280285"/>
              <a:ext cx="313459" cy="329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弧形接點 15"/>
            <p:cNvCxnSpPr>
              <a:stCxn id="8" idx="0"/>
              <a:endCxn id="11" idx="0"/>
            </p:cNvCxnSpPr>
            <p:nvPr/>
          </p:nvCxnSpPr>
          <p:spPr>
            <a:xfrm rot="16200000" flipH="1">
              <a:off x="7244949" y="9884"/>
              <a:ext cx="24182" cy="2516621"/>
            </a:xfrm>
            <a:prstGeom prst="curvedConnector3">
              <a:avLst>
                <a:gd name="adj1" fmla="val -1747440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91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FD1B4-8C34-4C1F-9CF9-1962BA42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33" y="207171"/>
            <a:ext cx="7886700" cy="1325563"/>
          </a:xfrm>
        </p:spPr>
        <p:txBody>
          <a:bodyPr/>
          <a:lstStyle/>
          <a:p>
            <a:r>
              <a:rPr lang="zh-TW" altLang="en-US" dirty="0"/>
              <a:t>將字串形式的數字轉成</a:t>
            </a:r>
            <a:r>
              <a:rPr lang="zh-TW" altLang="en-US" dirty="0" smtClean="0"/>
              <a:t>整數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atoi</a:t>
            </a:r>
            <a:r>
              <a:rPr lang="en-US" altLang="zh-TW" dirty="0" smtClean="0"/>
              <a:t>(alphabet to </a:t>
            </a:r>
            <a:r>
              <a:rPr lang="en-US" altLang="zh-TW" dirty="0"/>
              <a:t>i</a:t>
            </a:r>
            <a:r>
              <a:rPr lang="en-US" altLang="zh-TW" dirty="0" smtClean="0"/>
              <a:t>nteger)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ED5BA-CC59-49BB-8278-37CF6770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2763"/>
            <a:ext cx="7886700" cy="4351338"/>
          </a:xfrm>
        </p:spPr>
        <p:txBody>
          <a:bodyPr/>
          <a:lstStyle/>
          <a:p>
            <a:r>
              <a:rPr lang="zh-TW" altLang="en-US" dirty="0"/>
              <a:t>有很多的資料是用字串方式交換、讀寫，所以我們用字串讀取數字之後要轉換成</a:t>
            </a:r>
            <a:r>
              <a:rPr lang="zh-TW" altLang="en-US" dirty="0">
                <a:solidFill>
                  <a:srgbClr val="FF0000"/>
                </a:solidFill>
              </a:rPr>
              <a:t>整數才能運算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atoi(</a:t>
            </a:r>
            <a:r>
              <a:rPr lang="zh-TW" altLang="en-US" dirty="0"/>
              <a:t>字串名稱</a:t>
            </a:r>
            <a:r>
              <a:rPr lang="en-US" altLang="zh-TW" dirty="0"/>
              <a:t>):</a:t>
            </a:r>
            <a:r>
              <a:rPr lang="zh-TW" altLang="en-US" dirty="0"/>
              <a:t> 回傳轉換後的數字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60B60-BEBE-4C26-BB71-3ACDB03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04912"/>
            <a:ext cx="7620000" cy="2600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A91C60-6C6B-4C98-AAA4-DB228251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6" y="5699412"/>
            <a:ext cx="6076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C5766-0FC0-4296-8325-D7C56F11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3" y="119062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將數字轉成字串形式的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itoa</a:t>
            </a:r>
            <a:r>
              <a:rPr lang="en-US" altLang="zh-TW" dirty="0" smtClean="0"/>
              <a:t>(Integer to </a:t>
            </a:r>
            <a:r>
              <a:rPr lang="en-US" altLang="zh-TW" dirty="0"/>
              <a:t>alphabet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DC288-A98F-4257-A47C-734EB4E6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864"/>
            <a:ext cx="7886700" cy="4351338"/>
          </a:xfrm>
        </p:spPr>
        <p:txBody>
          <a:bodyPr/>
          <a:lstStyle/>
          <a:p>
            <a:r>
              <a:rPr lang="zh-TW" altLang="en-US" dirty="0"/>
              <a:t>將數字轉成字串後儲存或傳送</a:t>
            </a:r>
            <a:endParaRPr lang="en-US" altLang="zh-TW" dirty="0"/>
          </a:p>
          <a:p>
            <a:r>
              <a:rPr lang="en-US" altLang="zh-TW" dirty="0" err="1"/>
              <a:t>itoa</a:t>
            </a:r>
            <a:r>
              <a:rPr lang="en-US" altLang="zh-TW" dirty="0"/>
              <a:t>(</a:t>
            </a:r>
            <a:r>
              <a:rPr lang="zh-TW" altLang="en-US" dirty="0"/>
              <a:t>要轉換的數</a:t>
            </a:r>
            <a:r>
              <a:rPr lang="en-US" altLang="zh-TW" dirty="0"/>
              <a:t>, </a:t>
            </a:r>
            <a:r>
              <a:rPr lang="zh-TW" altLang="en-US" dirty="0"/>
              <a:t>儲存的陣列</a:t>
            </a:r>
            <a:r>
              <a:rPr lang="en-US" altLang="zh-TW" dirty="0"/>
              <a:t>, [2, 8, 10, 16]</a:t>
            </a:r>
            <a:r>
              <a:rPr lang="zh-TW" altLang="en-US" dirty="0"/>
              <a:t>進位形式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8498D5-72D5-4250-9A1A-AE1A997F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0" y="2562168"/>
            <a:ext cx="5200650" cy="304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7A244-AEF6-41CB-AE4C-38893B73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5955021"/>
            <a:ext cx="6096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2042-98D2-4CA9-9B7F-0E2978AA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25098-5FE0-480E-AB68-3B456341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50219"/>
            <a:ext cx="7886700" cy="4742962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dirty="0"/>
              <a:t>註冊帳號：輸入一串只有英文字母與數字混和的八個字母的字串，其中須至少有一英文是大寫、小寫以及數字，不得出現標點符號，如不符合條件請輸出</a:t>
            </a:r>
            <a:r>
              <a:rPr lang="en-US" altLang="zh-TW" dirty="0"/>
              <a:t>error</a:t>
            </a:r>
            <a:r>
              <a:rPr lang="zh-TW" altLang="en-US" dirty="0"/>
              <a:t>，符合則輸出</a:t>
            </a:r>
            <a:r>
              <a:rPr lang="en-US" altLang="zh-TW" dirty="0"/>
              <a:t>success</a:t>
            </a:r>
            <a:r>
              <a:rPr lang="zh-TW" altLang="en-US" dirty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9C82AC-2101-47D5-9285-96B255A85913}"/>
              </a:ext>
            </a:extLst>
          </p:cNvPr>
          <p:cNvSpPr/>
          <p:nvPr/>
        </p:nvSpPr>
        <p:spPr>
          <a:xfrm flipH="1">
            <a:off x="4975860" y="3511969"/>
            <a:ext cx="144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3:</a:t>
            </a:r>
            <a:br>
              <a:rPr lang="en-US" altLang="zh-TW" sz="2000" dirty="0"/>
            </a:br>
            <a:r>
              <a:rPr lang="en-US" altLang="zh-TW" sz="2000" dirty="0"/>
              <a:t>Aa12345!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2C94C4-86E2-470C-B647-899A24012267}"/>
              </a:ext>
            </a:extLst>
          </p:cNvPr>
          <p:cNvSpPr/>
          <p:nvPr/>
        </p:nvSpPr>
        <p:spPr>
          <a:xfrm>
            <a:off x="4975860" y="4959532"/>
            <a:ext cx="2480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4:</a:t>
            </a:r>
            <a:br>
              <a:rPr lang="en-US" altLang="zh-TW" sz="2000" dirty="0"/>
            </a:br>
            <a:r>
              <a:rPr lang="en-US" altLang="zh-TW" sz="2000" dirty="0"/>
              <a:t>AA123456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4DE4CE-927E-45BE-AF06-E7091113D8D5}"/>
              </a:ext>
            </a:extLst>
          </p:cNvPr>
          <p:cNvSpPr/>
          <p:nvPr/>
        </p:nvSpPr>
        <p:spPr>
          <a:xfrm>
            <a:off x="773430" y="3511969"/>
            <a:ext cx="16725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1:</a:t>
            </a:r>
            <a:br>
              <a:rPr lang="en-US" altLang="zh-TW" sz="2000" dirty="0"/>
            </a:br>
            <a:r>
              <a:rPr lang="en-US" altLang="zh-TW" sz="2000" dirty="0"/>
              <a:t>Aa123457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success</a:t>
            </a:r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BA42D-E83E-4D42-8678-7B6434180EC1}"/>
              </a:ext>
            </a:extLst>
          </p:cNvPr>
          <p:cNvSpPr/>
          <p:nvPr/>
        </p:nvSpPr>
        <p:spPr>
          <a:xfrm>
            <a:off x="773430" y="495455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2:</a:t>
            </a:r>
            <a:br>
              <a:rPr lang="en-US" altLang="zh-TW" sz="2000" dirty="0"/>
            </a:br>
            <a:r>
              <a:rPr lang="en-US" altLang="zh-TW" sz="2000" dirty="0"/>
              <a:t>Aa12345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11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CFB6C24-CA40-4700-8748-3EF7B0F55465}"/>
              </a:ext>
            </a:extLst>
          </p:cNvPr>
          <p:cNvSpPr txBox="1"/>
          <p:nvPr/>
        </p:nvSpPr>
        <p:spPr>
          <a:xfrm>
            <a:off x="853513" y="4961857"/>
            <a:ext cx="159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1: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abcba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Yes</a:t>
            </a:r>
            <a:endParaRPr lang="zh-TW" altLang="en-US" sz="2400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CF1919-D3CE-469E-BFDA-CCC7928135D7}"/>
              </a:ext>
            </a:extLst>
          </p:cNvPr>
          <p:cNvSpPr txBox="1"/>
          <p:nvPr/>
        </p:nvSpPr>
        <p:spPr>
          <a:xfrm>
            <a:off x="6289755" y="4961857"/>
            <a:ext cx="159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3: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eeffee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Yes</a:t>
            </a:r>
            <a:endParaRPr lang="zh-TW" altLang="en-US" sz="2400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5E0F3-26E3-4D3C-9443-CD154F630220}"/>
              </a:ext>
            </a:extLst>
          </p:cNvPr>
          <p:cNvSpPr txBox="1"/>
          <p:nvPr/>
        </p:nvSpPr>
        <p:spPr>
          <a:xfrm>
            <a:off x="3639696" y="4592525"/>
            <a:ext cx="1592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2: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aaabbb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No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BA140-DA7C-4E2A-979C-791BEB3DB79D}"/>
              </a:ext>
            </a:extLst>
          </p:cNvPr>
          <p:cNvSpPr/>
          <p:nvPr/>
        </p:nvSpPr>
        <p:spPr>
          <a:xfrm>
            <a:off x="338517" y="3710041"/>
            <a:ext cx="8466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輸入一字串，如果該字串完全對稱則輸出</a:t>
            </a:r>
            <a:r>
              <a:rPr lang="en-US" altLang="zh-TW" sz="2400" dirty="0"/>
              <a:t>Yes</a:t>
            </a:r>
            <a:r>
              <a:rPr lang="zh-TW" altLang="en-US" sz="2400" dirty="0"/>
              <a:t>，否則輸出</a:t>
            </a:r>
            <a:r>
              <a:rPr lang="en-US" altLang="zh-TW" sz="2400" dirty="0"/>
              <a:t>No</a:t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A3BCBC-0479-4870-A2A0-8FDAD8F6779D}"/>
              </a:ext>
            </a:extLst>
          </p:cNvPr>
          <p:cNvSpPr txBox="1"/>
          <p:nvPr/>
        </p:nvSpPr>
        <p:spPr>
          <a:xfrm>
            <a:off x="338516" y="342248"/>
            <a:ext cx="846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輸入一串英文全名的全小寫英文名字，將每個字的開頭改大寫輸出，此外也輸出該名字的大寫縮寫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6D6ACB-40F8-4798-8280-4340E0715778}"/>
              </a:ext>
            </a:extLst>
          </p:cNvPr>
          <p:cNvSpPr/>
          <p:nvPr/>
        </p:nvSpPr>
        <p:spPr>
          <a:xfrm>
            <a:off x="581488" y="129162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1: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hsin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yu</a:t>
            </a:r>
            <a:r>
              <a:rPr lang="en-US" altLang="zh-TW" sz="2400" dirty="0">
                <a:latin typeface="+mn-ea"/>
              </a:rPr>
              <a:t> ho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Hsin</a:t>
            </a:r>
            <a:r>
              <a:rPr lang="en-US" altLang="zh-TW" sz="2400" dirty="0">
                <a:latin typeface="+mn-ea"/>
              </a:rPr>
              <a:t> Yu Ho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H.(</a:t>
            </a:r>
            <a:r>
              <a:rPr lang="zh-TW" altLang="en-US" sz="2400" dirty="0">
                <a:latin typeface="+mn-ea"/>
              </a:rPr>
              <a:t> 空白</a:t>
            </a:r>
            <a:r>
              <a:rPr lang="en-US" altLang="zh-TW" sz="2400" dirty="0">
                <a:latin typeface="+mn-ea"/>
              </a:rPr>
              <a:t>)Y.(</a:t>
            </a:r>
            <a:r>
              <a:rPr lang="zh-TW" altLang="en-US" sz="2400" dirty="0">
                <a:latin typeface="+mn-ea"/>
              </a:rPr>
              <a:t>空白</a:t>
            </a:r>
            <a:r>
              <a:rPr lang="en-US" altLang="zh-TW" sz="2400" dirty="0">
                <a:latin typeface="+mn-ea"/>
              </a:rPr>
              <a:t>)H.(</a:t>
            </a:r>
            <a:r>
              <a:rPr lang="zh-TW" altLang="en-US" sz="2400" dirty="0">
                <a:latin typeface="+mn-ea"/>
              </a:rPr>
              <a:t>空白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9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46C6D-50CF-4EC3-89FE-B1D72F8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5472-A9EE-4053-AEDD-E06628AE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字元性質</a:t>
            </a: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風格的字串</a:t>
            </a:r>
          </a:p>
        </p:txBody>
      </p:sp>
    </p:spTree>
    <p:extLst>
      <p:ext uri="{BB962C8B-B14F-4D97-AF65-F5344CB8AC3E}">
        <p14:creationId xmlns:p14="http://schemas.microsoft.com/office/powerpoint/2010/main" val="426537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6AC1E-1937-4C6E-99E6-103CE301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6" y="123825"/>
            <a:ext cx="7886700" cy="1325563"/>
          </a:xfrm>
        </p:spPr>
        <p:txBody>
          <a:bodyPr/>
          <a:lstStyle/>
          <a:p>
            <a:r>
              <a:rPr lang="zh-TW" altLang="en-US" dirty="0" smtClean="0"/>
              <a:t>字元</a:t>
            </a:r>
            <a:r>
              <a:rPr lang="en-US" altLang="zh-TW" dirty="0" smtClean="0"/>
              <a:t>(character)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6B61C-3BB7-4093-A90D-A827FB7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894"/>
            <a:ext cx="7886700" cy="4351338"/>
          </a:xfrm>
        </p:spPr>
        <p:txBody>
          <a:bodyPr/>
          <a:lstStyle/>
          <a:p>
            <a:r>
              <a:rPr lang="zh-TW" altLang="en-US" dirty="0"/>
              <a:t>從之前的課程就已經提到，字元就是一個數字、大小寫英文字母或符號，其實每</a:t>
            </a:r>
            <a:r>
              <a:rPr lang="zh-TW" altLang="en-US" dirty="0">
                <a:solidFill>
                  <a:srgbClr val="FF0000"/>
                </a:solidFill>
              </a:rPr>
              <a:t>一個字元</a:t>
            </a:r>
            <a:r>
              <a:rPr lang="zh-TW" altLang="en-US" dirty="0"/>
              <a:t>都對應</a:t>
            </a:r>
            <a:r>
              <a:rPr lang="zh-TW" altLang="en-US" dirty="0">
                <a:solidFill>
                  <a:srgbClr val="FF0000"/>
                </a:solidFill>
              </a:rPr>
              <a:t>一個整數</a:t>
            </a:r>
            <a:r>
              <a:rPr lang="zh-TW" altLang="en-US" dirty="0"/>
              <a:t>，而這一對一的對照可以從「</a:t>
            </a:r>
            <a:r>
              <a:rPr lang="en-US" altLang="zh-TW" dirty="0">
                <a:solidFill>
                  <a:srgbClr val="FF0000"/>
                </a:solidFill>
                <a:hlinkClick r:id="rId2"/>
              </a:rPr>
              <a:t>ASCII</a:t>
            </a:r>
            <a:r>
              <a:rPr lang="zh-TW" altLang="en-US" dirty="0">
                <a:solidFill>
                  <a:srgbClr val="FF0000"/>
                </a:solidFill>
                <a:hlinkClick r:id="rId2"/>
              </a:rPr>
              <a:t>表</a:t>
            </a:r>
            <a:r>
              <a:rPr lang="zh-TW" altLang="en-US" dirty="0"/>
              <a:t>」上查到。</a:t>
            </a:r>
            <a:endParaRPr lang="en-US" altLang="zh-TW" dirty="0"/>
          </a:p>
          <a:p>
            <a:r>
              <a:rPr lang="zh-TW" altLang="en-US" dirty="0"/>
              <a:t>你可以經由下面的程式碼來知道</a:t>
            </a:r>
            <a:r>
              <a:rPr lang="en-US" altLang="zh-TW" dirty="0"/>
              <a:t>’</a:t>
            </a:r>
            <a:r>
              <a:rPr lang="en-US" altLang="zh-TW" dirty="0" err="1"/>
              <a:t>a’,’A</a:t>
            </a:r>
            <a:r>
              <a:rPr lang="en-US" altLang="zh-TW" dirty="0"/>
              <a:t>’</a:t>
            </a:r>
            <a:r>
              <a:rPr lang="zh-TW" altLang="en-US" dirty="0"/>
              <a:t>是代表哪一個數字。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AF98CB-F023-4ACA-A87F-19DB1B19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3361532"/>
            <a:ext cx="3971925" cy="2552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489A06-8397-4943-AB2C-9669F018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561" y="5981700"/>
            <a:ext cx="5934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D0EEF-F1F7-46C8-9D5F-CCCCF10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3" y="135719"/>
            <a:ext cx="7886700" cy="1325563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語言風格的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(String)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E94F-573B-4C6E-B8BE-1610071E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18" y="1461282"/>
            <a:ext cx="7886700" cy="4351338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程式語言中，官方推薦使用字串物件來儲存字串，我們會在之後的課程教到，在這邊我們要先學使用字元陣列來儲存字串。</a:t>
            </a:r>
            <a:endParaRPr lang="en-US" altLang="zh-TW" dirty="0"/>
          </a:p>
          <a:p>
            <a:r>
              <a:rPr lang="zh-TW" altLang="en-US" dirty="0"/>
              <a:t>字串其實就是一個儲存字元的陣列，並且在最後的結尾存入</a:t>
            </a:r>
            <a:r>
              <a:rPr lang="en-US" altLang="zh-TW" dirty="0"/>
              <a:t>‘\0’</a:t>
            </a:r>
            <a:r>
              <a:rPr lang="zh-TW" altLang="en-US" dirty="0"/>
              <a:t>，對</a:t>
            </a:r>
            <a:r>
              <a:rPr lang="en-US" altLang="zh-TW" dirty="0"/>
              <a:t>C/C++</a:t>
            </a:r>
            <a:r>
              <a:rPr lang="zh-TW" altLang="en-US" dirty="0"/>
              <a:t>來說，</a:t>
            </a:r>
            <a:r>
              <a:rPr lang="zh-TW" altLang="en-US" dirty="0">
                <a:solidFill>
                  <a:srgbClr val="FF0000"/>
                </a:solidFill>
              </a:rPr>
              <a:t>讀取字串</a:t>
            </a:r>
            <a:r>
              <a:rPr lang="zh-TW" altLang="en-US" dirty="0"/>
              <a:t>就是從</a:t>
            </a:r>
            <a:r>
              <a:rPr lang="zh-TW" altLang="en-US" dirty="0">
                <a:solidFill>
                  <a:srgbClr val="FF0000"/>
                </a:solidFill>
              </a:rPr>
              <a:t>起始地址</a:t>
            </a:r>
            <a:r>
              <a:rPr lang="zh-TW" altLang="en-US" dirty="0"/>
              <a:t>的字元開始讀取，直到</a:t>
            </a:r>
            <a:r>
              <a:rPr lang="zh-TW" altLang="en-US" dirty="0">
                <a:solidFill>
                  <a:srgbClr val="FF0000"/>
                </a:solidFill>
              </a:rPr>
              <a:t>遇到</a:t>
            </a:r>
            <a:r>
              <a:rPr lang="en-US" altLang="zh-TW" dirty="0">
                <a:solidFill>
                  <a:srgbClr val="FF0000"/>
                </a:solidFill>
              </a:rPr>
              <a:t>‘\0’</a:t>
            </a:r>
            <a:r>
              <a:rPr lang="zh-TW" altLang="en-US" dirty="0"/>
              <a:t>結束。</a:t>
            </a:r>
            <a:endParaRPr lang="en-US" altLang="zh-TW" dirty="0"/>
          </a:p>
          <a:p>
            <a:r>
              <a:rPr lang="en-US" altLang="zh-TW" dirty="0"/>
              <a:t>‘\0’</a:t>
            </a:r>
            <a:r>
              <a:rPr lang="zh-TW" altLang="en-US" dirty="0"/>
              <a:t> 代表 </a:t>
            </a:r>
            <a:r>
              <a:rPr lang="en-US" altLang="zh-TW" dirty="0"/>
              <a:t>null character , </a:t>
            </a:r>
            <a:r>
              <a:rPr lang="zh-TW" altLang="en-US" dirty="0"/>
              <a:t>作為字串的結尾。</a:t>
            </a:r>
            <a:endParaRPr lang="en-US" altLang="zh-TW" dirty="0"/>
          </a:p>
          <a:p>
            <a:r>
              <a:rPr lang="zh-TW" altLang="en-US" dirty="0"/>
              <a:t>只要我們使用雙引號框起的字串，編譯器預設會幫我們在結尾加上</a:t>
            </a:r>
            <a:r>
              <a:rPr lang="en-US" altLang="zh-TW" dirty="0"/>
              <a:t>’\0‘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6B0B74C-7584-4128-82E1-9CF84C599A1A}"/>
              </a:ext>
            </a:extLst>
          </p:cNvPr>
          <p:cNvGrpSpPr/>
          <p:nvPr/>
        </p:nvGrpSpPr>
        <p:grpSpPr>
          <a:xfrm>
            <a:off x="956608" y="5413168"/>
            <a:ext cx="7026920" cy="1223851"/>
            <a:chOff x="885488" y="5088048"/>
            <a:chExt cx="7026920" cy="12238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954886-58BD-4B61-AE73-C484CE7F233E}"/>
                </a:ext>
              </a:extLst>
            </p:cNvPr>
            <p:cNvSpPr/>
            <p:nvPr/>
          </p:nvSpPr>
          <p:spPr>
            <a:xfrm>
              <a:off x="885488" y="5808186"/>
              <a:ext cx="7026920" cy="5000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79B6EE-2E65-4C53-9B1B-1B87E4B58DD4}"/>
                </a:ext>
              </a:extLst>
            </p:cNvPr>
            <p:cNvSpPr/>
            <p:nvPr/>
          </p:nvSpPr>
          <p:spPr>
            <a:xfrm>
              <a:off x="1844041" y="5801847"/>
              <a:ext cx="857250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'H</a:t>
              </a:r>
              <a:r>
                <a:rPr lang="en-US" altLang="zh-TW" dirty="0"/>
                <a:t>'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22FB63-93DE-42EB-A231-FAD83AA21665}"/>
                </a:ext>
              </a:extLst>
            </p:cNvPr>
            <p:cNvSpPr/>
            <p:nvPr/>
          </p:nvSpPr>
          <p:spPr>
            <a:xfrm>
              <a:off x="2701290" y="5811836"/>
              <a:ext cx="714375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'e'</a:t>
              </a:r>
              <a:endParaRPr lang="zh-TW" altLang="en-US" sz="3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1AD07E-BD58-47CE-9C17-21068FA6DD6F}"/>
                </a:ext>
              </a:extLst>
            </p:cNvPr>
            <p:cNvSpPr/>
            <p:nvPr/>
          </p:nvSpPr>
          <p:spPr>
            <a:xfrm>
              <a:off x="3415665" y="5811836"/>
              <a:ext cx="714375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'l'</a:t>
              </a:r>
              <a:endParaRPr lang="zh-TW" altLang="en-US" sz="3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BEDDF1-E852-4BEB-9259-516C324CC28C}"/>
                </a:ext>
              </a:extLst>
            </p:cNvPr>
            <p:cNvSpPr/>
            <p:nvPr/>
          </p:nvSpPr>
          <p:spPr>
            <a:xfrm>
              <a:off x="4915852" y="5811836"/>
              <a:ext cx="785813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'o'</a:t>
              </a:r>
              <a:endParaRPr lang="zh-TW" altLang="en-US" sz="3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29014C-F526-4237-BD8C-385B98EF1FDB}"/>
                </a:ext>
              </a:extLst>
            </p:cNvPr>
            <p:cNvSpPr/>
            <p:nvPr/>
          </p:nvSpPr>
          <p:spPr>
            <a:xfrm>
              <a:off x="4130040" y="5811836"/>
              <a:ext cx="785812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'l'</a:t>
              </a:r>
              <a:endParaRPr lang="zh-TW" altLang="en-US" sz="3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8C533E-1379-468C-9194-997CBC3F41C5}"/>
                </a:ext>
              </a:extLst>
            </p:cNvPr>
            <p:cNvSpPr/>
            <p:nvPr/>
          </p:nvSpPr>
          <p:spPr>
            <a:xfrm>
              <a:off x="5701664" y="5811836"/>
              <a:ext cx="1016471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'\0'</a:t>
              </a:r>
              <a:endParaRPr lang="zh-TW" altLang="en-US" sz="3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F9F5786-7053-4AD8-87C8-B4CB101560C7}"/>
                </a:ext>
              </a:extLst>
            </p:cNvPr>
            <p:cNvSpPr txBox="1"/>
            <p:nvPr/>
          </p:nvSpPr>
          <p:spPr>
            <a:xfrm>
              <a:off x="2272666" y="5088048"/>
              <a:ext cx="3530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char str[] = {‘H’, ‘e’, ‘l’, ‘l’, ‘o’, ‘\0’};</a:t>
              </a:r>
            </a:p>
            <a:p>
              <a:r>
                <a:rPr lang="en-US" altLang="zh-TW" dirty="0"/>
                <a:t>char str[] = “Hello”;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7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79" y="77449"/>
            <a:ext cx="7886700" cy="132556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zh-TW" altLang="en-US" dirty="0" smtClean="0"/>
              <a:t>陣列</a:t>
            </a:r>
            <a:r>
              <a:rPr lang="en-US" altLang="zh-TW" dirty="0"/>
              <a:t>(</a:t>
            </a:r>
            <a:r>
              <a:rPr lang="en-US" altLang="zh-TW" dirty="0" smtClean="0"/>
              <a:t>character array)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362" y="1546613"/>
            <a:ext cx="7886700" cy="4351338"/>
          </a:xfrm>
        </p:spPr>
        <p:txBody>
          <a:bodyPr/>
          <a:lstStyle/>
          <a:p>
            <a:r>
              <a:rPr lang="en-US" altLang="zh-TW" dirty="0" err="1">
                <a:latin typeface="+mn-ea"/>
              </a:rPr>
              <a:t>sizeof</a:t>
            </a:r>
            <a:r>
              <a:rPr lang="en-US" altLang="zh-TW" dirty="0">
                <a:latin typeface="+mn-ea"/>
              </a:rPr>
              <a:t>()</a:t>
            </a:r>
            <a:r>
              <a:rPr lang="zh-TW" altLang="en-US" dirty="0">
                <a:latin typeface="+mn-ea"/>
              </a:rPr>
              <a:t>：計算資料的儲存空間大小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ABB0C-C638-4B31-A3E9-A78DFC5D154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44774" y="2939460"/>
            <a:ext cx="3384376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#include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&lt;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iostream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&gt;</a:t>
            </a:r>
          </a:p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using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namespace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std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 err="1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main()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char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s[7]=“Hello!”;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cout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&lt;&lt;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(s)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32040" y="2939460"/>
            <a:ext cx="3384376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#include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&lt;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iostream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&gt;</a:t>
            </a:r>
          </a:p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using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namespace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std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 err="1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main()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char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s[]=“Hello!”;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cout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&lt;&lt;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(s)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37" y="4898943"/>
            <a:ext cx="4981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A479-50D3-469B-BCF0-ED1C5C4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6" y="66040"/>
            <a:ext cx="7886700" cy="1325563"/>
          </a:xfrm>
        </p:spPr>
        <p:txBody>
          <a:bodyPr/>
          <a:lstStyle/>
          <a:p>
            <a:r>
              <a:rPr lang="zh-TW" altLang="en-US" dirty="0"/>
              <a:t>輸入字串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E8014-D0BA-48B6-9F57-9C808EBD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10" y="1391603"/>
            <a:ext cx="7886700" cy="4351338"/>
          </a:xfrm>
        </p:spPr>
        <p:txBody>
          <a:bodyPr/>
          <a:lstStyle/>
          <a:p>
            <a:r>
              <a:rPr lang="en-US" altLang="zh-TW" dirty="0" err="1"/>
              <a:t>cin.get</a:t>
            </a:r>
            <a:r>
              <a:rPr lang="en-US" altLang="zh-TW" dirty="0"/>
              <a:t>()</a:t>
            </a:r>
            <a:r>
              <a:rPr lang="zh-TW" altLang="en-US" dirty="0"/>
              <a:t>會包含你輸入字串的空白字元、</a:t>
            </a:r>
            <a:r>
              <a:rPr lang="en-US" altLang="zh-TW" dirty="0"/>
              <a:t>tab</a:t>
            </a:r>
            <a:r>
              <a:rPr lang="zh-TW" altLang="en-US" dirty="0"/>
              <a:t>後面的字串</a:t>
            </a:r>
            <a:endParaRPr lang="en-US" altLang="zh-TW" dirty="0"/>
          </a:p>
          <a:p>
            <a:r>
              <a:rPr lang="en-US" altLang="zh-TW" dirty="0" err="1"/>
              <a:t>cin</a:t>
            </a:r>
            <a:r>
              <a:rPr lang="zh-TW" altLang="en-US" dirty="0"/>
              <a:t>讀到空白鍵、換行、</a:t>
            </a:r>
            <a:r>
              <a:rPr lang="en-US" altLang="zh-TW" dirty="0"/>
              <a:t>tab</a:t>
            </a:r>
            <a:r>
              <a:rPr lang="zh-TW" altLang="en-US" dirty="0"/>
              <a:t>就會停下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63BF47-3D35-40A2-9E9E-8F9757ED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2427806"/>
            <a:ext cx="7505700" cy="2676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797C205-44AE-4542-AD31-EF8BD969B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10" y="528867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2295E-AFD8-420D-A301-E2A220E7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68" y="152689"/>
            <a:ext cx="7886700" cy="1325563"/>
          </a:xfrm>
        </p:spPr>
        <p:txBody>
          <a:bodyPr/>
          <a:lstStyle/>
          <a:p>
            <a:r>
              <a:rPr lang="zh-TW" altLang="en-US" dirty="0"/>
              <a:t>處理字串常用的函式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2011B-24E2-4EF8-84B2-5957C6C9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我們常常會需要對輸入的字串做改變，在</a:t>
            </a:r>
            <a:r>
              <a:rPr lang="en-US" altLang="zh-TW" dirty="0"/>
              <a:t>C</a:t>
            </a:r>
            <a:r>
              <a:rPr lang="zh-TW" altLang="en-US" dirty="0"/>
              <a:t>語言的標準函式庫內已經有相當豐富的資源來讓我們使用，所以我們這邊要學如何使用這些好用的功能。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#include&lt;</a:t>
            </a:r>
            <a:r>
              <a:rPr lang="en-US" altLang="zh-TW" dirty="0" err="1"/>
              <a:t>cstring</a:t>
            </a:r>
            <a:r>
              <a:rPr lang="en-US" altLang="zh-TW" dirty="0"/>
              <a:t>&gt;</a:t>
            </a:r>
            <a:r>
              <a:rPr lang="zh-TW" altLang="en-US" dirty="0"/>
              <a:t>來引用</a:t>
            </a:r>
            <a:r>
              <a:rPr lang="en-US" altLang="zh-TW" dirty="0"/>
              <a:t>C</a:t>
            </a:r>
            <a:r>
              <a:rPr lang="zh-TW" altLang="en-US" dirty="0"/>
              <a:t>語言的字串函式庫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#include&lt;string&gt;</a:t>
            </a:r>
            <a:r>
              <a:rPr lang="zh-TW" altLang="en-US" dirty="0"/>
              <a:t>來引用</a:t>
            </a:r>
            <a:r>
              <a:rPr lang="en-US" altLang="zh-TW" dirty="0"/>
              <a:t>C++</a:t>
            </a:r>
            <a:r>
              <a:rPr lang="zh-TW" altLang="en-US" dirty="0"/>
              <a:t>語言的字串函式庫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377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5707D-CB72-4C53-A298-D986BE0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22" y="102079"/>
            <a:ext cx="7886700" cy="1325563"/>
          </a:xfrm>
        </p:spPr>
        <p:txBody>
          <a:bodyPr/>
          <a:lstStyle/>
          <a:p>
            <a:r>
              <a:rPr lang="zh-TW" altLang="en-US" dirty="0"/>
              <a:t>取得字串長度</a:t>
            </a:r>
            <a:r>
              <a:rPr lang="en-US" altLang="zh-TW" dirty="0" err="1" smtClean="0"/>
              <a:t>strlen</a:t>
            </a:r>
            <a:r>
              <a:rPr lang="en-US" altLang="zh-TW" dirty="0" smtClean="0"/>
              <a:t>(string length)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28AFE-BB80-4A95-95D6-5F2AA6CA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828"/>
            <a:ext cx="7886700" cy="4351338"/>
          </a:xfrm>
        </p:spPr>
        <p:txBody>
          <a:bodyPr/>
          <a:lstStyle/>
          <a:p>
            <a:r>
              <a:rPr lang="en-US" altLang="zh-TW" dirty="0"/>
              <a:t>strlen(</a:t>
            </a:r>
            <a:r>
              <a:rPr lang="zh-TW" altLang="en-US" dirty="0"/>
              <a:t>字串名稱</a:t>
            </a:r>
            <a:r>
              <a:rPr lang="en-US" altLang="zh-TW" dirty="0"/>
              <a:t>):</a:t>
            </a:r>
            <a:r>
              <a:rPr lang="zh-TW" altLang="en-US" dirty="0"/>
              <a:t> 這個函式會回傳</a:t>
            </a:r>
            <a:r>
              <a:rPr lang="zh-TW" altLang="en-US" dirty="0">
                <a:solidFill>
                  <a:srgbClr val="FF0000"/>
                </a:solidFill>
              </a:rPr>
              <a:t>起點</a:t>
            </a:r>
            <a:r>
              <a:rPr lang="zh-TW" altLang="en-US" dirty="0"/>
              <a:t>到</a:t>
            </a:r>
            <a:r>
              <a:rPr lang="en-US" altLang="zh-TW" dirty="0">
                <a:solidFill>
                  <a:srgbClr val="FF0000"/>
                </a:solidFill>
              </a:rPr>
              <a:t>’\0’</a:t>
            </a:r>
            <a:r>
              <a:rPr lang="zh-TW" altLang="en-US" dirty="0"/>
              <a:t>之前</a:t>
            </a:r>
            <a:r>
              <a:rPr lang="zh-TW" altLang="en-US" dirty="0">
                <a:solidFill>
                  <a:srgbClr val="FF0000"/>
                </a:solidFill>
              </a:rPr>
              <a:t>所有字元的數目</a:t>
            </a:r>
            <a:r>
              <a:rPr lang="en-US" altLang="zh-TW" dirty="0"/>
              <a:t>(</a:t>
            </a:r>
            <a:r>
              <a:rPr lang="zh-TW" altLang="en-US" dirty="0"/>
              <a:t>不包含</a:t>
            </a:r>
            <a:r>
              <a:rPr lang="en-US" altLang="zh-TW" dirty="0"/>
              <a:t>’\0’!!)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A71EDA-A214-4DBC-86AC-1DFDC613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6" y="2739391"/>
            <a:ext cx="5343525" cy="2181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3AB93A-98E6-4D08-82CE-356A808A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5615941"/>
            <a:ext cx="6096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2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BC2F5-75CB-4A62-AD41-5F47C41E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5" y="47684"/>
            <a:ext cx="7886700" cy="1325563"/>
          </a:xfrm>
        </p:spPr>
        <p:txBody>
          <a:bodyPr/>
          <a:lstStyle/>
          <a:p>
            <a:r>
              <a:rPr lang="zh-TW" altLang="en-US" dirty="0"/>
              <a:t>兩字串串</a:t>
            </a:r>
            <a:r>
              <a:rPr lang="zh-TW" altLang="en-US" dirty="0" smtClean="0"/>
              <a:t>接</a:t>
            </a:r>
            <a:r>
              <a:rPr lang="en-US" altLang="zh-TW" dirty="0" err="1" smtClean="0"/>
              <a:t>strcat</a:t>
            </a:r>
            <a:r>
              <a:rPr lang="en-US" altLang="zh-TW" dirty="0" smtClean="0"/>
              <a:t>(string concatenation)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06309-043A-4D57-92F7-72D533E3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8088"/>
            <a:ext cx="7886700" cy="4351338"/>
          </a:xfrm>
        </p:spPr>
        <p:txBody>
          <a:bodyPr/>
          <a:lstStyle/>
          <a:p>
            <a:r>
              <a:rPr lang="en-US" altLang="zh-TW" dirty="0" err="1"/>
              <a:t>strcat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將字串</a:t>
            </a:r>
            <a:r>
              <a:rPr lang="en-US" altLang="zh-TW" dirty="0"/>
              <a:t>B</a:t>
            </a:r>
            <a:r>
              <a:rPr lang="zh-TW" altLang="en-US" dirty="0"/>
              <a:t>複製一份接到字串</a:t>
            </a:r>
            <a:r>
              <a:rPr lang="en-US" altLang="zh-TW" dirty="0"/>
              <a:t>A</a:t>
            </a:r>
            <a:r>
              <a:rPr lang="zh-TW" altLang="en-US" dirty="0"/>
              <a:t>後面，所以要注意字串</a:t>
            </a:r>
            <a:r>
              <a:rPr lang="en-US" altLang="zh-TW" dirty="0"/>
              <a:t>A</a:t>
            </a:r>
            <a:r>
              <a:rPr lang="zh-TW" altLang="en-US" dirty="0"/>
              <a:t>空間要夠大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D4ED73-78B9-469E-8F9B-179CB0DC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72" y="3271838"/>
            <a:ext cx="4752975" cy="2667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56DA95-17DA-4F3D-9E8A-08204AB0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6073774"/>
            <a:ext cx="6057900" cy="476250"/>
          </a:xfrm>
          <a:prstGeom prst="rect">
            <a:avLst/>
          </a:prstGeom>
        </p:spPr>
      </p:pic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9F4A6531-2BF3-4D0E-AD2C-5A3CC95F4CC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5992234" y="88822"/>
            <a:ext cx="141924" cy="3473767"/>
          </a:xfrm>
          <a:prstGeom prst="curvedConnector4">
            <a:avLst>
              <a:gd name="adj1" fmla="val -161072"/>
              <a:gd name="adj2" fmla="val 668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1601818-BDC4-4561-9CE4-829ADEB34B51}"/>
              </a:ext>
            </a:extLst>
          </p:cNvPr>
          <p:cNvGrpSpPr/>
          <p:nvPr/>
        </p:nvGrpSpPr>
        <p:grpSpPr>
          <a:xfrm>
            <a:off x="3413181" y="1010762"/>
            <a:ext cx="5555298" cy="978813"/>
            <a:chOff x="3394709" y="566659"/>
            <a:chExt cx="5555298" cy="978813"/>
          </a:xfrm>
          <a:noFill/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6D22AA-F708-4C3C-A099-FD51AEEC2C69}"/>
                </a:ext>
              </a:extLst>
            </p:cNvPr>
            <p:cNvSpPr/>
            <p:nvPr/>
          </p:nvSpPr>
          <p:spPr>
            <a:xfrm>
              <a:off x="3394709" y="1069222"/>
              <a:ext cx="2702560" cy="47625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/>
                <a:t>Hello</a:t>
              </a:r>
              <a:endParaRPr lang="zh-TW" altLang="en-US" dirty="0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B5031E2-1A55-4078-B45C-085257574ECD}"/>
                </a:ext>
              </a:extLst>
            </p:cNvPr>
            <p:cNvGrpSpPr/>
            <p:nvPr/>
          </p:nvGrpSpPr>
          <p:grpSpPr>
            <a:xfrm>
              <a:off x="6613207" y="566659"/>
              <a:ext cx="2336800" cy="885905"/>
              <a:chOff x="5050028" y="1018898"/>
              <a:chExt cx="2336800" cy="885905"/>
            </a:xfrm>
            <a:grpFill/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ABEA72-3B3E-44EA-8A5D-E4ECFC12A2F1}"/>
                  </a:ext>
                </a:extLst>
              </p:cNvPr>
              <p:cNvSpPr/>
              <p:nvPr/>
            </p:nvSpPr>
            <p:spPr>
              <a:xfrm>
                <a:off x="5050028" y="1428553"/>
                <a:ext cx="2336800" cy="47625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/>
                  <a:t> World!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C0E09E9-F9E1-4CBB-A96B-AB6F89DE9CBF}"/>
                  </a:ext>
                </a:extLst>
              </p:cNvPr>
              <p:cNvSpPr txBox="1"/>
              <p:nvPr/>
            </p:nvSpPr>
            <p:spPr>
              <a:xfrm>
                <a:off x="5456681" y="1018898"/>
                <a:ext cx="7617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m[50]</a:t>
                </a:r>
                <a:endParaRPr lang="zh-TW" altLang="en-US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1F7741B-CC23-4D33-B4F8-910B5F746B61}"/>
                </a:ext>
              </a:extLst>
            </p:cNvPr>
            <p:cNvSpPr txBox="1"/>
            <p:nvPr/>
          </p:nvSpPr>
          <p:spPr>
            <a:xfrm>
              <a:off x="3481854" y="632422"/>
              <a:ext cx="68480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k[50]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85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9826</TotalTime>
  <Words>720</Words>
  <Application>Microsoft Office PowerPoint</Application>
  <PresentationFormat>如螢幕大小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DejaVu Sans</vt:lpstr>
      <vt:lpstr>微軟正黑體</vt:lpstr>
      <vt:lpstr>標楷體</vt:lpstr>
      <vt:lpstr>Arial</vt:lpstr>
      <vt:lpstr>Courier New</vt:lpstr>
      <vt:lpstr>Times New Roman</vt:lpstr>
      <vt:lpstr>Wingdings</vt:lpstr>
      <vt:lpstr>Office 佈景主題</vt:lpstr>
      <vt:lpstr>計算機程式與應用實習</vt:lpstr>
      <vt:lpstr>大綱</vt:lpstr>
      <vt:lpstr>字元(character)</vt:lpstr>
      <vt:lpstr>C語言風格的字串(String)</vt:lpstr>
      <vt:lpstr>字元陣列(character array)</vt:lpstr>
      <vt:lpstr>輸入字串</vt:lpstr>
      <vt:lpstr>處理字串常用的函式</vt:lpstr>
      <vt:lpstr>取得字串長度strlen(string length)</vt:lpstr>
      <vt:lpstr>兩字串串接strcat(string concatenation)</vt:lpstr>
      <vt:lpstr>複製字串strcpy (string copy)</vt:lpstr>
      <vt:lpstr>比較兩字串strcmp(string compare)</vt:lpstr>
      <vt:lpstr>將字串形式的數字轉成整數 atoi(alphabet to integer)</vt:lpstr>
      <vt:lpstr>將數字轉成字串形式的整數 itoa(Integer to alphabet)</vt:lpstr>
      <vt:lpstr>課後練習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488</cp:revision>
  <dcterms:created xsi:type="dcterms:W3CDTF">2013-02-28T05:12:02Z</dcterms:created>
  <dcterms:modified xsi:type="dcterms:W3CDTF">2020-10-10T09:00:36Z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