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9"/>
  </p:notesMasterIdLst>
  <p:handoutMasterIdLst>
    <p:handoutMasterId r:id="rId20"/>
  </p:handoutMasterIdLst>
  <p:sldIdLst>
    <p:sldId id="296" r:id="rId2"/>
    <p:sldId id="306" r:id="rId3"/>
    <p:sldId id="307" r:id="rId4"/>
    <p:sldId id="315" r:id="rId5"/>
    <p:sldId id="308" r:id="rId6"/>
    <p:sldId id="303" r:id="rId7"/>
    <p:sldId id="304" r:id="rId8"/>
    <p:sldId id="305" r:id="rId9"/>
    <p:sldId id="316" r:id="rId10"/>
    <p:sldId id="310" r:id="rId11"/>
    <p:sldId id="311" r:id="rId12"/>
    <p:sldId id="312" r:id="rId13"/>
    <p:sldId id="314" r:id="rId14"/>
    <p:sldId id="313" r:id="rId15"/>
    <p:sldId id="302" r:id="rId16"/>
    <p:sldId id="318" r:id="rId17"/>
    <p:sldId id="31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84395" autoAdjust="0"/>
  </p:normalViewPr>
  <p:slideViewPr>
    <p:cSldViewPr snapToGrid="0">
      <p:cViewPr varScale="1">
        <p:scale>
          <a:sx n="74" d="100"/>
          <a:sy n="74" d="100"/>
        </p:scale>
        <p:origin x="162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01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4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12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7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strcpy</a:t>
            </a:r>
            <a:r>
              <a:rPr lang="zh-TW" altLang="en-US" dirty="0"/>
              <a:t>是直接寫完存入</a:t>
            </a:r>
            <a:r>
              <a:rPr lang="en-US" altLang="zh-TW" dirty="0"/>
              <a:t>TA.name</a:t>
            </a:r>
          </a:p>
          <a:p>
            <a:r>
              <a:rPr lang="zh-TW" altLang="en-US" dirty="0"/>
              <a:t>或可以使用</a:t>
            </a:r>
            <a:r>
              <a:rPr lang="en-US" altLang="zh-TW" dirty="0" err="1"/>
              <a:t>cin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19</a:t>
            </a:r>
            <a:r>
              <a:rPr lang="zh-TW" altLang="en-US" dirty="0"/>
              <a:t>、</a:t>
            </a:r>
            <a:r>
              <a:rPr lang="en-US" altLang="zh-TW" dirty="0"/>
              <a:t>20</a:t>
            </a:r>
            <a:r>
              <a:rPr lang="zh-TW" altLang="en-US" dirty="0"/>
              <a:t>是讀取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74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13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第九次上課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泡沫排序、遞迴、結構體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ED596-6555-4A1F-B45D-355F19AC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結構體</a:t>
            </a:r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469F8-7C02-4B18-A351-91230D7A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我們在用程式在表示事物時，常常需要複數個資料，所以不只是以</a:t>
            </a:r>
            <a:r>
              <a:rPr lang="en-US" altLang="zh-TW" dirty="0"/>
              <a:t>int</a:t>
            </a:r>
            <a:r>
              <a:rPr lang="zh-TW" altLang="en-US" dirty="0"/>
              <a:t>、</a:t>
            </a:r>
            <a:r>
              <a:rPr lang="en-US" altLang="zh-TW" dirty="0"/>
              <a:t>char</a:t>
            </a:r>
            <a:r>
              <a:rPr lang="zh-TW" altLang="en-US" dirty="0"/>
              <a:t>、</a:t>
            </a:r>
            <a:r>
              <a:rPr lang="en-US" altLang="zh-TW" dirty="0"/>
              <a:t>bool…</a:t>
            </a:r>
            <a:r>
              <a:rPr lang="zh-TW" altLang="en-US" dirty="0"/>
              <a:t>來表示。例如一個人就有身高、體重、姓名、性別等等。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所以在設計「人」這個資料型態的時候，我們可以使用</a:t>
            </a:r>
            <a:r>
              <a:rPr lang="en-US" altLang="zh-TW" dirty="0"/>
              <a:t>struct</a:t>
            </a:r>
            <a:r>
              <a:rPr lang="zh-TW" altLang="en-US" dirty="0"/>
              <a:t>這個語法來定義，並且將需要的基本資料型態都結合在這個變數型態內。</a:t>
            </a:r>
          </a:p>
        </p:txBody>
      </p:sp>
    </p:spTree>
    <p:extLst>
      <p:ext uri="{BB962C8B-B14F-4D97-AF65-F5344CB8AC3E}">
        <p14:creationId xmlns:p14="http://schemas.microsoft.com/office/powerpoint/2010/main" val="93179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585C5-D0AF-4C0D-AAB6-D3DC44A0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結構體範例：人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4CF5E-AC98-4D57-83A8-1824E78B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我們先定義「人」有以下性質：</a:t>
            </a:r>
            <a:endParaRPr lang="en-US" altLang="zh-TW" dirty="0"/>
          </a:p>
          <a:p>
            <a:pPr lvl="1"/>
            <a:r>
              <a:rPr lang="zh-TW" altLang="en-US" dirty="0"/>
              <a:t>姓名</a:t>
            </a:r>
            <a:r>
              <a:rPr lang="en-US" altLang="zh-TW" dirty="0"/>
              <a:t>(char[])</a:t>
            </a:r>
          </a:p>
          <a:p>
            <a:pPr lvl="1"/>
            <a:r>
              <a:rPr lang="zh-TW" altLang="en-US" dirty="0"/>
              <a:t>身高</a:t>
            </a:r>
            <a:r>
              <a:rPr lang="en-US" altLang="zh-TW" dirty="0"/>
              <a:t>(int)</a:t>
            </a:r>
          </a:p>
          <a:p>
            <a:pPr lvl="1"/>
            <a:r>
              <a:rPr lang="zh-TW" altLang="en-US" dirty="0"/>
              <a:t>體重</a:t>
            </a:r>
            <a:r>
              <a:rPr lang="en-US" altLang="zh-TW" dirty="0"/>
              <a:t>(float)</a:t>
            </a:r>
          </a:p>
          <a:p>
            <a:pPr lvl="1"/>
            <a:r>
              <a:rPr lang="zh-TW" altLang="en-US" dirty="0"/>
              <a:t>生理性別</a:t>
            </a:r>
            <a:r>
              <a:rPr lang="en-US" altLang="zh-TW" dirty="0"/>
              <a:t>(char)</a:t>
            </a:r>
          </a:p>
          <a:p>
            <a:r>
              <a:rPr lang="zh-TW" altLang="en-US" dirty="0"/>
              <a:t>接著我們要在程式內結合以上複數基本資料型態的變數進「人」這個我們新設計的變數型態。</a:t>
            </a:r>
            <a:endParaRPr lang="en-US" altLang="zh-TW" dirty="0"/>
          </a:p>
          <a:p>
            <a:pPr lvl="1"/>
            <a:r>
              <a:rPr lang="zh-TW" altLang="en-US" dirty="0"/>
              <a:t>語法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struct </a:t>
            </a:r>
            <a:r>
              <a:rPr lang="zh-TW" altLang="en-US" dirty="0"/>
              <a:t>自訂事物名稱 </a:t>
            </a: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資料型態 變數名稱</a:t>
            </a:r>
            <a:r>
              <a:rPr lang="en-US" altLang="zh-TW" dirty="0"/>
              <a:t>1;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資料型態 變數名稱</a:t>
            </a:r>
            <a:r>
              <a:rPr lang="en-US" altLang="zh-TW" dirty="0"/>
              <a:t>2;</a:t>
            </a:r>
          </a:p>
          <a:p>
            <a:pPr marL="342900" lvl="1" indent="0">
              <a:buNone/>
            </a:pPr>
            <a:r>
              <a:rPr lang="en-US" altLang="zh-TW" dirty="0"/>
              <a:t>	...</a:t>
            </a:r>
            <a:br>
              <a:rPr lang="en-US" altLang="zh-TW" dirty="0"/>
            </a:br>
            <a:r>
              <a:rPr lang="en-US" altLang="zh-TW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797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5F968-6589-4A2B-802C-0D287C3A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  <a:r>
              <a:rPr lang="zh-TW" altLang="en-US" dirty="0"/>
              <a:t> 宣告人類這個型態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30B94FE-9833-4A74-9C11-75EAB817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04" y="2894441"/>
            <a:ext cx="4085392" cy="273111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E8C086-E5CC-4384-998E-5CC93E373918}"/>
              </a:ext>
            </a:extLst>
          </p:cNvPr>
          <p:cNvSpPr txBox="1"/>
          <p:nvPr/>
        </p:nvSpPr>
        <p:spPr>
          <a:xfrm>
            <a:off x="3070008" y="2107899"/>
            <a:ext cx="408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請宣告在</a:t>
            </a:r>
            <a:r>
              <a:rPr lang="en-US" altLang="zh-TW" dirty="0"/>
              <a:t>main</a:t>
            </a:r>
            <a:r>
              <a:rPr lang="zh-TW" altLang="en-US" dirty="0"/>
              <a:t>函式外面</a:t>
            </a:r>
            <a:r>
              <a:rPr lang="en-US" altLang="zh-TW" dirty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06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42E4D-CC66-4BE1-8184-0D31256B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結構體的使用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8BD77-2273-4279-B395-9BB7E142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結構體宣告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struct </a:t>
            </a:r>
            <a:r>
              <a:rPr lang="zh-TW" altLang="en-US" dirty="0">
                <a:solidFill>
                  <a:srgbClr val="FF0000"/>
                </a:solidFill>
              </a:rPr>
              <a:t>事物名稱 變數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事物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r>
              <a:rPr lang="zh-TW" altLang="en-US" dirty="0"/>
              <a:t>初始化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要存取結構體內的變數</a:t>
            </a:r>
            <a:r>
              <a:rPr lang="en-US" altLang="zh-TW" dirty="0"/>
              <a:t>(</a:t>
            </a:r>
            <a:r>
              <a:rPr lang="zh-TW" altLang="en-US" dirty="0"/>
              <a:t>我們稱那些變數為「成員」</a:t>
            </a:r>
            <a:r>
              <a:rPr lang="en-US" altLang="zh-TW" dirty="0"/>
              <a:t>)</a:t>
            </a:r>
            <a:r>
              <a:rPr lang="zh-TW" altLang="en-US" dirty="0"/>
              <a:t>，需要使用「</a:t>
            </a:r>
            <a:r>
              <a:rPr lang="en-US" altLang="zh-TW" dirty="0"/>
              <a:t>.</a:t>
            </a:r>
            <a:r>
              <a:rPr lang="zh-TW" altLang="en-US" dirty="0"/>
              <a:t>」運算子，例</a:t>
            </a:r>
            <a:r>
              <a:rPr lang="en-US" altLang="zh-TW" dirty="0"/>
              <a:t>: 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事物</a:t>
            </a:r>
            <a:r>
              <a:rPr lang="en-US" altLang="zh-TW" dirty="0"/>
              <a:t>)</a:t>
            </a:r>
            <a:r>
              <a:rPr lang="zh-TW" altLang="en-US" dirty="0"/>
              <a:t>名稱</a:t>
            </a:r>
            <a:r>
              <a:rPr lang="en-US" altLang="zh-TW" dirty="0"/>
              <a:t>.</a:t>
            </a:r>
            <a:r>
              <a:rPr lang="zh-TW" altLang="en-US" dirty="0"/>
              <a:t>成員名稱。</a:t>
            </a:r>
            <a:endParaRPr lang="en-US" altLang="zh-TW" dirty="0"/>
          </a:p>
          <a:p>
            <a:r>
              <a:rPr lang="zh-TW" altLang="en-US" dirty="0"/>
              <a:t>宣告並初始化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struct </a:t>
            </a:r>
            <a:r>
              <a:rPr lang="zh-TW" altLang="en-US" dirty="0">
                <a:solidFill>
                  <a:srgbClr val="FF0000"/>
                </a:solidFill>
              </a:rPr>
              <a:t>事物名稱 變數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事物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名稱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zh-TW" altLang="en-US" dirty="0">
                <a:solidFill>
                  <a:srgbClr val="FF0000"/>
                </a:solidFill>
              </a:rPr>
              <a:t>初始值</a:t>
            </a:r>
            <a:r>
              <a:rPr lang="en-US" altLang="zh-TW" dirty="0">
                <a:solidFill>
                  <a:srgbClr val="FF0000"/>
                </a:solidFill>
              </a:rPr>
              <a:t>1, </a:t>
            </a:r>
            <a:r>
              <a:rPr lang="zh-TW" altLang="en-US" dirty="0">
                <a:solidFill>
                  <a:srgbClr val="FF0000"/>
                </a:solidFill>
              </a:rPr>
              <a:t>初始值</a:t>
            </a:r>
            <a:r>
              <a:rPr lang="en-US" altLang="zh-TW" dirty="0">
                <a:solidFill>
                  <a:srgbClr val="FF0000"/>
                </a:solidFill>
              </a:rPr>
              <a:t>2….};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這些初始值會依宣告成員變數的順序依序填入該成員。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48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00CCE-6CA9-4FF4-949D-EF554345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 </a:t>
            </a:r>
            <a:r>
              <a:rPr lang="zh-TW" altLang="en-US" dirty="0"/>
              <a:t>產生人類的物件並初始化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D3730D-1DF4-43FA-8FF2-08359327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76" y="1402672"/>
            <a:ext cx="5680448" cy="44231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DDFF5C4-B592-44E6-9A71-4F9743950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5905746"/>
            <a:ext cx="4886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CB08-BC1A-4330-B5E2-FABEEA5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AD59E-73AA-4DA7-8936-60FB6C63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使用遞迴技巧寫出費氏數列</a:t>
            </a:r>
            <a:r>
              <a:rPr lang="en-US" altLang="zh-TW" dirty="0"/>
              <a:t>1, 1,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3,</a:t>
            </a:r>
            <a:r>
              <a:rPr lang="zh-TW" altLang="en-US" dirty="0"/>
              <a:t> </a:t>
            </a:r>
            <a:r>
              <a:rPr lang="en-US" altLang="zh-TW" dirty="0"/>
              <a:t>5,</a:t>
            </a:r>
            <a:r>
              <a:rPr lang="zh-TW" altLang="en-US" dirty="0"/>
              <a:t> </a:t>
            </a:r>
            <a:r>
              <a:rPr lang="en-US" altLang="zh-TW" dirty="0"/>
              <a:t>8……</a:t>
            </a:r>
            <a:r>
              <a:rPr lang="zh-TW" altLang="en-US" dirty="0"/>
              <a:t>，費式數列的遞迴表示式：</a:t>
            </a:r>
            <a:r>
              <a:rPr lang="en-US" altLang="zh-TW" dirty="0"/>
              <a:t>(f(n)=f(n−1)+f(n−2)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n&gt;=2)</a:t>
            </a:r>
            <a:r>
              <a:rPr lang="zh-TW" altLang="en-US" dirty="0"/>
              <a:t>，輸入一個整數</a:t>
            </a:r>
            <a:r>
              <a:rPr lang="en-US" altLang="zh-TW" dirty="0"/>
              <a:t>n</a:t>
            </a:r>
            <a:r>
              <a:rPr lang="zh-TW" altLang="en-US" dirty="0"/>
              <a:t>為費氏的第幾項，</a:t>
            </a:r>
            <a:r>
              <a:rPr lang="en-US" altLang="zh-TW" dirty="0"/>
              <a:t>n</a:t>
            </a: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輸入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5</a:t>
            </a:r>
            <a:br>
              <a:rPr lang="en-US" altLang="zh-TW" dirty="0"/>
            </a:br>
            <a:r>
              <a:rPr lang="zh-TW" altLang="en-US" dirty="0"/>
              <a:t>輸出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5588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4ED12-5880-4AF5-9A39-6F553381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38BA8-4E52-46C0-9D77-E61B346D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表示要輸入資料筆數，接著依序輸入姓名</a:t>
            </a:r>
            <a:r>
              <a:rPr lang="en-US" altLang="zh-TW" dirty="0"/>
              <a:t>(</a:t>
            </a:r>
            <a:r>
              <a:rPr lang="zh-TW" altLang="en-US" dirty="0"/>
              <a:t>字元陣列</a:t>
            </a:r>
            <a:r>
              <a:rPr lang="en-US" altLang="zh-TW" dirty="0"/>
              <a:t>name[10])</a:t>
            </a:r>
            <a:r>
              <a:rPr lang="zh-TW" altLang="en-US" dirty="0"/>
              <a:t> ，期中考成績與期末考成績</a:t>
            </a:r>
            <a:r>
              <a:rPr lang="en-US" altLang="zh-TW" dirty="0"/>
              <a:t>(</a:t>
            </a:r>
            <a:r>
              <a:rPr lang="zh-TW" altLang="en-US" dirty="0"/>
              <a:t>兩個都是</a:t>
            </a:r>
            <a:r>
              <a:rPr lang="en-US" altLang="zh-TW" dirty="0"/>
              <a:t>int)</a:t>
            </a:r>
            <a:r>
              <a:rPr lang="zh-TW" altLang="en-US" dirty="0"/>
              <a:t>，得到總分之後將每筆資料由高到低排序，接著用</a:t>
            </a:r>
            <a:r>
              <a:rPr lang="en-US" altLang="zh-TW" dirty="0"/>
              <a:t>\t</a:t>
            </a:r>
            <a:r>
              <a:rPr lang="zh-TW" altLang="en-US" dirty="0"/>
              <a:t>的方式排版輸出姓名、期中成績、期末成績、總分共四個欄位</a:t>
            </a:r>
            <a:r>
              <a:rPr lang="en-US" altLang="zh-TW" dirty="0"/>
              <a:t>(struct</a:t>
            </a:r>
            <a:r>
              <a:rPr lang="zh-TW" altLang="en-US" dirty="0"/>
              <a:t>可當一般變數排序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B1DDCD-A7FB-4A86-A0EA-E2FC85F621C9}"/>
              </a:ext>
            </a:extLst>
          </p:cNvPr>
          <p:cNvSpPr txBox="1"/>
          <p:nvPr/>
        </p:nvSpPr>
        <p:spPr>
          <a:xfrm>
            <a:off x="795130" y="3627783"/>
            <a:ext cx="28094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AAA 30 50</a:t>
            </a:r>
            <a:br>
              <a:rPr lang="en-US" altLang="zh-TW" dirty="0"/>
            </a:br>
            <a:r>
              <a:rPr lang="en-US" altLang="zh-TW" dirty="0"/>
              <a:t>BBB 10 20</a:t>
            </a:r>
            <a:br>
              <a:rPr lang="en-US" altLang="zh-TW" dirty="0"/>
            </a:br>
            <a:r>
              <a:rPr lang="en-US" altLang="zh-TW" dirty="0"/>
              <a:t>CCC 80 75</a:t>
            </a:r>
          </a:p>
          <a:p>
            <a:pPr marL="0" indent="0"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Name Midterm Final Total</a:t>
            </a:r>
            <a:br>
              <a:rPr lang="en-US" altLang="zh-TW" dirty="0"/>
            </a:br>
            <a:r>
              <a:rPr lang="en-US" altLang="zh-TW" dirty="0"/>
              <a:t>CCC   80          75     155</a:t>
            </a:r>
          </a:p>
          <a:p>
            <a:pPr marL="0" indent="0">
              <a:buNone/>
            </a:pPr>
            <a:r>
              <a:rPr lang="en-US" altLang="zh-TW" dirty="0"/>
              <a:t>AAA    30          50     80</a:t>
            </a:r>
          </a:p>
          <a:p>
            <a:pPr marL="0" indent="0">
              <a:buNone/>
            </a:pPr>
            <a:r>
              <a:rPr lang="en-US" altLang="zh-TW" dirty="0"/>
              <a:t>BBB    10          20     30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61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B1D01-B322-4A0C-B4ED-E03EB2D9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F895A-B6C0-4801-A02D-6AE449BE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全組合</a:t>
            </a:r>
            <a:r>
              <a:rPr lang="en-US" altLang="zh-TW" b="1" dirty="0"/>
              <a:t>(</a:t>
            </a:r>
            <a:r>
              <a:rPr lang="zh-TW" altLang="en-US" b="1" dirty="0"/>
              <a:t>遞迴</a:t>
            </a:r>
            <a:r>
              <a:rPr lang="en-US" altLang="zh-TW" b="1" dirty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表示要輸入幾個整數，並依序輸入該數列，使用遞迴的方法求得該序列整數全部組合的可能。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6839BF-BAD8-418C-86B3-236C84ECAE73}"/>
              </a:ext>
            </a:extLst>
          </p:cNvPr>
          <p:cNvSpPr txBox="1"/>
          <p:nvPr/>
        </p:nvSpPr>
        <p:spPr>
          <a:xfrm>
            <a:off x="862825" y="3429000"/>
            <a:ext cx="65274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輸入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3</a:t>
            </a:r>
          </a:p>
          <a:p>
            <a:r>
              <a:rPr lang="en-US" altLang="zh-TW" sz="1600" dirty="0"/>
              <a:t>1 2 3</a:t>
            </a:r>
          </a:p>
          <a:p>
            <a:r>
              <a:rPr lang="zh-TW" altLang="en-US" sz="1600" dirty="0"/>
              <a:t>輸出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1</a:t>
            </a:r>
          </a:p>
          <a:p>
            <a:r>
              <a:rPr lang="en-US" altLang="zh-TW" sz="1600" dirty="0"/>
              <a:t>2</a:t>
            </a:r>
          </a:p>
          <a:p>
            <a:r>
              <a:rPr lang="en-US" altLang="zh-TW" sz="1600" dirty="0"/>
              <a:t>3</a:t>
            </a:r>
          </a:p>
          <a:p>
            <a:r>
              <a:rPr lang="en-US" altLang="zh-TW" sz="1600" dirty="0"/>
              <a:t>12</a:t>
            </a:r>
          </a:p>
          <a:p>
            <a:r>
              <a:rPr lang="en-US" altLang="zh-TW" sz="1600" dirty="0"/>
              <a:t>13</a:t>
            </a:r>
          </a:p>
          <a:p>
            <a:r>
              <a:rPr lang="en-US" altLang="zh-TW" sz="1600" dirty="0"/>
              <a:t>23</a:t>
            </a:r>
          </a:p>
          <a:p>
            <a:r>
              <a:rPr lang="en-US" altLang="zh-TW" sz="1600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372295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62095-73DF-48CA-BE4E-5C601F3B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C98773-4246-4C75-BFA5-B69C1CD4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泡沫排序法</a:t>
            </a:r>
            <a:endParaRPr lang="en-US" altLang="zh-TW" dirty="0"/>
          </a:p>
          <a:p>
            <a:r>
              <a:rPr lang="zh-TW" altLang="en-US" dirty="0"/>
              <a:t>遞迴</a:t>
            </a:r>
            <a:endParaRPr lang="en-US" altLang="zh-TW" dirty="0"/>
          </a:p>
          <a:p>
            <a:r>
              <a:rPr lang="zh-TW" altLang="en-US" dirty="0"/>
              <a:t>結構體</a:t>
            </a:r>
          </a:p>
        </p:txBody>
      </p:sp>
    </p:spTree>
    <p:extLst>
      <p:ext uri="{BB962C8B-B14F-4D97-AF65-F5344CB8AC3E}">
        <p14:creationId xmlns:p14="http://schemas.microsoft.com/office/powerpoint/2010/main" val="335421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839DC-29D6-47AF-BBA7-789D3924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排序</a:t>
            </a:r>
            <a:r>
              <a:rPr lang="en-US" altLang="zh-TW" dirty="0"/>
              <a:t>-</a:t>
            </a:r>
            <a:r>
              <a:rPr lang="zh-TW" altLang="en-US" dirty="0"/>
              <a:t>泡沫排序法</a:t>
            </a:r>
            <a:r>
              <a:rPr lang="en-US" altLang="zh-TW" dirty="0"/>
              <a:t>(Bubble sort)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5778F-E9F9-46F5-930C-3EDEB30A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很多時候，我們會需要將一群無序的數列排序成有序數列，可能是由小到大或是由大到小</a:t>
            </a:r>
            <a:r>
              <a:rPr lang="en-US" altLang="zh-TW" dirty="0"/>
              <a:t>….</a:t>
            </a:r>
            <a:r>
              <a:rPr lang="zh-TW" altLang="en-US" dirty="0"/>
              <a:t>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光是排序這個工作，就有很多種方法，其中牽扯到學習的難度與執行效率問題，通常新手最一開始接觸的就是「泡沫排序法」。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泡沫排序法有兩大特色：效率差但容易理解，名字來由是因為最大或小的數字會慢慢「浮」到數列的一邊，像泡泡一樣。</a:t>
            </a:r>
          </a:p>
        </p:txBody>
      </p:sp>
    </p:spTree>
    <p:extLst>
      <p:ext uri="{BB962C8B-B14F-4D97-AF65-F5344CB8AC3E}">
        <p14:creationId xmlns:p14="http://schemas.microsoft.com/office/powerpoint/2010/main" val="39305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0A79C2A-24EA-49B6-8C02-2BF92155F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7" y="1152946"/>
            <a:ext cx="7586845" cy="4552107"/>
          </a:xfrm>
        </p:spPr>
      </p:pic>
    </p:spTree>
    <p:extLst>
      <p:ext uri="{BB962C8B-B14F-4D97-AF65-F5344CB8AC3E}">
        <p14:creationId xmlns:p14="http://schemas.microsoft.com/office/powerpoint/2010/main" val="14219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1EF31-AE85-4869-8C8F-4DA0EC6A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  <a:r>
              <a:rPr lang="zh-TW" altLang="en-US" dirty="0"/>
              <a:t> 泡沫排序法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F65ABC-1B25-459D-89B4-088FBA5EB850}"/>
              </a:ext>
            </a:extLst>
          </p:cNvPr>
          <p:cNvSpPr txBox="1"/>
          <p:nvPr/>
        </p:nvSpPr>
        <p:spPr>
          <a:xfrm>
            <a:off x="628651" y="1506023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原則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外層迴圈</a:t>
            </a:r>
            <a:r>
              <a:rPr lang="en-US" altLang="zh-TW" dirty="0" err="1"/>
              <a:t>i</a:t>
            </a:r>
            <a:r>
              <a:rPr lang="zh-TW" altLang="en-US" dirty="0"/>
              <a:t>每執行完一輪，範圍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size-i-1</a:t>
            </a:r>
            <a:r>
              <a:rPr lang="zh-TW" altLang="en-US" dirty="0"/>
              <a:t>內最大的值會被放到該範圍最右邊，</a:t>
            </a:r>
            <a:r>
              <a:rPr lang="en-US" altLang="zh-TW" dirty="0" err="1"/>
              <a:t>i</a:t>
            </a:r>
            <a:r>
              <a:rPr lang="zh-TW" altLang="en-US" dirty="0"/>
              <a:t>總共執行</a:t>
            </a:r>
            <a:r>
              <a:rPr lang="en-US" altLang="zh-TW" dirty="0"/>
              <a:t>size-1</a:t>
            </a:r>
            <a:r>
              <a:rPr lang="zh-TW" altLang="en-US" dirty="0"/>
              <a:t>次後，所有的數都會被依序排好。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BFC652-1390-4F71-ABB9-23CA7F64F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4779819"/>
            <a:ext cx="4276725" cy="12287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372" y="2894973"/>
            <a:ext cx="2914650" cy="14192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11" y="2530618"/>
            <a:ext cx="3467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DBA3A-C114-4C01-8D57-97421E93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</a:t>
            </a:r>
            <a:r>
              <a:rPr lang="en-US" altLang="zh-TW" dirty="0"/>
              <a:t>(recursive)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E441F-B697-49E2-9471-3F1CF810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在學過了副函式的宣告與呼叫之後，藉由副函式的性質，我們來學一種呼叫副函式的應用：遞迴函數。</a:t>
            </a:r>
            <a:endParaRPr lang="en-US" altLang="zh-TW" dirty="0"/>
          </a:p>
          <a:p>
            <a:r>
              <a:rPr lang="zh-TW" altLang="en-US" dirty="0"/>
              <a:t>其運作方式言簡意賅就是「函式呼叫函式本身」，直到遇到臨界值才停下並回傳結果給上一層的函式。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這個技巧很適合被應用在無法使用迴圈輕易解決的目標，其特色是「問題本身可被細分成數個同樣性質但計算量較低的工作，最後再將數個得到的結果結合就是最後的答案」。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07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87AB8-7348-4526-9F58-B5BBF98D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 </a:t>
            </a:r>
            <a:r>
              <a:rPr lang="zh-TW" altLang="en-US" dirty="0"/>
              <a:t>遞迴範例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6529403-05A9-420D-8280-333C433CD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095" y="3309644"/>
            <a:ext cx="6775797" cy="2604597"/>
          </a:xfr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9D4551A-9300-4234-8213-7273BFC7047F}"/>
              </a:ext>
            </a:extLst>
          </p:cNvPr>
          <p:cNvSpPr/>
          <p:nvPr/>
        </p:nvSpPr>
        <p:spPr>
          <a:xfrm>
            <a:off x="628650" y="1523601"/>
            <a:ext cx="7886700" cy="3341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 + 9 + 8 + …. + 1 = ?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EFFFE9-2B55-46E2-A172-4BF3D37A9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32" y="6212474"/>
            <a:ext cx="3133725" cy="381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8CA9DEC-5E2F-4F3F-BB4D-0E31B1DA3D27}"/>
              </a:ext>
            </a:extLst>
          </p:cNvPr>
          <p:cNvSpPr txBox="1"/>
          <p:nvPr/>
        </p:nvSpPr>
        <p:spPr>
          <a:xfrm>
            <a:off x="628650" y="226054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用於遞迴的函式一定要有一組</a:t>
            </a:r>
            <a:r>
              <a:rPr lang="en-US" altLang="zh-TW" dirty="0"/>
              <a:t>if…else</a:t>
            </a:r>
            <a:r>
              <a:rPr lang="zh-TW" altLang="en-US" dirty="0"/>
              <a:t>，一邊用於判斷是否到臨界值，另外一邊則會繼續呼叫自己，同時要做到「收斂參數」。</a:t>
            </a:r>
          </a:p>
        </p:txBody>
      </p:sp>
    </p:spTree>
    <p:extLst>
      <p:ext uri="{BB962C8B-B14F-4D97-AF65-F5344CB8AC3E}">
        <p14:creationId xmlns:p14="http://schemas.microsoft.com/office/powerpoint/2010/main" val="246497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59741-16DE-4650-99B5-7687B82E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  <a:r>
              <a:rPr lang="en-US" altLang="zh-TW" dirty="0"/>
              <a:t>:</a:t>
            </a:r>
            <a:r>
              <a:rPr lang="zh-TW" altLang="en-US" dirty="0"/>
              <a:t> 遞迴的函式執行順序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0AF8FB-8134-4A41-81B8-B553E6E95662}"/>
              </a:ext>
            </a:extLst>
          </p:cNvPr>
          <p:cNvSpPr/>
          <p:nvPr/>
        </p:nvSpPr>
        <p:spPr>
          <a:xfrm>
            <a:off x="1698251" y="3300540"/>
            <a:ext cx="4705165" cy="301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recursion_sum</a:t>
            </a:r>
            <a:r>
              <a:rPr lang="en-US" altLang="zh-TW" dirty="0">
                <a:solidFill>
                  <a:schemeClr val="tx1"/>
                </a:solidFill>
              </a:rPr>
              <a:t>(5)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85338AC-3F55-4F77-B5CB-ED4BFD6083CB}"/>
              </a:ext>
            </a:extLst>
          </p:cNvPr>
          <p:cNvSpPr/>
          <p:nvPr/>
        </p:nvSpPr>
        <p:spPr>
          <a:xfrm>
            <a:off x="628650" y="1523601"/>
            <a:ext cx="7886700" cy="3341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 + 4 + 3 + 2 + 1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= 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E10B2E-6F17-433A-8FCE-DFA5DB413DC9}"/>
              </a:ext>
            </a:extLst>
          </p:cNvPr>
          <p:cNvSpPr/>
          <p:nvPr/>
        </p:nvSpPr>
        <p:spPr>
          <a:xfrm>
            <a:off x="1709202" y="4108028"/>
            <a:ext cx="4705165" cy="301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recursion_sum</a:t>
            </a:r>
            <a:r>
              <a:rPr lang="en-US" altLang="zh-TW" dirty="0">
                <a:solidFill>
                  <a:schemeClr val="tx1"/>
                </a:solidFill>
              </a:rPr>
              <a:t>(4)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3A31A1-DD80-4825-ABE0-3483BC46E05A}"/>
              </a:ext>
            </a:extLst>
          </p:cNvPr>
          <p:cNvSpPr/>
          <p:nvPr/>
        </p:nvSpPr>
        <p:spPr>
          <a:xfrm>
            <a:off x="1698250" y="4849303"/>
            <a:ext cx="4705165" cy="301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recursion_sum</a:t>
            </a:r>
            <a:r>
              <a:rPr lang="en-US" altLang="zh-TW" dirty="0">
                <a:solidFill>
                  <a:schemeClr val="tx1"/>
                </a:solidFill>
              </a:rPr>
              <a:t>(3)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1E0790-2768-487F-8D8C-9FF7FE2BC071}"/>
              </a:ext>
            </a:extLst>
          </p:cNvPr>
          <p:cNvSpPr/>
          <p:nvPr/>
        </p:nvSpPr>
        <p:spPr>
          <a:xfrm>
            <a:off x="1698251" y="5587791"/>
            <a:ext cx="4705165" cy="301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recursion_sum</a:t>
            </a:r>
            <a:r>
              <a:rPr lang="en-US" altLang="zh-TW" dirty="0">
                <a:solidFill>
                  <a:schemeClr val="tx1"/>
                </a:solidFill>
              </a:rPr>
              <a:t>(2)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384F-76C2-4E12-8CE3-32DB2C6826A4}"/>
              </a:ext>
            </a:extLst>
          </p:cNvPr>
          <p:cNvSpPr/>
          <p:nvPr/>
        </p:nvSpPr>
        <p:spPr>
          <a:xfrm>
            <a:off x="1698252" y="6254692"/>
            <a:ext cx="4705165" cy="301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recursion_sum</a:t>
            </a:r>
            <a:r>
              <a:rPr lang="en-US" altLang="zh-TW" dirty="0">
                <a:solidFill>
                  <a:schemeClr val="tx1"/>
                </a:solidFill>
              </a:rPr>
              <a:t>(1)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0801B8B-19FB-4E97-B3A5-53BCA79C8FAC}"/>
              </a:ext>
            </a:extLst>
          </p:cNvPr>
          <p:cNvCxnSpPr>
            <a:cxnSpLocks/>
          </p:cNvCxnSpPr>
          <p:nvPr/>
        </p:nvCxnSpPr>
        <p:spPr>
          <a:xfrm rot="10800000">
            <a:off x="1698420" y="5081670"/>
            <a:ext cx="3" cy="653774"/>
          </a:xfrm>
          <a:prstGeom prst="bentConnector3">
            <a:avLst>
              <a:gd name="adj1" fmla="val 7620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DBC9947B-ABE8-404A-8211-4B6E44DB16BF}"/>
              </a:ext>
            </a:extLst>
          </p:cNvPr>
          <p:cNvCxnSpPr>
            <a:cxnSpLocks/>
          </p:cNvCxnSpPr>
          <p:nvPr/>
        </p:nvCxnSpPr>
        <p:spPr>
          <a:xfrm rot="10800000">
            <a:off x="1698609" y="4324631"/>
            <a:ext cx="3" cy="653774"/>
          </a:xfrm>
          <a:prstGeom prst="bentConnector3">
            <a:avLst>
              <a:gd name="adj1" fmla="val 7620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ED06F6C4-A7EE-4293-808E-F9ECA567F2FC}"/>
              </a:ext>
            </a:extLst>
          </p:cNvPr>
          <p:cNvCxnSpPr/>
          <p:nvPr/>
        </p:nvCxnSpPr>
        <p:spPr>
          <a:xfrm rot="10800000">
            <a:off x="1698610" y="3579952"/>
            <a:ext cx="3" cy="653774"/>
          </a:xfrm>
          <a:prstGeom prst="bentConnector3">
            <a:avLst>
              <a:gd name="adj1" fmla="val 7620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88C68FEC-7628-4E7B-A196-7E6C56427119}"/>
              </a:ext>
            </a:extLst>
          </p:cNvPr>
          <p:cNvCxnSpPr/>
          <p:nvPr/>
        </p:nvCxnSpPr>
        <p:spPr>
          <a:xfrm rot="10800000">
            <a:off x="1698594" y="2812491"/>
            <a:ext cx="3" cy="653774"/>
          </a:xfrm>
          <a:prstGeom prst="bentConnector3">
            <a:avLst>
              <a:gd name="adj1" fmla="val 7620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4977CE9-9AC5-40A0-ADDB-E732264CDBC0}"/>
              </a:ext>
            </a:extLst>
          </p:cNvPr>
          <p:cNvSpPr txBox="1"/>
          <p:nvPr/>
        </p:nvSpPr>
        <p:spPr>
          <a:xfrm>
            <a:off x="5719111" y="2888167"/>
            <a:ext cx="331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recursion_sum</a:t>
            </a:r>
            <a:r>
              <a:rPr lang="en-US" altLang="zh-TW" sz="1400" dirty="0">
                <a:solidFill>
                  <a:schemeClr val="tx1"/>
                </a:solidFill>
              </a:rPr>
              <a:t>(5)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90D0309-49D5-48A2-A8E3-82D0F9291E87}"/>
              </a:ext>
            </a:extLst>
          </p:cNvPr>
          <p:cNvSpPr txBox="1"/>
          <p:nvPr/>
        </p:nvSpPr>
        <p:spPr>
          <a:xfrm>
            <a:off x="5945684" y="3696425"/>
            <a:ext cx="331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recursion_sum</a:t>
            </a:r>
            <a:r>
              <a:rPr lang="en-US" altLang="zh-TW" sz="1400" dirty="0">
                <a:solidFill>
                  <a:schemeClr val="tx1"/>
                </a:solidFill>
              </a:rPr>
              <a:t>(value-1)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3F20D2B-FB1E-482C-9BA4-DA76A176FF65}"/>
              </a:ext>
            </a:extLst>
          </p:cNvPr>
          <p:cNvSpPr txBox="1"/>
          <p:nvPr/>
        </p:nvSpPr>
        <p:spPr>
          <a:xfrm>
            <a:off x="5945684" y="5222682"/>
            <a:ext cx="331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recursion_sum</a:t>
            </a:r>
            <a:r>
              <a:rPr lang="en-US" altLang="zh-TW" sz="1400" dirty="0">
                <a:solidFill>
                  <a:schemeClr val="tx1"/>
                </a:solidFill>
              </a:rPr>
              <a:t>(value-1)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B34A1CC-42ED-4197-A9B7-925CAFB65363}"/>
              </a:ext>
            </a:extLst>
          </p:cNvPr>
          <p:cNvSpPr txBox="1"/>
          <p:nvPr/>
        </p:nvSpPr>
        <p:spPr>
          <a:xfrm>
            <a:off x="5945684" y="4481229"/>
            <a:ext cx="331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recursion_sum</a:t>
            </a:r>
            <a:r>
              <a:rPr lang="en-US" altLang="zh-TW" sz="1400" dirty="0">
                <a:solidFill>
                  <a:schemeClr val="tx1"/>
                </a:solidFill>
              </a:rPr>
              <a:t>(value-1)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4A47F14-2505-43D1-9359-80D77CB799A1}"/>
              </a:ext>
            </a:extLst>
          </p:cNvPr>
          <p:cNvCxnSpPr>
            <a:cxnSpLocks/>
          </p:cNvCxnSpPr>
          <p:nvPr/>
        </p:nvCxnSpPr>
        <p:spPr>
          <a:xfrm>
            <a:off x="6403676" y="2723943"/>
            <a:ext cx="15" cy="695075"/>
          </a:xfrm>
          <a:prstGeom prst="bentConnector3">
            <a:avLst>
              <a:gd name="adj1" fmla="val 1524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EBB3AD22-C3CE-4144-838B-38BB25256F69}"/>
              </a:ext>
            </a:extLst>
          </p:cNvPr>
          <p:cNvCxnSpPr>
            <a:cxnSpLocks/>
          </p:cNvCxnSpPr>
          <p:nvPr/>
        </p:nvCxnSpPr>
        <p:spPr>
          <a:xfrm>
            <a:off x="6403603" y="3505756"/>
            <a:ext cx="15" cy="695075"/>
          </a:xfrm>
          <a:prstGeom prst="bentConnector3">
            <a:avLst>
              <a:gd name="adj1" fmla="val 1524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679E114-77CA-40E5-AA48-BAF6AA1F6D21}"/>
              </a:ext>
            </a:extLst>
          </p:cNvPr>
          <p:cNvCxnSpPr>
            <a:cxnSpLocks/>
          </p:cNvCxnSpPr>
          <p:nvPr/>
        </p:nvCxnSpPr>
        <p:spPr>
          <a:xfrm>
            <a:off x="6403588" y="4293867"/>
            <a:ext cx="15" cy="695075"/>
          </a:xfrm>
          <a:prstGeom prst="bentConnector3">
            <a:avLst>
              <a:gd name="adj1" fmla="val 1524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F0A6D032-8C77-4935-99D4-272FC4978511}"/>
              </a:ext>
            </a:extLst>
          </p:cNvPr>
          <p:cNvCxnSpPr>
            <a:cxnSpLocks/>
          </p:cNvCxnSpPr>
          <p:nvPr/>
        </p:nvCxnSpPr>
        <p:spPr>
          <a:xfrm>
            <a:off x="6403588" y="5055268"/>
            <a:ext cx="28" cy="600575"/>
          </a:xfrm>
          <a:prstGeom prst="bentConnector3">
            <a:avLst>
              <a:gd name="adj1" fmla="val 81652857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D3FEFE0-6874-477D-B345-8102C1333631}"/>
              </a:ext>
            </a:extLst>
          </p:cNvPr>
          <p:cNvSpPr txBox="1"/>
          <p:nvPr/>
        </p:nvSpPr>
        <p:spPr>
          <a:xfrm>
            <a:off x="999941" y="5992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963CC8-A0B6-46AB-B16D-2BE1ED1D52F3}"/>
              </a:ext>
            </a:extLst>
          </p:cNvPr>
          <p:cNvSpPr txBox="1"/>
          <p:nvPr/>
        </p:nvSpPr>
        <p:spPr>
          <a:xfrm>
            <a:off x="829380" y="522389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 +1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4801317-9E53-4B9E-A51F-5F83E5222040}"/>
              </a:ext>
            </a:extLst>
          </p:cNvPr>
          <p:cNvSpPr txBox="1"/>
          <p:nvPr/>
        </p:nvSpPr>
        <p:spPr>
          <a:xfrm>
            <a:off x="765260" y="446856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 + 3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B55A9E5-8D85-4203-BB0F-9A87248559D0}"/>
              </a:ext>
            </a:extLst>
          </p:cNvPr>
          <p:cNvSpPr txBox="1"/>
          <p:nvPr/>
        </p:nvSpPr>
        <p:spPr>
          <a:xfrm>
            <a:off x="769627" y="36995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 +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97122EC-B2DD-47CA-A72B-C58932976E98}"/>
              </a:ext>
            </a:extLst>
          </p:cNvPr>
          <p:cNvSpPr/>
          <p:nvPr/>
        </p:nvSpPr>
        <p:spPr>
          <a:xfrm>
            <a:off x="1698252" y="2564323"/>
            <a:ext cx="4705165" cy="301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5A620291-141A-4BF3-A149-B9B66B2099D7}"/>
              </a:ext>
            </a:extLst>
          </p:cNvPr>
          <p:cNvCxnSpPr>
            <a:cxnSpLocks/>
          </p:cNvCxnSpPr>
          <p:nvPr/>
        </p:nvCxnSpPr>
        <p:spPr>
          <a:xfrm rot="10800000">
            <a:off x="1698419" y="5811571"/>
            <a:ext cx="3" cy="653774"/>
          </a:xfrm>
          <a:prstGeom prst="bentConnector3">
            <a:avLst>
              <a:gd name="adj1" fmla="val 762010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17988F42-6E18-48C8-A1BC-427840F82B34}"/>
              </a:ext>
            </a:extLst>
          </p:cNvPr>
          <p:cNvCxnSpPr>
            <a:cxnSpLocks/>
          </p:cNvCxnSpPr>
          <p:nvPr/>
        </p:nvCxnSpPr>
        <p:spPr>
          <a:xfrm flipH="1">
            <a:off x="6403588" y="5722169"/>
            <a:ext cx="32" cy="648525"/>
          </a:xfrm>
          <a:prstGeom prst="bentConnector3">
            <a:avLst>
              <a:gd name="adj1" fmla="val -714375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3602604-9977-4E26-B2FF-89B5946F7139}"/>
              </a:ext>
            </a:extLst>
          </p:cNvPr>
          <p:cNvSpPr txBox="1"/>
          <p:nvPr/>
        </p:nvSpPr>
        <p:spPr>
          <a:xfrm>
            <a:off x="637020" y="295471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 + 10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E7BD44E-255D-4D3D-95FB-0AC68DFDEF7B}"/>
              </a:ext>
            </a:extLst>
          </p:cNvPr>
          <p:cNvSpPr txBox="1"/>
          <p:nvPr/>
        </p:nvSpPr>
        <p:spPr>
          <a:xfrm>
            <a:off x="5945684" y="5838809"/>
            <a:ext cx="331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recursion_sum</a:t>
            </a:r>
            <a:r>
              <a:rPr lang="en-US" altLang="zh-TW" sz="1400" dirty="0">
                <a:solidFill>
                  <a:schemeClr val="tx1"/>
                </a:solidFill>
              </a:rPr>
              <a:t>(value-1)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7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87AB8-7348-4526-9F58-B5BBF98D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03035"/>
          </a:xfrm>
        </p:spPr>
        <p:txBody>
          <a:bodyPr/>
          <a:lstStyle/>
          <a:p>
            <a:r>
              <a:rPr lang="en-US" altLang="zh-TW" dirty="0"/>
              <a:t>Ex: </a:t>
            </a:r>
            <a:r>
              <a:rPr lang="zh-TW" altLang="en-US" dirty="0"/>
              <a:t>階層</a:t>
            </a:r>
            <a:r>
              <a:rPr lang="en-US" altLang="zh-TW" dirty="0"/>
              <a:t>(factorial)</a:t>
            </a:r>
            <a:r>
              <a:rPr lang="zh-TW" altLang="en-US" dirty="0"/>
              <a:t>範例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9D4551A-9300-4234-8213-7273BFC7047F}"/>
              </a:ext>
            </a:extLst>
          </p:cNvPr>
          <p:cNvSpPr/>
          <p:nvPr/>
        </p:nvSpPr>
        <p:spPr>
          <a:xfrm>
            <a:off x="628650" y="1523601"/>
            <a:ext cx="7886700" cy="3341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5!= 5*4*…*1=?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910B56-DB31-41F4-8801-234BD974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596134"/>
            <a:ext cx="4313409" cy="35508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C71200-537E-4A24-9DFD-44A26D436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059" y="3429000"/>
            <a:ext cx="4048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3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7376</TotalTime>
  <Words>812</Words>
  <Application>Microsoft Office PowerPoint</Application>
  <PresentationFormat>如螢幕大小 (4:3)</PresentationFormat>
  <Paragraphs>102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DejaVu Sans</vt:lpstr>
      <vt:lpstr>微軟正黑體</vt:lpstr>
      <vt:lpstr>Arial</vt:lpstr>
      <vt:lpstr>Times New Roman</vt:lpstr>
      <vt:lpstr>Wingdings</vt:lpstr>
      <vt:lpstr>Office 佈景主題</vt:lpstr>
      <vt:lpstr>計算機程式與應用實習</vt:lpstr>
      <vt:lpstr>大綱</vt:lpstr>
      <vt:lpstr>排序-泡沫排序法(Bubble sort)</vt:lpstr>
      <vt:lpstr>PowerPoint 簡報</vt:lpstr>
      <vt:lpstr>Ex: 泡沫排序法</vt:lpstr>
      <vt:lpstr>遞迴(recursive)</vt:lpstr>
      <vt:lpstr>Ex: 遞迴範例</vt:lpstr>
      <vt:lpstr>圖解: 遞迴的函式執行順序</vt:lpstr>
      <vt:lpstr>Ex: 階層(factorial)範例</vt:lpstr>
      <vt:lpstr>結構體structure</vt:lpstr>
      <vt:lpstr>結構體範例：人</vt:lpstr>
      <vt:lpstr>Ex: 宣告人類這個型態</vt:lpstr>
      <vt:lpstr>結構體的使用</vt:lpstr>
      <vt:lpstr>Ex: 產生人類的物件並初始化</vt:lpstr>
      <vt:lpstr>課後練習</vt:lpstr>
      <vt:lpstr>課後練習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497</cp:revision>
  <dcterms:created xsi:type="dcterms:W3CDTF">2013-02-28T05:12:02Z</dcterms:created>
  <dcterms:modified xsi:type="dcterms:W3CDTF">2020-11-17T08:20:18Z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