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/>
    <p:restoredTop sz="76547"/>
  </p:normalViewPr>
  <p:slideViewPr>
    <p:cSldViewPr snapToGrid="0">
      <p:cViewPr>
        <p:scale>
          <a:sx n="98" d="100"/>
          <a:sy n="98" d="100"/>
        </p:scale>
        <p:origin x="1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0EDB9-2F8F-5545-AE43-9FFAFBF1A83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19059-25A4-0F41-A286-2263025C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  <a:p>
            <a:r>
              <a:rPr lang="en-US" dirty="0"/>
              <a:t>Previous Work – a couple papers that inspired this project</a:t>
            </a:r>
          </a:p>
          <a:p>
            <a:r>
              <a:rPr lang="en-US" dirty="0"/>
              <a:t>Experiment Design – My experiment and how it works</a:t>
            </a:r>
          </a:p>
          <a:p>
            <a:r>
              <a:rPr lang="en-US" dirty="0"/>
              <a:t>Results – Results of the experiment</a:t>
            </a:r>
          </a:p>
          <a:p>
            <a:r>
              <a:rPr lang="en-US" dirty="0"/>
              <a:t>Conclusion – conclusions from the experiment</a:t>
            </a:r>
          </a:p>
          <a:p>
            <a:r>
              <a:rPr lang="en-US" dirty="0"/>
              <a:t>Future Work – we will talk about more work that could be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3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known correlation between a company’s earnings and the value of its stock.</a:t>
            </a:r>
          </a:p>
          <a:p>
            <a:endParaRPr lang="en-US" dirty="0"/>
          </a:p>
          <a:p>
            <a:r>
              <a:rPr lang="en-US" dirty="0"/>
              <a:t>The graph to the right shows the S&amp;P 500’s total EPS overlayed onto the S&amp;P 500’s price</a:t>
            </a:r>
          </a:p>
          <a:p>
            <a:endParaRPr lang="en-US" dirty="0"/>
          </a:p>
          <a:p>
            <a:r>
              <a:rPr lang="en-US" dirty="0"/>
              <a:t>The Correlation is obvious, not a perfect fit, but it is there.</a:t>
            </a:r>
          </a:p>
          <a:p>
            <a:endParaRPr lang="en-US" dirty="0"/>
          </a:p>
          <a:p>
            <a:r>
              <a:rPr lang="en-US" dirty="0"/>
              <a:t>The question is: Can individual stock prices be predicted based on their historical earnings?</a:t>
            </a:r>
          </a:p>
          <a:p>
            <a:endParaRPr lang="en-US" dirty="0"/>
          </a:p>
          <a:p>
            <a:r>
              <a:rPr lang="en-US" dirty="0"/>
              <a:t>The goal is to find value in the S&amp;P 500 index by predicting the 5 year return of individual stocks.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2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Y. Huang, S. Nakamori, and S.-Y. Wang,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"Forecasting stock market movement direction with support vector machine,"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Able to do this prediction with individual stocks and indices HSI and KOSPI – Hong Kong and Korea, using a support vector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Utilized the S&amp;P 500 index, Exchange Rates, and some other macro economic indicators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Verified that international markets have co-movement and correlation to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 C.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Tetlock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"Giving Content to Investor Sentiment: The Role of Media in the Stock Market," The Journal of Finance, vol. 62, no. 3, pp. 1139-1168, 2007.</a:t>
            </a:r>
            <a:r>
              <a:rPr lang="en-US" dirty="0">
                <a:effectLst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Exploration of how social media impacts market pressures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High values of media pessimism induce downward pressure on market prices; and unusually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high or low values of pessimism lead to temporarily high market trading volume.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Further-more, the price impact of pessimism appears especially large and slow to reverse itself in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small stocks.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study found that it is possible to construct a hypothetical zero-cost trading strategy using Negative words found on social media that yields returns as high as 7.3% per year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With little risk – High Portfolio turnover – Commission Costs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This research was some degree of evidence that this is not a straightforward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J.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Ou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and S. H. Penman, "Financial Statement Analysis and the Prediction of Stock Returns," Journal of Accounting and Economics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Discussion about how changes in 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files are collected from Alpha Vantage API – I put a red box around the functions I used from the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Dozens of parameters contained in those files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Choose relevant parameters and contain them into some kind of time series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CSV output contains: Ticker, Fiscal Year, Cash Flow, Book Value, Earnings, and 5 Year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intake</a:t>
            </a:r>
          </a:p>
          <a:p>
            <a:r>
              <a:rPr lang="en-US" dirty="0"/>
              <a:t>	- Collected data </a:t>
            </a:r>
            <a:r>
              <a:rPr lang="en-US" dirty="0">
                <a:sym typeface="Wingdings" pitchFamily="2" charset="2"/>
              </a:rPr>
              <a:t> input CSV, data is loaded in.</a:t>
            </a:r>
          </a:p>
          <a:p>
            <a:r>
              <a:rPr lang="en-US" dirty="0">
                <a:sym typeface="Wingdings" pitchFamily="2" charset="2"/>
              </a:rPr>
              <a:t>	- Feature engineering – enrich data with YOY growth rates for each parameter</a:t>
            </a:r>
          </a:p>
          <a:p>
            <a:r>
              <a:rPr lang="en-US" dirty="0">
                <a:sym typeface="Wingdings" pitchFamily="2" charset="2"/>
              </a:rPr>
              <a:t>	- Initialize Models – Instantiate  all of the Scikit learn models  -- Linear Regression, Random Forest, and Support Vector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	- I feed the data through a common preprocessor which does more feature engineering with the addition of an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Earnings_to_Book_Value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parameter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- Each model then has the option to implement its own preprocessor, however I think I have left this blank in all cases, but after these two steps you have your split training and testing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- Outliers are removed from the training data, but not the testing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- I then fit a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StandardScalar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to the half of the training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- Feature selection is a bit complex and it behaves differently for each of the three models tested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- for support vector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machine,I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used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SelectKBest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	- All others were RFE feature elimination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- These feature selections are then applied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- The model is trained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- Prediction is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- The model is then evaluated and cross validated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- The results are then written to files, one containing the statistical metrics, and the other containing details about times required for training and predicting.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methodology was unsuccessful at predicting stock returns</a:t>
            </a:r>
          </a:p>
          <a:p>
            <a:endParaRPr lang="en-US" dirty="0"/>
          </a:p>
          <a:p>
            <a:r>
              <a:rPr lang="en-US" dirty="0"/>
              <a:t>All three models proved to be under fitted to the data</a:t>
            </a:r>
          </a:p>
          <a:p>
            <a:endParaRPr lang="en-US" dirty="0"/>
          </a:p>
          <a:p>
            <a:r>
              <a:rPr lang="en-US" dirty="0"/>
              <a:t>Cross validation scores showed that none of the models performed well, but that Random Forest performed the best of the 3</a:t>
            </a:r>
          </a:p>
          <a:p>
            <a:endParaRPr lang="en-US" dirty="0"/>
          </a:p>
          <a:p>
            <a:r>
              <a:rPr lang="en-US" dirty="0"/>
              <a:t>It is clear that feature engineering and variable selection are important, as these were largely the only reasons that I was able to get anything north of 0 for R2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Enhancement</a:t>
            </a:r>
          </a:p>
          <a:p>
            <a:r>
              <a:rPr lang="en-US" dirty="0"/>
              <a:t>	- Further enrich the data with expanded historical range (longer-term trends)</a:t>
            </a:r>
          </a:p>
          <a:p>
            <a:r>
              <a:rPr lang="en-US" dirty="0"/>
              <a:t>	- additional variables: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sentiment data, industry-specific indicators, and macroeconomic variables, such as GDP growth rate and inflation</a:t>
            </a:r>
            <a:r>
              <a:rPr lang="en-US" dirty="0">
                <a:effectLst/>
              </a:rPr>
              <a:t> 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Imputation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- I did a lot of simply removing or skipping over values that were problematic</a:t>
            </a: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- Find better ways to predict what the missing values should be</a:t>
            </a:r>
          </a:p>
          <a:p>
            <a:endParaRPr lang="en-US" sz="1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Hyperparameter Tuning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Bayesian Optimization</a:t>
            </a:r>
            <a:r>
              <a:rPr lang="en-US" sz="2800" dirty="0">
                <a:effectLst/>
              </a:rPr>
              <a:t> </a:t>
            </a:r>
            <a:endParaRPr lang="en-US" sz="1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Model Selection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Neural Networks, known for their ability to model complex, non-linear relationships, could potentially capture patterns in the data that were missed by the current models. Recurrent Neural Networks (RNNs) and Long Short-Term Memory (LSTM) networks could be especially useful for this time-series prediction problem [8][9].</a:t>
            </a:r>
            <a:r>
              <a:rPr lang="en-US" sz="2800" dirty="0">
                <a:effectLst/>
              </a:rPr>
              <a:t> </a:t>
            </a:r>
          </a:p>
          <a:p>
            <a:endParaRPr lang="en-US" sz="1800" b="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19059-25A4-0F41-A286-2263025C0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7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158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85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6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1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2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7854-55B0-FC4D-8D40-0D378FEC596F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29C03C-916F-164F-924D-1C5E6E1F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0777-E0CF-8F3D-F689-D532FC236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of Machine Learning Models in Predicting Stock Returns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CED3D-89ED-AF0D-1EB6-7982494E0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Mortensen</a:t>
            </a:r>
          </a:p>
        </p:txBody>
      </p:sp>
    </p:spTree>
    <p:extLst>
      <p:ext uri="{BB962C8B-B14F-4D97-AF65-F5344CB8AC3E}">
        <p14:creationId xmlns:p14="http://schemas.microsoft.com/office/powerpoint/2010/main" val="41513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DAC0-FB33-83B8-3179-0871B85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81EE-F012-E3FC-9452-D32FF1EA1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1481" cy="4351338"/>
          </a:xfrm>
        </p:spPr>
        <p:txBody>
          <a:bodyPr/>
          <a:lstStyle/>
          <a:p>
            <a:r>
              <a:rPr lang="en-US" dirty="0"/>
              <a:t>Data Enhancement</a:t>
            </a:r>
          </a:p>
          <a:p>
            <a:r>
              <a:rPr lang="en-US" dirty="0"/>
              <a:t>Data Imputation</a:t>
            </a:r>
          </a:p>
          <a:p>
            <a:r>
              <a:rPr lang="en-US" dirty="0"/>
              <a:t>Model Selection: Neural Networks, RNN’s, LTSM Networks</a:t>
            </a:r>
          </a:p>
          <a:p>
            <a:r>
              <a:rPr lang="en-US" dirty="0"/>
              <a:t>Better Hyperparameter Tuning</a:t>
            </a:r>
          </a:p>
          <a:p>
            <a:r>
              <a:rPr lang="en-US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137294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442D-3C4D-F5E4-BAEF-1FC04810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1B9D-9C9B-6864-C952-7F508262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Previous Work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773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73FF-1C38-F114-C57C-EF38356C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06A6-F575-8BBE-5785-7737F98F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227" y="1871979"/>
            <a:ext cx="3686291" cy="4351338"/>
          </a:xfrm>
        </p:spPr>
        <p:txBody>
          <a:bodyPr>
            <a:normAutofit/>
          </a:bodyPr>
          <a:lstStyle/>
          <a:p>
            <a:r>
              <a:rPr lang="en-US" dirty="0"/>
              <a:t>Known Correlation between earnings and share price</a:t>
            </a:r>
          </a:p>
          <a:p>
            <a:r>
              <a:rPr lang="en-US" dirty="0"/>
              <a:t>Goal: Find untapped value in the S&amp;P 500 Index – Predict 5 year returns of Individual Stocks</a:t>
            </a:r>
          </a:p>
          <a:p>
            <a:r>
              <a:rPr lang="en-US" dirty="0"/>
              <a:t>Stocks with a high potential to go up based on earnings increases</a:t>
            </a:r>
          </a:p>
        </p:txBody>
      </p:sp>
      <p:pic>
        <p:nvPicPr>
          <p:cNvPr id="7" name="Picture 6" descr="A picture containing text, plot, screenshot, font&#10;&#10;Description automatically generated">
            <a:extLst>
              <a:ext uri="{FF2B5EF4-FFF2-40B4-BE49-F238E27FC236}">
                <a16:creationId xmlns:a16="http://schemas.microsoft.com/office/drawing/2014/main" id="{13984D41-719B-C402-032F-B3F3955A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71" y="2183987"/>
            <a:ext cx="6575461" cy="2777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FFA817-4606-ED7B-1589-D6EC1BC4BBD9}"/>
              </a:ext>
            </a:extLst>
          </p:cNvPr>
          <p:cNvSpPr txBox="1"/>
          <p:nvPr/>
        </p:nvSpPr>
        <p:spPr>
          <a:xfrm>
            <a:off x="5537771" y="4961688"/>
            <a:ext cx="6097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www.calamos.com</a:t>
            </a:r>
            <a:r>
              <a:rPr lang="en-US" sz="1100" dirty="0"/>
              <a:t>/blogs/voices/</a:t>
            </a:r>
            <a:r>
              <a:rPr lang="en-US" sz="1100" dirty="0" err="1"/>
              <a:t>jpc</a:t>
            </a:r>
            <a:r>
              <a:rPr lang="en-US" sz="1100" dirty="0"/>
              <a:t>-why-the-bull-market-can-continue/</a:t>
            </a:r>
          </a:p>
        </p:txBody>
      </p:sp>
    </p:spTree>
    <p:extLst>
      <p:ext uri="{BB962C8B-B14F-4D97-AF65-F5344CB8AC3E}">
        <p14:creationId xmlns:p14="http://schemas.microsoft.com/office/powerpoint/2010/main" val="34323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3C19-6CA5-7F58-81D3-21693AB4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00A7-947C-03F8-6A49-7256D2FF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/>
              <a:t>Y. Huang, S. Nakamori, and S.-Y. Wang, "Forecasting stock market movement direction with support vector machine," Computers &amp; Operations Research, vol. 32, no. 10, pp. 2513-2522, 2005. </a:t>
            </a:r>
          </a:p>
          <a:p>
            <a:pPr lvl="1"/>
            <a:r>
              <a:rPr lang="en-US" dirty="0"/>
              <a:t>Predict stock market direction in Hong Kong and Korean Markets with factors including S&amp;P 500 index and Exchange Rates from 2001-2011</a:t>
            </a:r>
          </a:p>
          <a:p>
            <a:r>
              <a:rPr lang="en-US" sz="2400" b="1" dirty="0"/>
              <a:t>P. C. </a:t>
            </a:r>
            <a:r>
              <a:rPr lang="en-US" sz="2400" b="1" dirty="0" err="1"/>
              <a:t>Tetlock</a:t>
            </a:r>
            <a:r>
              <a:rPr lang="en-US" sz="2400" b="1" dirty="0"/>
              <a:t>, "Giving Content to Investor Sentiment: The Role of Media in the Stock Market," The Journal of Finance, vol. 62, no. 3, pp. 1139-1168, 2007. </a:t>
            </a:r>
          </a:p>
          <a:p>
            <a:pPr lvl="1"/>
            <a:r>
              <a:rPr lang="en-US" dirty="0"/>
              <a:t>Explores social media and stock market activity interaction</a:t>
            </a:r>
          </a:p>
          <a:p>
            <a:pPr lvl="1"/>
            <a:r>
              <a:rPr lang="en-US" dirty="0"/>
              <a:t>Pessimism Factor – Trading on social media sentiment alone </a:t>
            </a:r>
          </a:p>
          <a:p>
            <a:pPr lvl="1"/>
            <a:endParaRPr lang="en-US" dirty="0"/>
          </a:p>
          <a:p>
            <a:r>
              <a:rPr lang="en-US" dirty="0"/>
              <a:t>Other papers and readings on the relevance of financial statements in making stock buy/sell  decisions are also available, with no data mining relevance: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"Financial Statement Analysis and the Prediction of Stock Returns," Journal of Accounting and 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6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577D-5809-FBA5-B80E-A9C91F77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8BEF-A8B0-336F-8D1F-796F1890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5656" cy="4351338"/>
          </a:xfrm>
        </p:spPr>
        <p:txBody>
          <a:bodyPr/>
          <a:lstStyle/>
          <a:p>
            <a:r>
              <a:rPr lang="en-US" dirty="0"/>
              <a:t>Alpha Vantage API</a:t>
            </a:r>
          </a:p>
          <a:p>
            <a:r>
              <a:rPr lang="en-US" dirty="0"/>
              <a:t>Collect JSON files for S&amp;P 500</a:t>
            </a:r>
          </a:p>
          <a:p>
            <a:r>
              <a:rPr lang="en-US" dirty="0"/>
              <a:t>Convert to a CSV input to the experiment</a:t>
            </a:r>
          </a:p>
        </p:txBody>
      </p:sp>
      <p:pic>
        <p:nvPicPr>
          <p:cNvPr id="5" name="Picture 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48915EB0-BF18-3EEB-FA9A-30986BFA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25" y="3429000"/>
            <a:ext cx="2759195" cy="3429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BD20ACA-E886-11B8-8527-A67B6E426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857" y="3428999"/>
            <a:ext cx="2121983" cy="342900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AD1D6E-E949-4460-0404-3DF24D729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190" y="1405666"/>
            <a:ext cx="3498603" cy="195270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5A2BC26-CB96-7F80-9E09-F87CAF849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404" y="296877"/>
            <a:ext cx="3463477" cy="18162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29215E-B8C7-AB51-77A8-1F50C138482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46793" y="1204984"/>
            <a:ext cx="358611" cy="20068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C9B29-B7C2-3A3B-8129-D93260A7AC63}"/>
              </a:ext>
            </a:extLst>
          </p:cNvPr>
          <p:cNvSpPr/>
          <p:nvPr/>
        </p:nvSpPr>
        <p:spPr>
          <a:xfrm>
            <a:off x="4757040" y="5455146"/>
            <a:ext cx="1443210" cy="561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3A2A0-479B-5CA6-0FF2-066886B07CAD}"/>
              </a:ext>
            </a:extLst>
          </p:cNvPr>
          <p:cNvSpPr/>
          <p:nvPr/>
        </p:nvSpPr>
        <p:spPr>
          <a:xfrm>
            <a:off x="6888801" y="3919652"/>
            <a:ext cx="2329321" cy="1799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1BF1A4B-2210-E6C7-39F2-205B6FC79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1579" y="2603743"/>
            <a:ext cx="3463477" cy="111452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3E6F7-C699-CE7F-3613-3025B6D39CA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977377" y="2113091"/>
            <a:ext cx="459766" cy="5953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5B0-D7BC-EB8D-7BCD-C53D6BDA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EEAD-9BF1-43AA-382D-8A139B69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19"/>
            <a:ext cx="5154976" cy="4351338"/>
          </a:xfrm>
        </p:spPr>
        <p:txBody>
          <a:bodyPr/>
          <a:lstStyle/>
          <a:p>
            <a:r>
              <a:rPr lang="en-US" dirty="0"/>
              <a:t>Data Collection Not Reflected In Diagram</a:t>
            </a:r>
          </a:p>
          <a:p>
            <a:r>
              <a:rPr lang="en-US" dirty="0"/>
              <a:t>Data is split, Models are fit and trained</a:t>
            </a:r>
          </a:p>
          <a:p>
            <a:r>
              <a:rPr lang="en-US" dirty="0"/>
              <a:t>Prediction, Evaluation, Cross Validation</a:t>
            </a:r>
          </a:p>
          <a:p>
            <a:r>
              <a:rPr lang="en-US" dirty="0"/>
              <a:t>Output to Results Files</a:t>
            </a:r>
          </a:p>
          <a:p>
            <a:r>
              <a:rPr lang="en-US" dirty="0"/>
              <a:t>Compare results from </a:t>
            </a:r>
            <a:r>
              <a:rPr lang="en-US" dirty="0">
                <a:sym typeface="Wingdings" pitchFamily="2" charset="2"/>
              </a:rPr>
              <a:t>Linear Regression, Random Forest, and Support Vector Machine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7A712-F300-058B-C5A5-676AE078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479" y="0"/>
            <a:ext cx="2877401" cy="69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4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80E7-135B-FE1B-F0FB-A2818D7A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198C-4EDC-8BCF-C2E8-C2C6EBAA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Output.txt</a:t>
            </a:r>
            <a:endParaRPr lang="en-US" dirty="0"/>
          </a:p>
          <a:p>
            <a:r>
              <a:rPr lang="en-US" dirty="0" err="1"/>
              <a:t>Times.txt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C8113A-0744-2DA7-972E-EF9CFD2B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757" y="613959"/>
            <a:ext cx="3695490" cy="364056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7476FC-D278-663B-D33F-D741B5821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41" y="4369166"/>
            <a:ext cx="3962721" cy="21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4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6066-0EDC-C484-AFCE-59A9DFD0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366B-4009-B263-C542-A2E6CCD3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9127" cy="4351338"/>
          </a:xfrm>
        </p:spPr>
        <p:txBody>
          <a:bodyPr/>
          <a:lstStyle/>
          <a:p>
            <a:r>
              <a:rPr lang="en-US" dirty="0"/>
              <a:t>High Mean Squared Errors</a:t>
            </a:r>
          </a:p>
          <a:p>
            <a:r>
              <a:rPr lang="en-US" dirty="0"/>
              <a:t>R-Squared Very low for each model</a:t>
            </a:r>
          </a:p>
          <a:p>
            <a:r>
              <a:rPr lang="en-US" dirty="0"/>
              <a:t>Cross-Validation scores were low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C975CF-38FF-DCDA-08BD-8DDC7DBFF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28049"/>
              </p:ext>
            </p:extLst>
          </p:nvPr>
        </p:nvGraphicFramePr>
        <p:xfrm>
          <a:off x="6096000" y="1336401"/>
          <a:ext cx="5571281" cy="17183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52739">
                  <a:extLst>
                    <a:ext uri="{9D8B030D-6E8A-4147-A177-3AD203B41FA5}">
                      <a16:colId xmlns:a16="http://schemas.microsoft.com/office/drawing/2014/main" val="2260027399"/>
                    </a:ext>
                  </a:extLst>
                </a:gridCol>
                <a:gridCol w="1352739">
                  <a:extLst>
                    <a:ext uri="{9D8B030D-6E8A-4147-A177-3AD203B41FA5}">
                      <a16:colId xmlns:a16="http://schemas.microsoft.com/office/drawing/2014/main" val="4186753554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4162684344"/>
                    </a:ext>
                  </a:extLst>
                </a:gridCol>
                <a:gridCol w="1512491">
                  <a:extLst>
                    <a:ext uri="{9D8B030D-6E8A-4147-A177-3AD203B41FA5}">
                      <a16:colId xmlns:a16="http://schemas.microsoft.com/office/drawing/2014/main" val="543124635"/>
                    </a:ext>
                  </a:extLst>
                </a:gridCol>
              </a:tblGrid>
              <a:tr h="445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Model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Mean squared error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R-squared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Cross-validation score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231221"/>
                  </a:ext>
                </a:extLst>
              </a:tr>
              <a:tr h="3652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Linear Regression: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8857.39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134999"/>
                  </a:ext>
                </a:extLst>
              </a:tr>
              <a:tr h="3629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Random Forest: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7964.94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612676"/>
                  </a:ext>
                </a:extLst>
              </a:tr>
              <a:tr h="5444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Support Vector Machine: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8750.26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0.09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393100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3B47EE1-548E-42BE-B7DC-CC2D2DFA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3256059"/>
            <a:ext cx="7696855" cy="62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41BD66-FB31-9EF4-9C16-A44BCB0E5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46352"/>
              </p:ext>
            </p:extLst>
          </p:nvPr>
        </p:nvGraphicFramePr>
        <p:xfrm>
          <a:off x="6096001" y="3566789"/>
          <a:ext cx="5571280" cy="17882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92819">
                  <a:extLst>
                    <a:ext uri="{9D8B030D-6E8A-4147-A177-3AD203B41FA5}">
                      <a16:colId xmlns:a16="http://schemas.microsoft.com/office/drawing/2014/main" val="3138859404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852086276"/>
                    </a:ext>
                  </a:extLst>
                </a:gridCol>
                <a:gridCol w="1857292">
                  <a:extLst>
                    <a:ext uri="{9D8B030D-6E8A-4147-A177-3AD203B41FA5}">
                      <a16:colId xmlns:a16="http://schemas.microsoft.com/office/drawing/2014/main" val="3861962269"/>
                    </a:ext>
                  </a:extLst>
                </a:gridCol>
              </a:tblGrid>
              <a:tr h="338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Model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Training Time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Predicition Time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12138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Linear Regression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0:00:00.057096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0:00:00.046739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565701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Random Forest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0:02:30.078417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0:00:09.577208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3413510"/>
                  </a:ext>
                </a:extLst>
              </a:tr>
              <a:tr h="483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Support Vector Machine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0:00:36.600668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0:00:00.081960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36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7761-1F66-C376-C038-D8DDB068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054C-1F9D-8E42-D14E-BF915D8F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methodology did not accomplish the expected result of predicting 5-year stock returns with high accuracy.</a:t>
            </a:r>
          </a:p>
          <a:p>
            <a:r>
              <a:rPr lang="en-US" dirty="0"/>
              <a:t>All three models were under-fitted to the data</a:t>
            </a:r>
          </a:p>
          <a:p>
            <a:r>
              <a:rPr lang="en-US" dirty="0"/>
              <a:t>Cross validation scores showed that none of the 3 models performed well.</a:t>
            </a:r>
          </a:p>
          <a:p>
            <a:r>
              <a:rPr lang="en-US" dirty="0"/>
              <a:t>Feature engineering, variable selection, and data normalization are very important.</a:t>
            </a:r>
          </a:p>
          <a:p>
            <a:r>
              <a:rPr lang="en-US" dirty="0"/>
              <a:t>Financial markets are complex and unpredictable</a:t>
            </a:r>
          </a:p>
          <a:p>
            <a:pPr lvl="1"/>
            <a:r>
              <a:rPr lang="en-US" dirty="0"/>
              <a:t>Macroeconomic indicators, market sentiment, nor geopolitical events were considered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504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{17DACEF3-00F8-414B-9AAD-485C55999B8A}tf10001069</Template>
  <TotalTime>4290</TotalTime>
  <Words>1401</Words>
  <Application>Microsoft Macintosh PowerPoint</Application>
  <PresentationFormat>Widescreen</PresentationFormat>
  <Paragraphs>163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Menlo</vt:lpstr>
      <vt:lpstr>Times New Roman</vt:lpstr>
      <vt:lpstr>Wingdings 3</vt:lpstr>
      <vt:lpstr>Wisp</vt:lpstr>
      <vt:lpstr>Comparative Analysis of Machine Learning Models in Predicting Stock Returns</vt:lpstr>
      <vt:lpstr>Agenda</vt:lpstr>
      <vt:lpstr>Overview</vt:lpstr>
      <vt:lpstr>Previous Work</vt:lpstr>
      <vt:lpstr>Data Collection</vt:lpstr>
      <vt:lpstr>Experiment Design</vt:lpstr>
      <vt:lpstr>Experiment Outputs</vt:lpstr>
      <vt:lpstr>Results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Mortensen</dc:creator>
  <cp:lastModifiedBy>James Mortensen</cp:lastModifiedBy>
  <cp:revision>12</cp:revision>
  <dcterms:created xsi:type="dcterms:W3CDTF">2023-06-11T14:56:56Z</dcterms:created>
  <dcterms:modified xsi:type="dcterms:W3CDTF">2023-06-15T21:49:56Z</dcterms:modified>
</cp:coreProperties>
</file>