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83469"/>
  </p:normalViewPr>
  <p:slideViewPr>
    <p:cSldViewPr snapToGrid="0">
      <p:cViewPr>
        <p:scale>
          <a:sx n="85" d="100"/>
          <a:sy n="85" d="100"/>
        </p:scale>
        <p:origin x="536"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BFE70-910F-6948-9AB2-9F8F9531FA99}" type="datetimeFigureOut">
              <a:rPr lang="en-US" smtClean="0"/>
              <a:t>9/9/23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53A51-788F-5446-A9B0-EB0807E6EF46}" type="slidenum">
              <a:rPr lang="en-US" smtClean="0"/>
              <a:t>‹#›</a:t>
            </a:fld>
            <a:endParaRPr lang="en-US"/>
          </a:p>
        </p:txBody>
      </p:sp>
    </p:spTree>
    <p:extLst>
      <p:ext uri="{BB962C8B-B14F-4D97-AF65-F5344CB8AC3E}">
        <p14:creationId xmlns:p14="http://schemas.microsoft.com/office/powerpoint/2010/main" val="206548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SzPts val="1000"/>
              <a:buFont typeface="Symbol" pitchFamily="2" charset="2"/>
              <a:buChar char=""/>
              <a:tabLst>
                <a:tab pos="457200" algn="l"/>
              </a:tabLst>
            </a:pP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Security and Law Enforcement</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It aids authorities in criminal investigations, airport security checks, and border control.</a:t>
            </a:r>
          </a:p>
          <a:p>
            <a:pPr marL="342900" marR="0" lvl="0" indent="-342900">
              <a:spcBef>
                <a:spcPts val="0"/>
              </a:spcBef>
              <a:spcAft>
                <a:spcPts val="0"/>
              </a:spcAft>
              <a:buSzPts val="1000"/>
              <a:buFont typeface="Symbol" pitchFamily="2" charset="2"/>
              <a:buChar char=""/>
              <a:tabLst>
                <a:tab pos="457200" algn="l"/>
              </a:tabLst>
            </a:pP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Authentication</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It provides a secure way for users to unlock devices or access restricted areas.</a:t>
            </a:r>
          </a:p>
          <a:p>
            <a:pPr marL="342900" marR="0" lvl="0" indent="-342900">
              <a:spcBef>
                <a:spcPts val="0"/>
              </a:spcBef>
              <a:spcAft>
                <a:spcPts val="0"/>
              </a:spcAft>
              <a:buSzPts val="1000"/>
              <a:buFont typeface="Symbol" pitchFamily="2" charset="2"/>
              <a:buChar char=""/>
              <a:tabLst>
                <a:tab pos="457200" algn="l"/>
              </a:tabLst>
            </a:pP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Personalized Marketing</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Businesses use this technology to offer customized experiences to customers by recognizing their preferences.</a:t>
            </a:r>
          </a:p>
          <a:p>
            <a:pPr marL="342900" marR="0" lvl="0" indent="-342900">
              <a:spcBef>
                <a:spcPts val="0"/>
              </a:spcBef>
              <a:spcAft>
                <a:spcPts val="0"/>
              </a:spcAft>
              <a:buSzPts val="1000"/>
              <a:buFont typeface="Symbol" pitchFamily="2" charset="2"/>
              <a:buChar char=""/>
              <a:tabLst>
                <a:tab pos="457200" algn="l"/>
              </a:tabLst>
            </a:pP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Healthcare</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Medical professionals are exploring facial recognition for patient identification and even potential diagnostic applications.</a:t>
            </a:r>
          </a:p>
          <a:p>
            <a:endParaRPr lang="en-US" dirty="0"/>
          </a:p>
          <a:p>
            <a:endParaRPr lang="en-US" dirty="0"/>
          </a:p>
          <a:p>
            <a:pPr marL="342900" marR="0" lvl="0" indent="-342900">
              <a:spcBef>
                <a:spcPts val="0"/>
              </a:spcBef>
              <a:spcAft>
                <a:spcPts val="0"/>
              </a:spcAft>
              <a:buFont typeface="+mj-lt"/>
              <a:buAutoNum type="arabicPeriod"/>
              <a:tabLst>
                <a:tab pos="457200" algn="l"/>
              </a:tabLst>
            </a:pP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 Availability</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proliferation of large, publicly available datasets has enabled researchers to train more complex models. In the case of this research, we have the Labeled Faces in the Wild dataset. A publicly available and easily obtainable dataset of labeled images of faces.</a:t>
            </a:r>
          </a:p>
          <a:p>
            <a:pPr marL="342900" marR="0" lvl="0" indent="-342900">
              <a:spcBef>
                <a:spcPts val="0"/>
              </a:spcBef>
              <a:spcAft>
                <a:spcPts val="0"/>
              </a:spcAft>
              <a:buFont typeface="+mj-lt"/>
              <a:buAutoNum type="arabicPeriod"/>
              <a:tabLst>
                <a:tab pos="457200" algn="l"/>
              </a:tabLst>
            </a:pP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Algorithm Advancements</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shift from traditional image processing techniques to deep learning has revolutionized the field. Neural networks have been instrumental in automating feature extraction, contributing to the significant improvement in accuracy and efficiency [3].</a:t>
            </a:r>
          </a:p>
          <a:p>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2</a:t>
            </a:fld>
            <a:endParaRPr lang="en-US"/>
          </a:p>
        </p:txBody>
      </p:sp>
    </p:spTree>
    <p:extLst>
      <p:ext uri="{BB962C8B-B14F-4D97-AF65-F5344CB8AC3E}">
        <p14:creationId xmlns:p14="http://schemas.microsoft.com/office/powerpoint/2010/main" val="248310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18</a:t>
            </a:fld>
            <a:endParaRPr lang="en-US"/>
          </a:p>
        </p:txBody>
      </p:sp>
    </p:spTree>
    <p:extLst>
      <p:ext uri="{BB962C8B-B14F-4D97-AF65-F5344CB8AC3E}">
        <p14:creationId xmlns:p14="http://schemas.microsoft.com/office/powerpoint/2010/main" val="226638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8EAED"/>
                </a:solidFill>
                <a:effectLst/>
                <a:latin typeface="Google Sans"/>
              </a:rPr>
              <a:t>SMOTE (synthetic minority oversampling technique) is </a:t>
            </a:r>
            <a:r>
              <a:rPr lang="en-US" b="0" i="0" u="none" strike="noStrike" dirty="0">
                <a:solidFill>
                  <a:srgbClr val="E2EEFF"/>
                </a:solidFill>
                <a:effectLst/>
                <a:latin typeface="Google Sans"/>
              </a:rPr>
              <a:t>one of the most commonly used oversampling methods to solve the imbalance problem</a:t>
            </a:r>
            <a:r>
              <a:rPr lang="en-US" b="0" i="0" u="none" strike="noStrike" dirty="0">
                <a:solidFill>
                  <a:srgbClr val="E8EAED"/>
                </a:solidFill>
                <a:effectLst/>
                <a:latin typeface="Google Sans"/>
              </a:rPr>
              <a:t>. It aims to balance class distribution by randomly increasing minority class examples by replicating them.</a:t>
            </a:r>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3</a:t>
            </a:fld>
            <a:endParaRPr lang="en-US"/>
          </a:p>
        </p:txBody>
      </p:sp>
    </p:spTree>
    <p:extLst>
      <p:ext uri="{BB962C8B-B14F-4D97-AF65-F5344CB8AC3E}">
        <p14:creationId xmlns:p14="http://schemas.microsoft.com/office/powerpoint/2010/main" val="348290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trained and tested model will not be used for implementations beyond classifying the performance of the model. For example, face verification using a phone camera. This research is targeted at testing the model alone.</a:t>
            </a:r>
          </a:p>
          <a:p>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4</a:t>
            </a:fld>
            <a:endParaRPr lang="en-US"/>
          </a:p>
        </p:txBody>
      </p:sp>
    </p:spTree>
    <p:extLst>
      <p:ext uri="{BB962C8B-B14F-4D97-AF65-F5344CB8AC3E}">
        <p14:creationId xmlns:p14="http://schemas.microsoft.com/office/powerpoint/2010/main" val="1561545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Eigenfaces (Turk and Pentland)</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Eigenfaces method introduced a way to represent faces using principal component analysis (PCA). By capturing the variance between facial images and representing them with a set of principal components or eigenfaces, this method allowed for efficient recognition. However, it struggled with variations in lighting and pose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FaceNet</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Schroff</a:t>
            </a:r>
            <a:r>
              <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et al.)</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FaceNet</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extended facial recognition by directly learning a mapping from face images to a compact Euclidean space. Using a triplet loss function, </a:t>
            </a:r>
            <a:r>
              <a:rPr lang="en-US" sz="18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FaceNet</a:t>
            </a:r>
            <a:r>
              <a:rPr lang="en-US"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ensured that similar faces were closer in the embedded space, achieving impressive results on various benchmarks [2].</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5</a:t>
            </a:fld>
            <a:endParaRPr lang="en-US"/>
          </a:p>
        </p:txBody>
      </p:sp>
    </p:spTree>
    <p:extLst>
      <p:ext uri="{BB962C8B-B14F-4D97-AF65-F5344CB8AC3E}">
        <p14:creationId xmlns:p14="http://schemas.microsoft.com/office/powerpoint/2010/main" val="2360384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Precision focuses on the correctness of positive predictions, denoting the fraction of predicted positive instances that are truly positive. On the other hand, recall gauges the model's capability to identify all positive instances, reflecting the fraction of actual positive cases that the model correctly detected. </a:t>
            </a:r>
          </a:p>
          <a:p>
            <a:endParaRPr lang="en-US" sz="1800" dirty="0">
              <a:solidFill>
                <a:srgbClr val="000000"/>
              </a:solidFill>
              <a:effectLst/>
              <a:latin typeface="Calibri" panose="020F0502020204030204" pitchFamily="34" charset="0"/>
              <a:cs typeface="Times New Roman" panose="02020603050405020304" pitchFamily="18" charset="0"/>
            </a:endParaRPr>
          </a:p>
          <a:p>
            <a:endParaRPr lang="en-US" sz="1800" dirty="0">
              <a:solidFill>
                <a:srgbClr val="000000"/>
              </a:solidFill>
              <a:effectLst/>
              <a:latin typeface="Calibri" panose="020F0502020204030204" pitchFamily="34" charset="0"/>
              <a:cs typeface="Times New Roman" panose="02020603050405020304" pitchFamily="18" charset="0"/>
            </a:endParaRPr>
          </a:p>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F1 score represents the harmonic mean of precision and recall, offering a balanced measure for binary classification, especially in imbalanced datasets. </a:t>
            </a:r>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13</a:t>
            </a:fld>
            <a:endParaRPr lang="en-US"/>
          </a:p>
        </p:txBody>
      </p:sp>
    </p:spTree>
    <p:extLst>
      <p:ext uri="{BB962C8B-B14F-4D97-AF65-F5344CB8AC3E}">
        <p14:creationId xmlns:p14="http://schemas.microsoft.com/office/powerpoint/2010/main" val="270963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False positive can be quite costly in some applications such as security verification. A bad actor could be granted access via this system on a false positive.</a:t>
            </a:r>
            <a:r>
              <a:rPr lang="en-US" sz="2800" dirty="0">
                <a:effectLst/>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model that has a precision of 1 for all cases, produces no false positives.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14</a:t>
            </a:fld>
            <a:endParaRPr lang="en-US"/>
          </a:p>
        </p:txBody>
      </p:sp>
    </p:spTree>
    <p:extLst>
      <p:ext uri="{BB962C8B-B14F-4D97-AF65-F5344CB8AC3E}">
        <p14:creationId xmlns:p14="http://schemas.microsoft.com/office/powerpoint/2010/main" val="31684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contexts like security verification, a false negative implies that a legitimate user or entity, labeled as "You", is mistakenly denied access. In essence, if a model achieves a recall score of 1 across categories, it signifies that all genuine positive instances are correctly recognized by the system.</a:t>
            </a:r>
          </a:p>
          <a:p>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15</a:t>
            </a:fld>
            <a:endParaRPr lang="en-US"/>
          </a:p>
        </p:txBody>
      </p:sp>
    </p:spTree>
    <p:extLst>
      <p:ext uri="{BB962C8B-B14F-4D97-AF65-F5344CB8AC3E}">
        <p14:creationId xmlns:p14="http://schemas.microsoft.com/office/powerpoint/2010/main" val="1545964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facial recognition systems, the F1-score holds paramount importance as it strikes a balance between precision and recall, ensuring that both false positives and false negatives are minimized.</a:t>
            </a:r>
            <a:r>
              <a:rPr lang="en-US" dirty="0">
                <a:effectLst/>
              </a:rPr>
              <a:t> </a:t>
            </a:r>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16</a:t>
            </a:fld>
            <a:endParaRPr lang="en-US"/>
          </a:p>
        </p:txBody>
      </p:sp>
    </p:spTree>
    <p:extLst>
      <p:ext uri="{BB962C8B-B14F-4D97-AF65-F5344CB8AC3E}">
        <p14:creationId xmlns:p14="http://schemas.microsoft.com/office/powerpoint/2010/main" val="1630845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weighted average F1-score is a pivotal metric in facial recognition systems, particularly when there are imbalances in class distributions. It provides a holistic view of a model's performance by calculating the F1-scores of each class proportionally, based on their presence in the dataset.</a:t>
            </a:r>
            <a:r>
              <a:rPr lang="en-US" dirty="0">
                <a:effectLst/>
              </a:rPr>
              <a:t> </a:t>
            </a:r>
          </a:p>
          <a:p>
            <a:endParaRPr lang="en-US" dirty="0"/>
          </a:p>
        </p:txBody>
      </p:sp>
      <p:sp>
        <p:nvSpPr>
          <p:cNvPr id="4" name="Slide Number Placeholder 3"/>
          <p:cNvSpPr>
            <a:spLocks noGrp="1"/>
          </p:cNvSpPr>
          <p:nvPr>
            <p:ph type="sldNum" sz="quarter" idx="5"/>
          </p:nvPr>
        </p:nvSpPr>
        <p:spPr/>
        <p:txBody>
          <a:bodyPr/>
          <a:lstStyle/>
          <a:p>
            <a:fld id="{07153A51-788F-5446-A9B0-EB0807E6EF46}" type="slidenum">
              <a:rPr lang="en-US" smtClean="0"/>
              <a:t>17</a:t>
            </a:fld>
            <a:endParaRPr lang="en-US"/>
          </a:p>
        </p:txBody>
      </p:sp>
    </p:spTree>
    <p:extLst>
      <p:ext uri="{BB962C8B-B14F-4D97-AF65-F5344CB8AC3E}">
        <p14:creationId xmlns:p14="http://schemas.microsoft.com/office/powerpoint/2010/main" val="2277295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2DA80A-79A0-454B-A2C9-FDC51B414531}"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80405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DA80A-79A0-454B-A2C9-FDC51B414531}"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288477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DA80A-79A0-454B-A2C9-FDC51B414531}"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3012472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DA80A-79A0-454B-A2C9-FDC51B414531}"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7793C2B-AA0B-914C-A2FF-845F851254F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2062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DA80A-79A0-454B-A2C9-FDC51B414531}"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2462808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2DA80A-79A0-454B-A2C9-FDC51B414531}" type="datetimeFigureOut">
              <a:rPr lang="en-US" smtClean="0"/>
              <a:t>9/9/23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3990795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2DA80A-79A0-454B-A2C9-FDC51B414531}" type="datetimeFigureOut">
              <a:rPr lang="en-US" smtClean="0"/>
              <a:t>9/9/23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2789412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A80A-79A0-454B-A2C9-FDC51B414531}"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2640138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D2DA80A-79A0-454B-A2C9-FDC51B414531}" type="datetimeFigureOut">
              <a:rPr lang="en-US" smtClean="0"/>
              <a:t>9/9/23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7793C2B-AA0B-914C-A2FF-845F851254FD}" type="slidenum">
              <a:rPr lang="en-US" smtClean="0"/>
              <a:t>‹#›</a:t>
            </a:fld>
            <a:endParaRPr lang="en-US"/>
          </a:p>
        </p:txBody>
      </p:sp>
    </p:spTree>
    <p:extLst>
      <p:ext uri="{BB962C8B-B14F-4D97-AF65-F5344CB8AC3E}">
        <p14:creationId xmlns:p14="http://schemas.microsoft.com/office/powerpoint/2010/main" val="264912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A80A-79A0-454B-A2C9-FDC51B414531}"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218164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DA80A-79A0-454B-A2C9-FDC51B414531}"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3420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2DA80A-79A0-454B-A2C9-FDC51B414531}"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27207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2DA80A-79A0-454B-A2C9-FDC51B414531}" type="datetimeFigureOut">
              <a:rPr lang="en-US" smtClean="0"/>
              <a:t>9/9/23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128979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2DA80A-79A0-454B-A2C9-FDC51B414531}" type="datetimeFigureOut">
              <a:rPr lang="en-US" smtClean="0"/>
              <a:t>9/9/23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135846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D2DA80A-79A0-454B-A2C9-FDC51B414531}" type="datetimeFigureOut">
              <a:rPr lang="en-US" smtClean="0"/>
              <a:t>9/9/23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71285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DA80A-79A0-454B-A2C9-FDC51B414531}"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369992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DA80A-79A0-454B-A2C9-FDC51B414531}"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93C2B-AA0B-914C-A2FF-845F851254FD}" type="slidenum">
              <a:rPr lang="en-US" smtClean="0"/>
              <a:t>‹#›</a:t>
            </a:fld>
            <a:endParaRPr lang="en-US"/>
          </a:p>
        </p:txBody>
      </p:sp>
    </p:spTree>
    <p:extLst>
      <p:ext uri="{BB962C8B-B14F-4D97-AF65-F5344CB8AC3E}">
        <p14:creationId xmlns:p14="http://schemas.microsoft.com/office/powerpoint/2010/main" val="282536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DA80A-79A0-454B-A2C9-FDC51B414531}" type="datetimeFigureOut">
              <a:rPr lang="en-US" smtClean="0"/>
              <a:t>9/9/23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7793C2B-AA0B-914C-A2FF-845F851254FD}" type="slidenum">
              <a:rPr lang="en-US" smtClean="0"/>
              <a:t>‹#›</a:t>
            </a:fld>
            <a:endParaRPr lang="en-US"/>
          </a:p>
        </p:txBody>
      </p:sp>
    </p:spTree>
    <p:extLst>
      <p:ext uri="{BB962C8B-B14F-4D97-AF65-F5344CB8AC3E}">
        <p14:creationId xmlns:p14="http://schemas.microsoft.com/office/powerpoint/2010/main" val="2303167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81B9-F6DC-F1CF-95DF-B65AB7DC69B8}"/>
              </a:ext>
            </a:extLst>
          </p:cNvPr>
          <p:cNvSpPr>
            <a:spLocks noGrp="1"/>
          </p:cNvSpPr>
          <p:nvPr>
            <p:ph type="ctrTitle"/>
          </p:nvPr>
        </p:nvSpPr>
        <p:spPr/>
        <p:txBody>
          <a:bodyPr/>
          <a:lstStyle/>
          <a:p>
            <a:r>
              <a:rPr lang="en-US" dirty="0"/>
              <a:t>Facial Recognition With Support Vector Machine</a:t>
            </a:r>
          </a:p>
        </p:txBody>
      </p:sp>
      <p:sp>
        <p:nvSpPr>
          <p:cNvPr id="3" name="Subtitle 2">
            <a:extLst>
              <a:ext uri="{FF2B5EF4-FFF2-40B4-BE49-F238E27FC236}">
                <a16:creationId xmlns:a16="http://schemas.microsoft.com/office/drawing/2014/main" id="{FF5FC47F-B1FC-E8B3-E9B2-2071C1C86671}"/>
              </a:ext>
            </a:extLst>
          </p:cNvPr>
          <p:cNvSpPr>
            <a:spLocks noGrp="1"/>
          </p:cNvSpPr>
          <p:nvPr>
            <p:ph type="subTitle" idx="1"/>
          </p:nvPr>
        </p:nvSpPr>
        <p:spPr/>
        <p:txBody>
          <a:bodyPr/>
          <a:lstStyle/>
          <a:p>
            <a:r>
              <a:rPr lang="en-US" dirty="0"/>
              <a:t>James Mortensen</a:t>
            </a:r>
          </a:p>
        </p:txBody>
      </p:sp>
    </p:spTree>
    <p:extLst>
      <p:ext uri="{BB962C8B-B14F-4D97-AF65-F5344CB8AC3E}">
        <p14:creationId xmlns:p14="http://schemas.microsoft.com/office/powerpoint/2010/main" val="288524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C7FD-8CEF-8070-2D3C-35AE2F2DBE70}"/>
              </a:ext>
            </a:extLst>
          </p:cNvPr>
          <p:cNvSpPr>
            <a:spLocks noGrp="1"/>
          </p:cNvSpPr>
          <p:nvPr>
            <p:ph type="title"/>
          </p:nvPr>
        </p:nvSpPr>
        <p:spPr/>
        <p:txBody>
          <a:bodyPr/>
          <a:lstStyle/>
          <a:p>
            <a:r>
              <a:rPr lang="en-US" dirty="0"/>
              <a:t>Experiment Design (structure)</a:t>
            </a:r>
          </a:p>
        </p:txBody>
      </p:sp>
      <p:pic>
        <p:nvPicPr>
          <p:cNvPr id="6" name="Picture 5" descr="A diagram of a face recognition&#10;&#10;Description automatically generated">
            <a:extLst>
              <a:ext uri="{FF2B5EF4-FFF2-40B4-BE49-F238E27FC236}">
                <a16:creationId xmlns:a16="http://schemas.microsoft.com/office/drawing/2014/main" id="{4D4A7289-2C2E-3266-B6F2-7AF069DE7B01}"/>
              </a:ext>
            </a:extLst>
          </p:cNvPr>
          <p:cNvPicPr>
            <a:picLocks noChangeAspect="1"/>
          </p:cNvPicPr>
          <p:nvPr/>
        </p:nvPicPr>
        <p:blipFill>
          <a:blip r:embed="rId2"/>
          <a:stretch>
            <a:fillRect/>
          </a:stretch>
        </p:blipFill>
        <p:spPr>
          <a:xfrm>
            <a:off x="0" y="2520658"/>
            <a:ext cx="5074891" cy="2976016"/>
          </a:xfrm>
          <a:prstGeom prst="rect">
            <a:avLst/>
          </a:prstGeom>
        </p:spPr>
      </p:pic>
      <p:sp>
        <p:nvSpPr>
          <p:cNvPr id="11" name="Multiply 10">
            <a:extLst>
              <a:ext uri="{FF2B5EF4-FFF2-40B4-BE49-F238E27FC236}">
                <a16:creationId xmlns:a16="http://schemas.microsoft.com/office/drawing/2014/main" id="{DE42305E-E06E-FFD9-DEDA-7E710A33BE7F}"/>
              </a:ext>
            </a:extLst>
          </p:cNvPr>
          <p:cNvSpPr/>
          <p:nvPr/>
        </p:nvSpPr>
        <p:spPr>
          <a:xfrm>
            <a:off x="84419" y="4008666"/>
            <a:ext cx="1191803" cy="1295230"/>
          </a:xfrm>
          <a:prstGeom prst="mathMultiply">
            <a:avLst>
              <a:gd name="adj1" fmla="val 8003"/>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9E4C40-950C-391C-24A6-D793F5F4B52C}"/>
              </a:ext>
            </a:extLst>
          </p:cNvPr>
          <p:cNvSpPr/>
          <p:nvPr/>
        </p:nvSpPr>
        <p:spPr>
          <a:xfrm>
            <a:off x="1469068" y="3723043"/>
            <a:ext cx="1487527" cy="1393894"/>
          </a:xfrm>
          <a:prstGeom prst="ellipse">
            <a:avLst/>
          </a:prstGeom>
          <a:solidFill>
            <a:srgbClr val="002060">
              <a:alpha val="0"/>
            </a:srgb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5AAB61D-B40A-8697-9E4A-64C11CB441E9}"/>
              </a:ext>
            </a:extLst>
          </p:cNvPr>
          <p:cNvPicPr>
            <a:picLocks noChangeAspect="1"/>
          </p:cNvPicPr>
          <p:nvPr/>
        </p:nvPicPr>
        <p:blipFill>
          <a:blip r:embed="rId3"/>
          <a:stretch>
            <a:fillRect/>
          </a:stretch>
        </p:blipFill>
        <p:spPr>
          <a:xfrm>
            <a:off x="5110150" y="2388359"/>
            <a:ext cx="6997431" cy="3108316"/>
          </a:xfrm>
          <a:prstGeom prst="rect">
            <a:avLst/>
          </a:prstGeom>
        </p:spPr>
      </p:pic>
    </p:spTree>
    <p:extLst>
      <p:ext uri="{BB962C8B-B14F-4D97-AF65-F5344CB8AC3E}">
        <p14:creationId xmlns:p14="http://schemas.microsoft.com/office/powerpoint/2010/main" val="89102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 program&#10;&#10;Description automatically generated">
            <a:extLst>
              <a:ext uri="{FF2B5EF4-FFF2-40B4-BE49-F238E27FC236}">
                <a16:creationId xmlns:a16="http://schemas.microsoft.com/office/drawing/2014/main" id="{1696DE7F-39DA-16FE-696F-B67E62B3B55A}"/>
              </a:ext>
            </a:extLst>
          </p:cNvPr>
          <p:cNvPicPr>
            <a:picLocks noChangeAspect="1"/>
          </p:cNvPicPr>
          <p:nvPr/>
        </p:nvPicPr>
        <p:blipFill>
          <a:blip r:embed="rId2"/>
          <a:stretch>
            <a:fillRect/>
          </a:stretch>
        </p:blipFill>
        <p:spPr>
          <a:xfrm>
            <a:off x="1107743" y="0"/>
            <a:ext cx="9976514" cy="6861486"/>
          </a:xfrm>
          <a:prstGeom prst="rect">
            <a:avLst/>
          </a:prstGeom>
        </p:spPr>
      </p:pic>
    </p:spTree>
    <p:extLst>
      <p:ext uri="{BB962C8B-B14F-4D97-AF65-F5344CB8AC3E}">
        <p14:creationId xmlns:p14="http://schemas.microsoft.com/office/powerpoint/2010/main" val="3922262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7199-5AD1-0788-C088-DE46FFF25DAF}"/>
              </a:ext>
            </a:extLst>
          </p:cNvPr>
          <p:cNvSpPr>
            <a:spLocks noGrp="1"/>
          </p:cNvSpPr>
          <p:nvPr>
            <p:ph type="title"/>
          </p:nvPr>
        </p:nvSpPr>
        <p:spPr/>
        <p:txBody>
          <a:bodyPr/>
          <a:lstStyle/>
          <a:p>
            <a:r>
              <a:rPr lang="en-US" dirty="0"/>
              <a:t>Results (Face Detection)</a:t>
            </a:r>
          </a:p>
        </p:txBody>
      </p:sp>
      <p:pic>
        <p:nvPicPr>
          <p:cNvPr id="4" name="Picture 3">
            <a:extLst>
              <a:ext uri="{FF2B5EF4-FFF2-40B4-BE49-F238E27FC236}">
                <a16:creationId xmlns:a16="http://schemas.microsoft.com/office/drawing/2014/main" id="{68CD9C1F-9ABB-601D-149E-91388A9C71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190" y="2095124"/>
            <a:ext cx="2983143" cy="3551899"/>
          </a:xfrm>
          <a:prstGeom prst="rect">
            <a:avLst/>
          </a:prstGeom>
        </p:spPr>
      </p:pic>
      <p:pic>
        <p:nvPicPr>
          <p:cNvPr id="5" name="Picture 4">
            <a:extLst>
              <a:ext uri="{FF2B5EF4-FFF2-40B4-BE49-F238E27FC236}">
                <a16:creationId xmlns:a16="http://schemas.microsoft.com/office/drawing/2014/main" id="{8A940576-1126-9467-1F4D-F3A398DCE9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4995" y="2095124"/>
            <a:ext cx="1750695" cy="3615055"/>
          </a:xfrm>
          <a:prstGeom prst="rect">
            <a:avLst/>
          </a:prstGeom>
        </p:spPr>
      </p:pic>
      <p:pic>
        <p:nvPicPr>
          <p:cNvPr id="6" name="Picture 5">
            <a:extLst>
              <a:ext uri="{FF2B5EF4-FFF2-40B4-BE49-F238E27FC236}">
                <a16:creationId xmlns:a16="http://schemas.microsoft.com/office/drawing/2014/main" id="{16599BE8-7C1C-F8A3-0828-3273BA1C33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6312" y="2027608"/>
            <a:ext cx="2561357" cy="3750086"/>
          </a:xfrm>
          <a:prstGeom prst="rect">
            <a:avLst/>
          </a:prstGeom>
        </p:spPr>
      </p:pic>
      <p:pic>
        <p:nvPicPr>
          <p:cNvPr id="8" name="Picture 7">
            <a:extLst>
              <a:ext uri="{FF2B5EF4-FFF2-40B4-BE49-F238E27FC236}">
                <a16:creationId xmlns:a16="http://schemas.microsoft.com/office/drawing/2014/main" id="{19B98BB7-8B2D-3006-D115-BBF015B123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18095" y="2041382"/>
            <a:ext cx="1409374" cy="3722537"/>
          </a:xfrm>
          <a:prstGeom prst="rect">
            <a:avLst/>
          </a:prstGeom>
        </p:spPr>
      </p:pic>
    </p:spTree>
    <p:extLst>
      <p:ext uri="{BB962C8B-B14F-4D97-AF65-F5344CB8AC3E}">
        <p14:creationId xmlns:p14="http://schemas.microsoft.com/office/powerpoint/2010/main" val="96252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0037-F57B-12E5-4F75-6D6398505015}"/>
              </a:ext>
            </a:extLst>
          </p:cNvPr>
          <p:cNvSpPr>
            <a:spLocks noGrp="1"/>
          </p:cNvSpPr>
          <p:nvPr>
            <p:ph type="title"/>
          </p:nvPr>
        </p:nvSpPr>
        <p:spPr/>
        <p:txBody>
          <a:bodyPr/>
          <a:lstStyle/>
          <a:p>
            <a:r>
              <a:rPr lang="en-US" dirty="0"/>
              <a:t>Results (Face Recognition)</a:t>
            </a:r>
          </a:p>
        </p:txBody>
      </p:sp>
      <p:pic>
        <p:nvPicPr>
          <p:cNvPr id="4" name="Picture 3">
            <a:extLst>
              <a:ext uri="{FF2B5EF4-FFF2-40B4-BE49-F238E27FC236}">
                <a16:creationId xmlns:a16="http://schemas.microsoft.com/office/drawing/2014/main" id="{A4775DFC-5CA9-76BB-28A6-5E161FDAA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939" y="1628932"/>
            <a:ext cx="3187758" cy="5229068"/>
          </a:xfrm>
          <a:prstGeom prst="rect">
            <a:avLst/>
          </a:prstGeom>
        </p:spPr>
      </p:pic>
      <p:sp>
        <p:nvSpPr>
          <p:cNvPr id="7" name="Rectangle 6">
            <a:extLst>
              <a:ext uri="{FF2B5EF4-FFF2-40B4-BE49-F238E27FC236}">
                <a16:creationId xmlns:a16="http://schemas.microsoft.com/office/drawing/2014/main" id="{6A948350-E550-8644-8840-3295DF44AF12}"/>
              </a:ext>
            </a:extLst>
          </p:cNvPr>
          <p:cNvSpPr/>
          <p:nvPr/>
        </p:nvSpPr>
        <p:spPr>
          <a:xfrm>
            <a:off x="4620794" y="2905877"/>
            <a:ext cx="1995054" cy="183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report_fixer.py</a:t>
            </a:r>
            <a:endParaRPr lang="en-US" dirty="0"/>
          </a:p>
        </p:txBody>
      </p:sp>
      <p:cxnSp>
        <p:nvCxnSpPr>
          <p:cNvPr id="9" name="Straight Arrow Connector 8">
            <a:extLst>
              <a:ext uri="{FF2B5EF4-FFF2-40B4-BE49-F238E27FC236}">
                <a16:creationId xmlns:a16="http://schemas.microsoft.com/office/drawing/2014/main" id="{93FCFC73-B4B7-9152-DBFB-4E9312CFAC5A}"/>
              </a:ext>
            </a:extLst>
          </p:cNvPr>
          <p:cNvCxnSpPr>
            <a:stCxn id="4" idx="3"/>
            <a:endCxn id="7" idx="1"/>
          </p:cNvCxnSpPr>
          <p:nvPr/>
        </p:nvCxnSpPr>
        <p:spPr>
          <a:xfrm flipV="1">
            <a:off x="3491697" y="3823741"/>
            <a:ext cx="1129097" cy="4197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3DF3D14-4BA9-5C4A-D5C5-8949FA0EFCB1}"/>
              </a:ext>
            </a:extLst>
          </p:cNvPr>
          <p:cNvSpPr/>
          <p:nvPr/>
        </p:nvSpPr>
        <p:spPr>
          <a:xfrm>
            <a:off x="8631380" y="2075158"/>
            <a:ext cx="1911927" cy="14685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CSV</a:t>
            </a:r>
          </a:p>
        </p:txBody>
      </p:sp>
      <p:sp>
        <p:nvSpPr>
          <p:cNvPr id="13" name="Rectangle 12">
            <a:extLst>
              <a:ext uri="{FF2B5EF4-FFF2-40B4-BE49-F238E27FC236}">
                <a16:creationId xmlns:a16="http://schemas.microsoft.com/office/drawing/2014/main" id="{B9C47EC3-D8F7-FF19-4814-3E321F8CA1ED}"/>
              </a:ext>
            </a:extLst>
          </p:cNvPr>
          <p:cNvSpPr/>
          <p:nvPr/>
        </p:nvSpPr>
        <p:spPr>
          <a:xfrm>
            <a:off x="8655000" y="3804236"/>
            <a:ext cx="1911927" cy="14685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Charts/Plots</a:t>
            </a:r>
          </a:p>
        </p:txBody>
      </p:sp>
      <p:cxnSp>
        <p:nvCxnSpPr>
          <p:cNvPr id="14" name="Straight Arrow Connector 13">
            <a:extLst>
              <a:ext uri="{FF2B5EF4-FFF2-40B4-BE49-F238E27FC236}">
                <a16:creationId xmlns:a16="http://schemas.microsoft.com/office/drawing/2014/main" id="{91695F93-6613-0F18-2DBA-5D113B248BD1}"/>
              </a:ext>
            </a:extLst>
          </p:cNvPr>
          <p:cNvCxnSpPr>
            <a:cxnSpLocks/>
            <a:stCxn id="7" idx="3"/>
            <a:endCxn id="12" idx="1"/>
          </p:cNvCxnSpPr>
          <p:nvPr/>
        </p:nvCxnSpPr>
        <p:spPr>
          <a:xfrm flipV="1">
            <a:off x="6615848" y="2809449"/>
            <a:ext cx="2015532" cy="10142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CD863D-7A7E-4932-36B0-DFACD5EF456E}"/>
              </a:ext>
            </a:extLst>
          </p:cNvPr>
          <p:cNvCxnSpPr>
            <a:cxnSpLocks/>
            <a:stCxn id="7" idx="3"/>
            <a:endCxn id="13" idx="1"/>
          </p:cNvCxnSpPr>
          <p:nvPr/>
        </p:nvCxnSpPr>
        <p:spPr>
          <a:xfrm>
            <a:off x="6615848" y="3823741"/>
            <a:ext cx="2039152" cy="7147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AFF46B7-395F-3661-0469-8AD747954E3F}"/>
              </a:ext>
            </a:extLst>
          </p:cNvPr>
          <p:cNvSpPr txBox="1"/>
          <p:nvPr/>
        </p:nvSpPr>
        <p:spPr>
          <a:xfrm>
            <a:off x="3931247" y="5813315"/>
            <a:ext cx="7146485" cy="646331"/>
          </a:xfrm>
          <a:prstGeom prst="rect">
            <a:avLst/>
          </a:prstGeom>
          <a:noFill/>
        </p:spPr>
        <p:txBody>
          <a:bodyPr wrap="square" rtlCol="0">
            <a:spAutoFit/>
          </a:bodyPr>
          <a:lstStyle/>
          <a:p>
            <a:r>
              <a:rPr lang="en-US" dirty="0"/>
              <a:t>Evaluate Recall, Precision, F1 Score and Weighted Average F1 score.</a:t>
            </a:r>
          </a:p>
        </p:txBody>
      </p:sp>
    </p:spTree>
    <p:extLst>
      <p:ext uri="{BB962C8B-B14F-4D97-AF65-F5344CB8AC3E}">
        <p14:creationId xmlns:p14="http://schemas.microsoft.com/office/powerpoint/2010/main" val="218895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48E1-1DEF-D276-5E1F-BA290DE3DBD7}"/>
              </a:ext>
            </a:extLst>
          </p:cNvPr>
          <p:cNvSpPr>
            <a:spLocks noGrp="1"/>
          </p:cNvSpPr>
          <p:nvPr>
            <p:ph type="title"/>
          </p:nvPr>
        </p:nvSpPr>
        <p:spPr/>
        <p:txBody>
          <a:bodyPr/>
          <a:lstStyle/>
          <a:p>
            <a:r>
              <a:rPr lang="en-US" dirty="0"/>
              <a:t>Results (Face Recognition)</a:t>
            </a:r>
          </a:p>
        </p:txBody>
      </p:sp>
      <p:pic>
        <p:nvPicPr>
          <p:cNvPr id="4" name="Picture 3" descr="A graph with numbers and a bar chart&#10;&#10;Description automatically generated with medium confidence">
            <a:extLst>
              <a:ext uri="{FF2B5EF4-FFF2-40B4-BE49-F238E27FC236}">
                <a16:creationId xmlns:a16="http://schemas.microsoft.com/office/drawing/2014/main" id="{249D71F6-1D7F-AD9C-B83A-A489B7E62F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834166"/>
            <a:ext cx="6334767" cy="5067473"/>
          </a:xfrm>
          <a:prstGeom prst="rect">
            <a:avLst/>
          </a:prstGeom>
        </p:spPr>
      </p:pic>
      <p:pic>
        <p:nvPicPr>
          <p:cNvPr id="5" name="Picture 4" descr="A blue and white chart with numbers and a bar chart&#10;&#10;Description automatically generated with medium confidence">
            <a:extLst>
              <a:ext uri="{FF2B5EF4-FFF2-40B4-BE49-F238E27FC236}">
                <a16:creationId xmlns:a16="http://schemas.microsoft.com/office/drawing/2014/main" id="{7AD88DA5-7B81-CC61-7BEA-7468C73A31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7233" y="1834166"/>
            <a:ext cx="6334767" cy="5067472"/>
          </a:xfrm>
          <a:prstGeom prst="rect">
            <a:avLst/>
          </a:prstGeom>
        </p:spPr>
      </p:pic>
    </p:spTree>
    <p:extLst>
      <p:ext uri="{BB962C8B-B14F-4D97-AF65-F5344CB8AC3E}">
        <p14:creationId xmlns:p14="http://schemas.microsoft.com/office/powerpoint/2010/main" val="238437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48E1-1DEF-D276-5E1F-BA290DE3DBD7}"/>
              </a:ext>
            </a:extLst>
          </p:cNvPr>
          <p:cNvSpPr>
            <a:spLocks noGrp="1"/>
          </p:cNvSpPr>
          <p:nvPr>
            <p:ph type="title"/>
          </p:nvPr>
        </p:nvSpPr>
        <p:spPr/>
        <p:txBody>
          <a:bodyPr/>
          <a:lstStyle/>
          <a:p>
            <a:r>
              <a:rPr lang="en-US" dirty="0"/>
              <a:t>Results (Face Recognition)</a:t>
            </a:r>
          </a:p>
        </p:txBody>
      </p:sp>
      <p:pic>
        <p:nvPicPr>
          <p:cNvPr id="3" name="Picture 2" descr="A blue and white chart&#10;&#10;Description automatically generated with medium confidence">
            <a:extLst>
              <a:ext uri="{FF2B5EF4-FFF2-40B4-BE49-F238E27FC236}">
                <a16:creationId xmlns:a16="http://schemas.microsoft.com/office/drawing/2014/main" id="{AD360DBA-81BE-369F-0EC7-2A34DA0ABE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834166"/>
            <a:ext cx="6280870" cy="5023834"/>
          </a:xfrm>
          <a:prstGeom prst="rect">
            <a:avLst/>
          </a:prstGeom>
        </p:spPr>
      </p:pic>
      <p:pic>
        <p:nvPicPr>
          <p:cNvPr id="6" name="Picture 5" descr="A graph with numbers and a bar chart&#10;&#10;Description automatically generated with medium confidence">
            <a:extLst>
              <a:ext uri="{FF2B5EF4-FFF2-40B4-BE49-F238E27FC236}">
                <a16:creationId xmlns:a16="http://schemas.microsoft.com/office/drawing/2014/main" id="{00C4F5A1-3334-4A61-3BBE-011D1CE89F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1131" y="1833305"/>
            <a:ext cx="6280869" cy="5024695"/>
          </a:xfrm>
          <a:prstGeom prst="rect">
            <a:avLst/>
          </a:prstGeom>
        </p:spPr>
      </p:pic>
    </p:spTree>
    <p:extLst>
      <p:ext uri="{BB962C8B-B14F-4D97-AF65-F5344CB8AC3E}">
        <p14:creationId xmlns:p14="http://schemas.microsoft.com/office/powerpoint/2010/main" val="767774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8DC6-ECCA-22FB-58EB-E5CAD83BF8EA}"/>
              </a:ext>
            </a:extLst>
          </p:cNvPr>
          <p:cNvSpPr>
            <a:spLocks noGrp="1"/>
          </p:cNvSpPr>
          <p:nvPr>
            <p:ph type="title"/>
          </p:nvPr>
        </p:nvSpPr>
        <p:spPr/>
        <p:txBody>
          <a:bodyPr/>
          <a:lstStyle/>
          <a:p>
            <a:r>
              <a:rPr lang="en-US" dirty="0"/>
              <a:t>Results (Face Recognition)</a:t>
            </a:r>
          </a:p>
        </p:txBody>
      </p:sp>
      <p:pic>
        <p:nvPicPr>
          <p:cNvPr id="4" name="Picture 3" descr="A blue and yellow chart&#10;&#10;Description automatically generated with medium confidence">
            <a:extLst>
              <a:ext uri="{FF2B5EF4-FFF2-40B4-BE49-F238E27FC236}">
                <a16:creationId xmlns:a16="http://schemas.microsoft.com/office/drawing/2014/main" id="{4ECA141E-DB92-D4DA-F71F-6D3A7BDEB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4166"/>
            <a:ext cx="6280221" cy="5023834"/>
          </a:xfrm>
          <a:prstGeom prst="rect">
            <a:avLst/>
          </a:prstGeom>
        </p:spPr>
      </p:pic>
      <p:pic>
        <p:nvPicPr>
          <p:cNvPr id="5" name="Picture 4" descr="A blue and white chart&#10;&#10;Description automatically generated">
            <a:extLst>
              <a:ext uri="{FF2B5EF4-FFF2-40B4-BE49-F238E27FC236}">
                <a16:creationId xmlns:a16="http://schemas.microsoft.com/office/drawing/2014/main" id="{BC9AC26A-2E84-9F8D-5278-7501FBA74B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062" y="1834166"/>
            <a:ext cx="6278938" cy="5023834"/>
          </a:xfrm>
          <a:prstGeom prst="rect">
            <a:avLst/>
          </a:prstGeom>
        </p:spPr>
      </p:pic>
    </p:spTree>
    <p:extLst>
      <p:ext uri="{BB962C8B-B14F-4D97-AF65-F5344CB8AC3E}">
        <p14:creationId xmlns:p14="http://schemas.microsoft.com/office/powerpoint/2010/main" val="25368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6F62-F3ED-D9DF-789D-76008B0C97E5}"/>
              </a:ext>
            </a:extLst>
          </p:cNvPr>
          <p:cNvSpPr>
            <a:spLocks noGrp="1"/>
          </p:cNvSpPr>
          <p:nvPr>
            <p:ph type="title"/>
          </p:nvPr>
        </p:nvSpPr>
        <p:spPr/>
        <p:txBody>
          <a:bodyPr/>
          <a:lstStyle/>
          <a:p>
            <a:r>
              <a:rPr lang="en-US" dirty="0"/>
              <a:t>Results (Face Recognition)</a:t>
            </a:r>
          </a:p>
        </p:txBody>
      </p:sp>
      <p:pic>
        <p:nvPicPr>
          <p:cNvPr id="4" name="Picture 3" descr="A blue and white chart&#10;&#10;Description automatically generated with medium confidence">
            <a:extLst>
              <a:ext uri="{FF2B5EF4-FFF2-40B4-BE49-F238E27FC236}">
                <a16:creationId xmlns:a16="http://schemas.microsoft.com/office/drawing/2014/main" id="{EFE46B99-4F03-3324-8F17-45C19804C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6178" y="1850286"/>
            <a:ext cx="6259643" cy="5007714"/>
          </a:xfrm>
          <a:prstGeom prst="rect">
            <a:avLst/>
          </a:prstGeom>
        </p:spPr>
      </p:pic>
    </p:spTree>
    <p:extLst>
      <p:ext uri="{BB962C8B-B14F-4D97-AF65-F5344CB8AC3E}">
        <p14:creationId xmlns:p14="http://schemas.microsoft.com/office/powerpoint/2010/main" val="77679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623D-9391-3CCE-8B28-701A1EABA45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A696E7EF-33B1-5593-9749-C36AD013BB4F}"/>
              </a:ext>
            </a:extLst>
          </p:cNvPr>
          <p:cNvSpPr>
            <a:spLocks noGrp="1"/>
          </p:cNvSpPr>
          <p:nvPr>
            <p:ph idx="1"/>
          </p:nvPr>
        </p:nvSpPr>
        <p:spPr/>
        <p:txBody>
          <a:bodyPr/>
          <a:lstStyle/>
          <a:p>
            <a:r>
              <a:rPr lang="en-US" dirty="0"/>
              <a:t>Algorithmic Refinements</a:t>
            </a:r>
          </a:p>
          <a:p>
            <a:r>
              <a:rPr lang="en-US" dirty="0"/>
              <a:t>Diverse Datasets</a:t>
            </a:r>
          </a:p>
          <a:p>
            <a:r>
              <a:rPr lang="en-US" dirty="0"/>
              <a:t>Real-world Application Testing</a:t>
            </a:r>
          </a:p>
          <a:p>
            <a:r>
              <a:rPr lang="en-US" dirty="0"/>
              <a:t>Alternative Preprocessing Techniques </a:t>
            </a:r>
          </a:p>
          <a:p>
            <a:r>
              <a:rPr lang="en-US" dirty="0"/>
              <a:t>Security Measures </a:t>
            </a:r>
          </a:p>
        </p:txBody>
      </p:sp>
    </p:spTree>
    <p:extLst>
      <p:ext uri="{BB962C8B-B14F-4D97-AF65-F5344CB8AC3E}">
        <p14:creationId xmlns:p14="http://schemas.microsoft.com/office/powerpoint/2010/main" val="254255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BEF8-420A-320C-6C2D-AE54720FF2D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705C9B8-22A5-C0BB-A1A3-C4B92B92239A}"/>
              </a:ext>
            </a:extLst>
          </p:cNvPr>
          <p:cNvSpPr>
            <a:spLocks noGrp="1"/>
          </p:cNvSpPr>
          <p:nvPr>
            <p:ph idx="1"/>
          </p:nvPr>
        </p:nvSpPr>
        <p:spPr/>
        <p:txBody>
          <a:bodyPr/>
          <a:lstStyle/>
          <a:p>
            <a:r>
              <a:rPr lang="en-US" dirty="0"/>
              <a:t>SMOTE’s impact is minimal</a:t>
            </a:r>
          </a:p>
          <a:p>
            <a:r>
              <a:rPr lang="en-US" dirty="0"/>
              <a:t>Face Detection is highly important</a:t>
            </a:r>
          </a:p>
          <a:p>
            <a:r>
              <a:rPr lang="en-US" dirty="0"/>
              <a:t>The system is robust against false positives in most cases</a:t>
            </a:r>
          </a:p>
          <a:p>
            <a:r>
              <a:rPr lang="en-US" dirty="0"/>
              <a:t>False negatives in the “you” case are more common, but not as costly or detrimental</a:t>
            </a:r>
          </a:p>
          <a:p>
            <a:r>
              <a:rPr lang="en-US" dirty="0"/>
              <a:t>Overall system performs well, and is trained quickly</a:t>
            </a:r>
          </a:p>
          <a:p>
            <a:r>
              <a:rPr lang="en-US" dirty="0"/>
              <a:t>Unseen cases not tested: i.e. I grow a beard every so often or wear sunglasses occasionally</a:t>
            </a:r>
          </a:p>
          <a:p>
            <a:endParaRPr lang="en-US" dirty="0"/>
          </a:p>
          <a:p>
            <a:endParaRPr lang="en-US" dirty="0"/>
          </a:p>
        </p:txBody>
      </p:sp>
    </p:spTree>
    <p:extLst>
      <p:ext uri="{BB962C8B-B14F-4D97-AF65-F5344CB8AC3E}">
        <p14:creationId xmlns:p14="http://schemas.microsoft.com/office/powerpoint/2010/main" val="58209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2F12-E884-55AA-C501-CD3850E24B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29B13D1-DAF8-74A6-FDBC-0E0B4DFBD314}"/>
              </a:ext>
            </a:extLst>
          </p:cNvPr>
          <p:cNvSpPr>
            <a:spLocks noGrp="1"/>
          </p:cNvSpPr>
          <p:nvPr>
            <p:ph idx="1"/>
          </p:nvPr>
        </p:nvSpPr>
        <p:spPr/>
        <p:txBody>
          <a:bodyPr>
            <a:normAutofit lnSpcReduction="10000"/>
          </a:bodyPr>
          <a:lstStyle/>
          <a:p>
            <a:r>
              <a:rPr lang="en-US" dirty="0"/>
              <a:t>Mid 20</a:t>
            </a:r>
            <a:r>
              <a:rPr lang="en-US" baseline="30000" dirty="0"/>
              <a:t>th</a:t>
            </a:r>
            <a:r>
              <a:rPr lang="en-US" dirty="0"/>
              <a:t> Century as field of computer science grew in popularity</a:t>
            </a:r>
          </a:p>
          <a:p>
            <a:r>
              <a:rPr lang="en-US" dirty="0"/>
              <a:t>Applications:</a:t>
            </a:r>
          </a:p>
          <a:p>
            <a:pPr lvl="1"/>
            <a:r>
              <a:rPr lang="en-US" dirty="0"/>
              <a:t>Law Enforcement</a:t>
            </a:r>
          </a:p>
          <a:p>
            <a:pPr lvl="1"/>
            <a:r>
              <a:rPr lang="en-US" dirty="0"/>
              <a:t>User Authentication</a:t>
            </a:r>
          </a:p>
          <a:p>
            <a:pPr lvl="1"/>
            <a:r>
              <a:rPr lang="en-US" dirty="0"/>
              <a:t>Personalized Marketing</a:t>
            </a:r>
          </a:p>
          <a:p>
            <a:pPr lvl="1"/>
            <a:r>
              <a:rPr lang="en-US" dirty="0"/>
              <a:t>Healthcare</a:t>
            </a:r>
          </a:p>
          <a:p>
            <a:r>
              <a:rPr lang="en-US" dirty="0"/>
              <a:t>Popularity and Evolution</a:t>
            </a:r>
          </a:p>
          <a:p>
            <a:pPr lvl="1"/>
            <a:r>
              <a:rPr lang="en-US" dirty="0"/>
              <a:t>Data Availability</a:t>
            </a:r>
          </a:p>
          <a:p>
            <a:pPr lvl="1"/>
            <a:r>
              <a:rPr lang="en-US" dirty="0"/>
              <a:t>Algorithmic Advancements</a:t>
            </a:r>
          </a:p>
          <a:p>
            <a:pPr lvl="2"/>
            <a:r>
              <a:rPr lang="en-US" dirty="0"/>
              <a:t>Machine Learning vs Traditional Techniques</a:t>
            </a:r>
          </a:p>
          <a:p>
            <a:pPr lvl="1"/>
            <a:endParaRPr lang="en-US" dirty="0"/>
          </a:p>
        </p:txBody>
      </p:sp>
    </p:spTree>
    <p:extLst>
      <p:ext uri="{BB962C8B-B14F-4D97-AF65-F5344CB8AC3E}">
        <p14:creationId xmlns:p14="http://schemas.microsoft.com/office/powerpoint/2010/main" val="12769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6636-D5F5-C230-CE3C-62570BECD35E}"/>
              </a:ext>
            </a:extLst>
          </p:cNvPr>
          <p:cNvSpPr>
            <a:spLocks noGrp="1"/>
          </p:cNvSpPr>
          <p:nvPr>
            <p:ph type="title"/>
          </p:nvPr>
        </p:nvSpPr>
        <p:spPr/>
        <p:txBody>
          <a:bodyPr/>
          <a:lstStyle/>
          <a:p>
            <a:r>
              <a:rPr lang="en-US" dirty="0"/>
              <a:t>Scope and Goals</a:t>
            </a:r>
          </a:p>
        </p:txBody>
      </p:sp>
      <p:sp>
        <p:nvSpPr>
          <p:cNvPr id="3" name="Content Placeholder 2">
            <a:extLst>
              <a:ext uri="{FF2B5EF4-FFF2-40B4-BE49-F238E27FC236}">
                <a16:creationId xmlns:a16="http://schemas.microsoft.com/office/drawing/2014/main" id="{670D86B9-0F84-8870-417B-3BA58518D04B}"/>
              </a:ext>
            </a:extLst>
          </p:cNvPr>
          <p:cNvSpPr>
            <a:spLocks noGrp="1"/>
          </p:cNvSpPr>
          <p:nvPr>
            <p:ph idx="1"/>
          </p:nvPr>
        </p:nvSpPr>
        <p:spPr/>
        <p:txBody>
          <a:bodyPr>
            <a:normAutofit lnSpcReduction="10000"/>
          </a:bodyPr>
          <a:lstStyle/>
          <a:p>
            <a:r>
              <a:rPr lang="en-US" b="1" u="sng" dirty="0"/>
              <a:t>Identify a face out of a group of faces</a:t>
            </a:r>
          </a:p>
          <a:p>
            <a:r>
              <a:rPr lang="en-US" dirty="0"/>
              <a:t>Testing the following and Quantify Impact:</a:t>
            </a:r>
          </a:p>
          <a:p>
            <a:pPr lvl="1"/>
            <a:r>
              <a:rPr lang="en-US" dirty="0"/>
              <a:t>Impact of Data Composition (percentage of “you” vs “not you”</a:t>
            </a:r>
          </a:p>
          <a:p>
            <a:pPr lvl="1"/>
            <a:r>
              <a:rPr lang="en-US" dirty="0"/>
              <a:t>Face Detection Usage</a:t>
            </a:r>
          </a:p>
          <a:p>
            <a:pPr lvl="1"/>
            <a:r>
              <a:rPr lang="en-US" dirty="0"/>
              <a:t>SMOTE Resampling Usage</a:t>
            </a:r>
          </a:p>
          <a:p>
            <a:r>
              <a:rPr lang="en-US" dirty="0"/>
              <a:t>Design a system to carry out the tests above</a:t>
            </a:r>
          </a:p>
          <a:p>
            <a:pPr lvl="1"/>
            <a:r>
              <a:rPr lang="en-US" dirty="0"/>
              <a:t>Algorithm Selection</a:t>
            </a:r>
          </a:p>
          <a:p>
            <a:pPr lvl="1"/>
            <a:r>
              <a:rPr lang="en-US" dirty="0"/>
              <a:t>Algorithm optimization</a:t>
            </a:r>
          </a:p>
          <a:p>
            <a:pPr lvl="1"/>
            <a:r>
              <a:rPr lang="en-US" dirty="0"/>
              <a:t>Data Handling</a:t>
            </a:r>
          </a:p>
          <a:p>
            <a:pPr lvl="1"/>
            <a:r>
              <a:rPr lang="en-US" dirty="0"/>
              <a:t>Training and Evaluation</a:t>
            </a:r>
          </a:p>
          <a:p>
            <a:endParaRPr lang="en-US" sz="2600" b="1" dirty="0">
              <a:latin typeface="Calibri" panose="020F0502020204030204" pitchFamily="34" charset="0"/>
              <a:ea typeface="Calibri" panose="020F0502020204030204" pitchFamily="34" charset="0"/>
              <a:cs typeface="Times New Roman" panose="02020603050405020304" pitchFamily="18" charset="0"/>
            </a:endParaRPr>
          </a:p>
          <a:p>
            <a:pPr lvl="1"/>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102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A929-4884-10CF-B4F0-AD345CF2E19F}"/>
              </a:ext>
            </a:extLst>
          </p:cNvPr>
          <p:cNvSpPr>
            <a:spLocks noGrp="1"/>
          </p:cNvSpPr>
          <p:nvPr>
            <p:ph type="title"/>
          </p:nvPr>
        </p:nvSpPr>
        <p:spPr/>
        <p:txBody>
          <a:bodyPr/>
          <a:lstStyle/>
          <a:p>
            <a:r>
              <a:rPr lang="en-US" dirty="0"/>
              <a:t>Out of Scope</a:t>
            </a:r>
          </a:p>
        </p:txBody>
      </p:sp>
      <p:sp>
        <p:nvSpPr>
          <p:cNvPr id="3" name="Content Placeholder 2">
            <a:extLst>
              <a:ext uri="{FF2B5EF4-FFF2-40B4-BE49-F238E27FC236}">
                <a16:creationId xmlns:a16="http://schemas.microsoft.com/office/drawing/2014/main" id="{7627DA62-E596-E68C-DDD0-8053957F1BF6}"/>
              </a:ext>
            </a:extLst>
          </p:cNvPr>
          <p:cNvSpPr>
            <a:spLocks noGrp="1"/>
          </p:cNvSpPr>
          <p:nvPr>
            <p:ph idx="1"/>
          </p:nvPr>
        </p:nvSpPr>
        <p:spPr/>
        <p:txBody>
          <a:bodyPr/>
          <a:lstStyle/>
          <a:p>
            <a:r>
              <a:rPr lang="en-US" dirty="0"/>
              <a:t>Comparing Algorithms</a:t>
            </a:r>
          </a:p>
          <a:p>
            <a:pPr lvl="1"/>
            <a:r>
              <a:rPr lang="en-US" dirty="0"/>
              <a:t>e.g. SVM vs CNN</a:t>
            </a:r>
          </a:p>
          <a:p>
            <a:r>
              <a:rPr lang="en-US" dirty="0"/>
              <a:t>Implementations beyond comparative testing</a:t>
            </a:r>
          </a:p>
          <a:p>
            <a:pPr lvl="1"/>
            <a:r>
              <a:rPr lang="en-US" dirty="0" err="1"/>
              <a:t>e.g</a:t>
            </a:r>
            <a:r>
              <a:rPr lang="en-US" dirty="0"/>
              <a:t> Using a phone camera to verify access</a:t>
            </a:r>
          </a:p>
        </p:txBody>
      </p:sp>
    </p:spTree>
    <p:extLst>
      <p:ext uri="{BB962C8B-B14F-4D97-AF65-F5344CB8AC3E}">
        <p14:creationId xmlns:p14="http://schemas.microsoft.com/office/powerpoint/2010/main" val="279382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795A-EB40-3DD3-E5EF-9C9CCF6E8FB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D2BB9918-8A57-14AE-8816-A67B50A942B9}"/>
              </a:ext>
            </a:extLst>
          </p:cNvPr>
          <p:cNvSpPr>
            <a:spLocks noGrp="1"/>
          </p:cNvSpPr>
          <p:nvPr>
            <p:ph idx="1"/>
          </p:nvPr>
        </p:nvSpPr>
        <p:spPr/>
        <p:txBody>
          <a:bodyPr/>
          <a:lstStyle/>
          <a:p>
            <a:r>
              <a:rPr lang="en-US" dirty="0"/>
              <a:t>[4] M. Turk and A. Pentland, “Eigenfaces for recognition,” Journal of Cognitive Neuroscience, vol. 3, no. 1, pp. 71-86, Jan. 1991, </a:t>
            </a:r>
            <a:r>
              <a:rPr lang="en-US" dirty="0" err="1"/>
              <a:t>doi</a:t>
            </a:r>
            <a:r>
              <a:rPr lang="en-US" dirty="0"/>
              <a:t>: 10.1162/jocn.1991.3.1.71.</a:t>
            </a:r>
          </a:p>
          <a:p>
            <a:pPr lvl="1"/>
            <a:r>
              <a:rPr lang="en-US" dirty="0"/>
              <a:t>Early facial recognition techniques for reducing dimensionality</a:t>
            </a:r>
          </a:p>
          <a:p>
            <a:r>
              <a:rPr lang="en-US" dirty="0"/>
              <a:t>[2] F. </a:t>
            </a:r>
            <a:r>
              <a:rPr lang="en-US" dirty="0" err="1"/>
              <a:t>Schroff</a:t>
            </a:r>
            <a:r>
              <a:rPr lang="en-US" dirty="0"/>
              <a:t>, D. </a:t>
            </a:r>
            <a:r>
              <a:rPr lang="en-US" dirty="0" err="1"/>
              <a:t>Kalenichenko</a:t>
            </a:r>
            <a:r>
              <a:rPr lang="en-US" dirty="0"/>
              <a:t> and J. Philbin, “</a:t>
            </a:r>
            <a:r>
              <a:rPr lang="en-US" dirty="0" err="1"/>
              <a:t>FaceNet</a:t>
            </a:r>
            <a:r>
              <a:rPr lang="en-US" dirty="0"/>
              <a:t>: A unified embedding for face recognition and clustering,” in Proceedings of the IEEE Conference on Computer Vision and Pattern Recognition, pp. 815-823, 2015.</a:t>
            </a:r>
          </a:p>
          <a:p>
            <a:pPr lvl="1"/>
            <a:r>
              <a:rPr lang="en-US" dirty="0"/>
              <a:t>Deep learning techniques for facial recognition and clustering</a:t>
            </a:r>
          </a:p>
          <a:p>
            <a:endParaRPr lang="en-US" dirty="0"/>
          </a:p>
        </p:txBody>
      </p:sp>
    </p:spTree>
    <p:extLst>
      <p:ext uri="{BB962C8B-B14F-4D97-AF65-F5344CB8AC3E}">
        <p14:creationId xmlns:p14="http://schemas.microsoft.com/office/powerpoint/2010/main" val="3934088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3065-3B0E-DCDC-91E0-17F6FC62F5D5}"/>
              </a:ext>
            </a:extLst>
          </p:cNvPr>
          <p:cNvSpPr>
            <a:spLocks noGrp="1"/>
          </p:cNvSpPr>
          <p:nvPr>
            <p:ph type="title"/>
          </p:nvPr>
        </p:nvSpPr>
        <p:spPr/>
        <p:txBody>
          <a:bodyPr/>
          <a:lstStyle/>
          <a:p>
            <a:r>
              <a:rPr lang="en-US" dirty="0"/>
              <a:t>Experiment Design Overview</a:t>
            </a:r>
          </a:p>
        </p:txBody>
      </p:sp>
      <p:sp>
        <p:nvSpPr>
          <p:cNvPr id="3" name="Content Placeholder 2">
            <a:extLst>
              <a:ext uri="{FF2B5EF4-FFF2-40B4-BE49-F238E27FC236}">
                <a16:creationId xmlns:a16="http://schemas.microsoft.com/office/drawing/2014/main" id="{5041D09F-D896-E297-365F-3D58C0B7396B}"/>
              </a:ext>
            </a:extLst>
          </p:cNvPr>
          <p:cNvSpPr>
            <a:spLocks noGrp="1"/>
          </p:cNvSpPr>
          <p:nvPr>
            <p:ph idx="1"/>
          </p:nvPr>
        </p:nvSpPr>
        <p:spPr/>
        <p:txBody>
          <a:bodyPr/>
          <a:lstStyle/>
          <a:p>
            <a:r>
              <a:rPr lang="en-US" dirty="0"/>
              <a:t>Data Collection</a:t>
            </a:r>
          </a:p>
          <a:p>
            <a:pPr lvl="1"/>
            <a:r>
              <a:rPr lang="en-US" dirty="0"/>
              <a:t>75 images of myself mixed in with Labeled Faces in the Wild at different weights</a:t>
            </a:r>
          </a:p>
          <a:p>
            <a:r>
              <a:rPr lang="en-US" dirty="0"/>
              <a:t>Data management</a:t>
            </a:r>
          </a:p>
          <a:p>
            <a:r>
              <a:rPr lang="en-US" dirty="0"/>
              <a:t>Face Detection</a:t>
            </a:r>
          </a:p>
          <a:p>
            <a:r>
              <a:rPr lang="en-US" dirty="0"/>
              <a:t>Face Recognition</a:t>
            </a:r>
          </a:p>
          <a:p>
            <a:r>
              <a:rPr lang="en-US" dirty="0"/>
              <a:t>Reporting and Report Refinement</a:t>
            </a:r>
          </a:p>
        </p:txBody>
      </p:sp>
    </p:spTree>
    <p:extLst>
      <p:ext uri="{BB962C8B-B14F-4D97-AF65-F5344CB8AC3E}">
        <p14:creationId xmlns:p14="http://schemas.microsoft.com/office/powerpoint/2010/main" val="227072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C7FD-8CEF-8070-2D3C-35AE2F2DBE70}"/>
              </a:ext>
            </a:extLst>
          </p:cNvPr>
          <p:cNvSpPr>
            <a:spLocks noGrp="1"/>
          </p:cNvSpPr>
          <p:nvPr>
            <p:ph type="title"/>
          </p:nvPr>
        </p:nvSpPr>
        <p:spPr/>
        <p:txBody>
          <a:bodyPr/>
          <a:lstStyle/>
          <a:p>
            <a:r>
              <a:rPr lang="en-US" dirty="0"/>
              <a:t>Experiment Design (structure)</a:t>
            </a:r>
          </a:p>
        </p:txBody>
      </p:sp>
      <p:pic>
        <p:nvPicPr>
          <p:cNvPr id="6" name="Picture 5" descr="A diagram of a face recognition&#10;&#10;Description automatically generated">
            <a:extLst>
              <a:ext uri="{FF2B5EF4-FFF2-40B4-BE49-F238E27FC236}">
                <a16:creationId xmlns:a16="http://schemas.microsoft.com/office/drawing/2014/main" id="{4D4A7289-2C2E-3266-B6F2-7AF069DE7B01}"/>
              </a:ext>
            </a:extLst>
          </p:cNvPr>
          <p:cNvPicPr>
            <a:picLocks noChangeAspect="1"/>
          </p:cNvPicPr>
          <p:nvPr/>
        </p:nvPicPr>
        <p:blipFill>
          <a:blip r:embed="rId2"/>
          <a:stretch>
            <a:fillRect/>
          </a:stretch>
        </p:blipFill>
        <p:spPr>
          <a:xfrm>
            <a:off x="0" y="2520658"/>
            <a:ext cx="5074891" cy="2976016"/>
          </a:xfrm>
          <a:prstGeom prst="rect">
            <a:avLst/>
          </a:prstGeom>
        </p:spPr>
      </p:pic>
      <p:pic>
        <p:nvPicPr>
          <p:cNvPr id="10" name="Picture 9" descr="A diagram of a computer&#10;&#10;Description automatically generated with medium confidence">
            <a:extLst>
              <a:ext uri="{FF2B5EF4-FFF2-40B4-BE49-F238E27FC236}">
                <a16:creationId xmlns:a16="http://schemas.microsoft.com/office/drawing/2014/main" id="{517ED056-CD05-9B16-402C-323BD135A8FE}"/>
              </a:ext>
            </a:extLst>
          </p:cNvPr>
          <p:cNvPicPr>
            <a:picLocks noChangeAspect="1"/>
          </p:cNvPicPr>
          <p:nvPr/>
        </p:nvPicPr>
        <p:blipFill>
          <a:blip r:embed="rId3"/>
          <a:stretch>
            <a:fillRect/>
          </a:stretch>
        </p:blipFill>
        <p:spPr>
          <a:xfrm>
            <a:off x="4949168" y="2047164"/>
            <a:ext cx="7242832" cy="4057608"/>
          </a:xfrm>
          <a:prstGeom prst="rect">
            <a:avLst/>
          </a:prstGeom>
        </p:spPr>
      </p:pic>
      <p:sp>
        <p:nvSpPr>
          <p:cNvPr id="11" name="Multiply 10">
            <a:extLst>
              <a:ext uri="{FF2B5EF4-FFF2-40B4-BE49-F238E27FC236}">
                <a16:creationId xmlns:a16="http://schemas.microsoft.com/office/drawing/2014/main" id="{DE42305E-E06E-FFD9-DEDA-7E710A33BE7F}"/>
              </a:ext>
            </a:extLst>
          </p:cNvPr>
          <p:cNvSpPr/>
          <p:nvPr/>
        </p:nvSpPr>
        <p:spPr>
          <a:xfrm>
            <a:off x="84419" y="4008666"/>
            <a:ext cx="1191803" cy="1295230"/>
          </a:xfrm>
          <a:prstGeom prst="mathMultiply">
            <a:avLst>
              <a:gd name="adj1" fmla="val 8003"/>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9E4C40-950C-391C-24A6-D793F5F4B52C}"/>
              </a:ext>
            </a:extLst>
          </p:cNvPr>
          <p:cNvSpPr/>
          <p:nvPr/>
        </p:nvSpPr>
        <p:spPr>
          <a:xfrm>
            <a:off x="1276222" y="2383604"/>
            <a:ext cx="1487527" cy="1393894"/>
          </a:xfrm>
          <a:prstGeom prst="ellipse">
            <a:avLst/>
          </a:prstGeom>
          <a:solidFill>
            <a:srgbClr val="002060">
              <a:alpha val="0"/>
            </a:srgb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10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C7FD-8CEF-8070-2D3C-35AE2F2DBE70}"/>
              </a:ext>
            </a:extLst>
          </p:cNvPr>
          <p:cNvSpPr>
            <a:spLocks noGrp="1"/>
          </p:cNvSpPr>
          <p:nvPr>
            <p:ph type="title"/>
          </p:nvPr>
        </p:nvSpPr>
        <p:spPr/>
        <p:txBody>
          <a:bodyPr/>
          <a:lstStyle/>
          <a:p>
            <a:r>
              <a:rPr lang="en-US" dirty="0"/>
              <a:t>Experiment Design (structure)</a:t>
            </a:r>
          </a:p>
        </p:txBody>
      </p:sp>
      <p:pic>
        <p:nvPicPr>
          <p:cNvPr id="6" name="Picture 5" descr="A diagram of a face recognition&#10;&#10;Description automatically generated">
            <a:extLst>
              <a:ext uri="{FF2B5EF4-FFF2-40B4-BE49-F238E27FC236}">
                <a16:creationId xmlns:a16="http://schemas.microsoft.com/office/drawing/2014/main" id="{4D4A7289-2C2E-3266-B6F2-7AF069DE7B01}"/>
              </a:ext>
            </a:extLst>
          </p:cNvPr>
          <p:cNvPicPr>
            <a:picLocks noChangeAspect="1"/>
          </p:cNvPicPr>
          <p:nvPr/>
        </p:nvPicPr>
        <p:blipFill>
          <a:blip r:embed="rId2"/>
          <a:stretch>
            <a:fillRect/>
          </a:stretch>
        </p:blipFill>
        <p:spPr>
          <a:xfrm>
            <a:off x="0" y="2520658"/>
            <a:ext cx="5074891" cy="2976016"/>
          </a:xfrm>
          <a:prstGeom prst="rect">
            <a:avLst/>
          </a:prstGeom>
        </p:spPr>
      </p:pic>
      <p:sp>
        <p:nvSpPr>
          <p:cNvPr id="11" name="Multiply 10">
            <a:extLst>
              <a:ext uri="{FF2B5EF4-FFF2-40B4-BE49-F238E27FC236}">
                <a16:creationId xmlns:a16="http://schemas.microsoft.com/office/drawing/2014/main" id="{DE42305E-E06E-FFD9-DEDA-7E710A33BE7F}"/>
              </a:ext>
            </a:extLst>
          </p:cNvPr>
          <p:cNvSpPr/>
          <p:nvPr/>
        </p:nvSpPr>
        <p:spPr>
          <a:xfrm>
            <a:off x="84419" y="4008666"/>
            <a:ext cx="1191803" cy="1295230"/>
          </a:xfrm>
          <a:prstGeom prst="mathMultiply">
            <a:avLst>
              <a:gd name="adj1" fmla="val 8003"/>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9E4C40-950C-391C-24A6-D793F5F4B52C}"/>
              </a:ext>
            </a:extLst>
          </p:cNvPr>
          <p:cNvSpPr/>
          <p:nvPr/>
        </p:nvSpPr>
        <p:spPr>
          <a:xfrm>
            <a:off x="3461641" y="2410899"/>
            <a:ext cx="1487527" cy="1393894"/>
          </a:xfrm>
          <a:prstGeom prst="ellipse">
            <a:avLst/>
          </a:prstGeom>
          <a:solidFill>
            <a:srgbClr val="002060">
              <a:alpha val="0"/>
            </a:srgb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ata flow&#10;&#10;Description automatically generated">
            <a:extLst>
              <a:ext uri="{FF2B5EF4-FFF2-40B4-BE49-F238E27FC236}">
                <a16:creationId xmlns:a16="http://schemas.microsoft.com/office/drawing/2014/main" id="{7D9D5967-6786-0401-9F0B-8DDD76993B42}"/>
              </a:ext>
            </a:extLst>
          </p:cNvPr>
          <p:cNvPicPr>
            <a:picLocks noChangeAspect="1"/>
          </p:cNvPicPr>
          <p:nvPr/>
        </p:nvPicPr>
        <p:blipFill>
          <a:blip r:embed="rId3"/>
          <a:stretch>
            <a:fillRect/>
          </a:stretch>
        </p:blipFill>
        <p:spPr>
          <a:xfrm>
            <a:off x="5074891" y="1834166"/>
            <a:ext cx="7070950" cy="4766449"/>
          </a:xfrm>
          <a:prstGeom prst="rect">
            <a:avLst/>
          </a:prstGeom>
        </p:spPr>
      </p:pic>
    </p:spTree>
    <p:extLst>
      <p:ext uri="{BB962C8B-B14F-4D97-AF65-F5344CB8AC3E}">
        <p14:creationId xmlns:p14="http://schemas.microsoft.com/office/powerpoint/2010/main" val="134103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C7FD-8CEF-8070-2D3C-35AE2F2DBE70}"/>
              </a:ext>
            </a:extLst>
          </p:cNvPr>
          <p:cNvSpPr>
            <a:spLocks noGrp="1"/>
          </p:cNvSpPr>
          <p:nvPr>
            <p:ph type="title"/>
          </p:nvPr>
        </p:nvSpPr>
        <p:spPr/>
        <p:txBody>
          <a:bodyPr/>
          <a:lstStyle/>
          <a:p>
            <a:r>
              <a:rPr lang="en-US" dirty="0"/>
              <a:t>Experiment Design (structure)</a:t>
            </a:r>
          </a:p>
        </p:txBody>
      </p:sp>
      <p:pic>
        <p:nvPicPr>
          <p:cNvPr id="6" name="Picture 5" descr="A diagram of a face recognition&#10;&#10;Description automatically generated">
            <a:extLst>
              <a:ext uri="{FF2B5EF4-FFF2-40B4-BE49-F238E27FC236}">
                <a16:creationId xmlns:a16="http://schemas.microsoft.com/office/drawing/2014/main" id="{4D4A7289-2C2E-3266-B6F2-7AF069DE7B01}"/>
              </a:ext>
            </a:extLst>
          </p:cNvPr>
          <p:cNvPicPr>
            <a:picLocks noChangeAspect="1"/>
          </p:cNvPicPr>
          <p:nvPr/>
        </p:nvPicPr>
        <p:blipFill>
          <a:blip r:embed="rId2"/>
          <a:stretch>
            <a:fillRect/>
          </a:stretch>
        </p:blipFill>
        <p:spPr>
          <a:xfrm>
            <a:off x="0" y="2520658"/>
            <a:ext cx="5074891" cy="2976016"/>
          </a:xfrm>
          <a:prstGeom prst="rect">
            <a:avLst/>
          </a:prstGeom>
        </p:spPr>
      </p:pic>
      <p:sp>
        <p:nvSpPr>
          <p:cNvPr id="11" name="Multiply 10">
            <a:extLst>
              <a:ext uri="{FF2B5EF4-FFF2-40B4-BE49-F238E27FC236}">
                <a16:creationId xmlns:a16="http://schemas.microsoft.com/office/drawing/2014/main" id="{DE42305E-E06E-FFD9-DEDA-7E710A33BE7F}"/>
              </a:ext>
            </a:extLst>
          </p:cNvPr>
          <p:cNvSpPr/>
          <p:nvPr/>
        </p:nvSpPr>
        <p:spPr>
          <a:xfrm>
            <a:off x="84419" y="4008666"/>
            <a:ext cx="1191803" cy="1295230"/>
          </a:xfrm>
          <a:prstGeom prst="mathMultiply">
            <a:avLst>
              <a:gd name="adj1" fmla="val 8003"/>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9E4C40-950C-391C-24A6-D793F5F4B52C}"/>
              </a:ext>
            </a:extLst>
          </p:cNvPr>
          <p:cNvSpPr/>
          <p:nvPr/>
        </p:nvSpPr>
        <p:spPr>
          <a:xfrm>
            <a:off x="3488936" y="3762027"/>
            <a:ext cx="1487527" cy="1393894"/>
          </a:xfrm>
          <a:prstGeom prst="ellipse">
            <a:avLst/>
          </a:prstGeom>
          <a:solidFill>
            <a:srgbClr val="002060">
              <a:alpha val="0"/>
            </a:srgb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A03042CC-65C0-7560-A4BC-56DB1679BBF2}"/>
              </a:ext>
            </a:extLst>
          </p:cNvPr>
          <p:cNvPicPr>
            <a:picLocks noChangeAspect="1"/>
          </p:cNvPicPr>
          <p:nvPr/>
        </p:nvPicPr>
        <p:blipFill>
          <a:blip r:embed="rId3"/>
          <a:stretch>
            <a:fillRect/>
          </a:stretch>
        </p:blipFill>
        <p:spPr>
          <a:xfrm>
            <a:off x="4976463" y="2322397"/>
            <a:ext cx="7456425" cy="3782375"/>
          </a:xfrm>
          <a:prstGeom prst="rect">
            <a:avLst/>
          </a:prstGeom>
        </p:spPr>
      </p:pic>
    </p:spTree>
    <p:extLst>
      <p:ext uri="{BB962C8B-B14F-4D97-AF65-F5344CB8AC3E}">
        <p14:creationId xmlns:p14="http://schemas.microsoft.com/office/powerpoint/2010/main" val="235794528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{983C8FD5-3190-544F-842D-E8C3F6CC1135}tf10001057</Template>
  <TotalTime>1456</TotalTime>
  <Words>1034</Words>
  <Application>Microsoft Macintosh PowerPoint</Application>
  <PresentationFormat>Widescreen</PresentationFormat>
  <Paragraphs>104</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Google Sans</vt:lpstr>
      <vt:lpstr>Symbol</vt:lpstr>
      <vt:lpstr>Trebuchet MS</vt:lpstr>
      <vt:lpstr>Berlin</vt:lpstr>
      <vt:lpstr>Facial Recognition With Support Vector Machine</vt:lpstr>
      <vt:lpstr>Introduction</vt:lpstr>
      <vt:lpstr>Scope and Goals</vt:lpstr>
      <vt:lpstr>Out of Scope</vt:lpstr>
      <vt:lpstr>Previous Work</vt:lpstr>
      <vt:lpstr>Experiment Design Overview</vt:lpstr>
      <vt:lpstr>Experiment Design (structure)</vt:lpstr>
      <vt:lpstr>Experiment Design (structure)</vt:lpstr>
      <vt:lpstr>Experiment Design (structure)</vt:lpstr>
      <vt:lpstr>Experiment Design (structure)</vt:lpstr>
      <vt:lpstr>PowerPoint Presentation</vt:lpstr>
      <vt:lpstr>Results (Face Detection)</vt:lpstr>
      <vt:lpstr>Results (Face Recognition)</vt:lpstr>
      <vt:lpstr>Results (Face Recognition)</vt:lpstr>
      <vt:lpstr>Results (Face Recognition)</vt:lpstr>
      <vt:lpstr>Results (Face Recognition)</vt:lpstr>
      <vt:lpstr>Results (Face Recognition)</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With Support Vector Machine</dc:title>
  <dc:creator>James Mortensen</dc:creator>
  <cp:lastModifiedBy>James Mortensen</cp:lastModifiedBy>
  <cp:revision>21</cp:revision>
  <dcterms:created xsi:type="dcterms:W3CDTF">2023-09-09T16:30:22Z</dcterms:created>
  <dcterms:modified xsi:type="dcterms:W3CDTF">2023-09-10T16:46:59Z</dcterms:modified>
</cp:coreProperties>
</file>