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58" r:id="rId6"/>
    <p:sldId id="259" r:id="rId7"/>
    <p:sldId id="260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936B9-41D0-4B2A-9837-2F4B38CE2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FE0F2-DB52-413E-85F0-05EEA9300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AFBB8-A3AA-4343-98C1-FA38784F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22B33-BD5F-4B8C-984D-1B155EB1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28860-5F6D-4617-AEDB-3374DB8A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4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1C8FB-1FAF-45F3-92BC-3940AD6A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CF6EE-DEFB-46B0-9C90-FB813999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BAF88-A5EB-48BC-91B0-35BF4618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E364F-D196-4876-8C9A-BFD9E5A9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C3BAF-8328-41D2-8CDB-C3A213B5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C5979D-DB1C-40CD-9579-DEAFFC85F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389C4-3674-4229-989C-74B7ADBF3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D9451-BEA3-4D87-9D01-AA6D0744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EF246-ACFE-4FC5-B1C6-C0953581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D8B13-0E2B-4960-9E55-C473A9C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6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5BC9E-0F5F-4902-9B0C-DE3374CD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FA421-966B-44E2-A55E-AFB6E4F6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4517E-3FE4-4092-ABCE-A106E188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CAF5E-378F-4850-877D-33982B4F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1847C-CB2D-423D-997D-F819FCC0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514AA-2656-4526-9297-02D2FC14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0A4BC-91AF-4F31-8D50-65035AFB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16712-19C8-49BB-ACC3-0F7BBB07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B9306-1CE0-4E91-A717-3BFFFF2A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F65CB-8D9E-4E6B-944B-87743BBA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E679-AE33-44B9-84D1-5E86C09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4FFC0-8F26-4523-BB46-3E37D416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5479D-C800-4EAA-A309-2DE586EFB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CF493-860A-421B-9E4A-89B9F52D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3D257-19C7-4E63-8039-C38E1F47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196BB-8BDB-4D95-8A73-DEF2C589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6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CE3F7-D733-4411-B98E-2E082DF3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3795F-D718-460B-A2B1-801A55E18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7D1EAE-21F2-4D24-A19B-5F72A487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E6845B-A77C-4043-9A1D-920E6F41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794922-A9DF-4F02-87EF-72ECABBE9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E868EC-9C34-4AB0-B8A5-E6E5AD9C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C707AC-C66D-47B3-A71A-729699F4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4E1FEA-94A9-4447-8AD0-DFAC87A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8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AF579-7D50-4DC1-8C58-958C9A4B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3756B4-F117-40E0-ADC2-3C9267D5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74705-DD0E-4F22-97B8-982899D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7FF0AF-7D8B-4B40-86EC-E279BC1B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3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17A259-3379-41FA-A7B2-377334C1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9DF249-B367-4DE0-8739-3D5DE48F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F35BF6-D041-49C6-AE79-40E59D0A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5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85420-A618-4E42-A1EB-D2935669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F4E14-E9E8-445D-A245-F9D9206F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17186-3B00-480C-9E93-5C499E1D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61BB2-1FCA-4BA4-BFC1-836F9F9F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72CE4-4DCD-4089-95B4-697F0840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87A36-0762-46CA-9009-056520AA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F0E7A-525F-46F6-BDDB-7BCFCCDF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9421E0-201D-4EAC-A636-9B649E643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0C5C3-A6AD-482A-9C32-E46D57ED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311D6-1447-44B7-A396-D3DAE8BB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37C66-296E-4CE1-A583-6C88322E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9FEF9-3287-4892-A1A5-39D82829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40E8C7-239E-4535-B210-E98FE8F1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8D465-8BC4-4119-9250-6BFCF62B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29CF2-9A79-4256-AD58-CCB0F206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1C6F-B8F7-4300-AD36-F7D72A0AE828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DD65B-F4AB-4B45-A7E2-F3E420BED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50C4E-BE96-4499-9364-39FF19D09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0BB08-E500-4E11-8D8A-109F76B2B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8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ivendata.org/competitions/54/machine-learning-with-a-hea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B3EDB-BA4E-473E-A2A1-4C2BFADA1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Machine Learning With A Heart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43C4F6-3041-4D5C-90A9-F97019F16125}"/>
              </a:ext>
            </a:extLst>
          </p:cNvPr>
          <p:cNvSpPr/>
          <p:nvPr/>
        </p:nvSpPr>
        <p:spPr>
          <a:xfrm>
            <a:off x="2305049" y="3813066"/>
            <a:ext cx="789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  <a:hlinkClick r:id="rId2"/>
              </a:rPr>
              <a:t>https://www.drivendata.org/competitions/54/machine-learning-with-a-heart/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40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6E25-3476-427F-936C-482574B8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模型融合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960D40-BD75-42B5-B2FB-D1D8796EAD6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691813" cy="44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尝试对模型融合发现效果不佳，主要原因是</a:t>
            </a:r>
            <a:r>
              <a:rPr lang="en-US" altLang="zh-CN" sz="1600" dirty="0"/>
              <a:t>BayesianRidge</a:t>
            </a:r>
            <a:r>
              <a:rPr lang="zh-CN" altLang="en-US" sz="1600" dirty="0"/>
              <a:t>模型已经处于很高得分</a:t>
            </a:r>
          </a:p>
        </p:txBody>
      </p:sp>
    </p:spTree>
    <p:extLst>
      <p:ext uri="{BB962C8B-B14F-4D97-AF65-F5344CB8AC3E}">
        <p14:creationId xmlns:p14="http://schemas.microsoft.com/office/powerpoint/2010/main" val="317006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AC710C-35DF-4B50-A6B3-C9681BB6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376487"/>
            <a:ext cx="5953125" cy="31051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11D13D2-A3B6-4599-8FCE-CD5982D2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竞赛排名（截止于</a:t>
            </a:r>
            <a:r>
              <a:rPr lang="en-US" altLang="zh-CN" sz="3200" b="1" dirty="0">
                <a:solidFill>
                  <a:srgbClr val="0070C0"/>
                </a:solidFill>
              </a:rPr>
              <a:t>2019.06.06</a:t>
            </a:r>
            <a:r>
              <a:rPr lang="zh-CN" altLang="en-US" sz="3200" b="1" dirty="0">
                <a:solidFill>
                  <a:srgbClr val="0070C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748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11D13D2-A3B6-4599-8FCE-CD5982D2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数据介绍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5CC48E-5AAE-477C-B815-09693A88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99" y="1606550"/>
            <a:ext cx="6659633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6E25-3476-427F-936C-482574B8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数据观察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960D40-BD75-42B5-B2FB-D1D8796EAD6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962525" cy="44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由于数据特征中包含类别数据，因此使用哑变量转换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DBC53C-2686-4A4C-BA07-C9B16331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8" y="2525196"/>
            <a:ext cx="9313069" cy="23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6E25-3476-427F-936C-482574B8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添加衍生数据特征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960D40-BD75-42B5-B2FB-D1D8796EAD6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691813" cy="44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通常建模过程中需要尝试添加衍生特征来增强模型性能，如各样本与其各类别对应特征中位数</a:t>
            </a:r>
            <a:r>
              <a:rPr lang="en-US" altLang="zh-CN" sz="1600" dirty="0"/>
              <a:t>/</a:t>
            </a:r>
            <a:r>
              <a:rPr lang="zh-CN" altLang="en-US" sz="1600" dirty="0"/>
              <a:t>均值差</a:t>
            </a:r>
            <a:r>
              <a:rPr lang="en-US" altLang="zh-CN" sz="1600" dirty="0"/>
              <a:t>/</a:t>
            </a:r>
            <a:r>
              <a:rPr lang="zh-CN" altLang="en-US" sz="1600" dirty="0"/>
              <a:t>绝对值差等等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D04B37-382B-4572-8BCE-F2B76431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95" y="2412206"/>
            <a:ext cx="6269976" cy="27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6E25-3476-427F-936C-482574B8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数据归一化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960D40-BD75-42B5-B2FB-D1D8796EAD6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270331" cy="44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由于各数据特征的尺度不同，因此需要考虑对数据归一化，如标准归一化、最大最小归一化等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9AC4AE-63E6-4234-9CFF-582D883B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44" y="5247211"/>
            <a:ext cx="8177212" cy="1388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E5F075-FAF3-4592-B9AC-1E083715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7" y="2171700"/>
            <a:ext cx="7122318" cy="30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5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6E25-3476-427F-936C-482574B8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数据特征排名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960D40-BD75-42B5-B2FB-D1D8796EAD6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4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通常将全部数据特征放入预测模型中效果反而不佳，可以考虑特征选择，如随机森林、</a:t>
            </a:r>
            <a:r>
              <a:rPr lang="en-US" altLang="zh-CN" sz="1600" dirty="0"/>
              <a:t>XGBOOST</a:t>
            </a:r>
            <a:r>
              <a:rPr lang="zh-CN" altLang="en-US" sz="1600" dirty="0"/>
              <a:t>等树模型进行特征排名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D7D86E-5479-4C25-A655-4F9AF50D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443004"/>
            <a:ext cx="6493205" cy="37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6E25-3476-427F-936C-482574B8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构建模型</a:t>
            </a:r>
            <a:r>
              <a:rPr lang="en-US" altLang="zh-CN" sz="3200" b="1" dirty="0">
                <a:solidFill>
                  <a:srgbClr val="0070C0"/>
                </a:solidFill>
              </a:rPr>
              <a:t>&amp;</a:t>
            </a:r>
            <a:r>
              <a:rPr lang="zh-CN" altLang="en-US" sz="3200" b="1" dirty="0">
                <a:solidFill>
                  <a:srgbClr val="0070C0"/>
                </a:solidFill>
              </a:rPr>
              <a:t>寻找参数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960D40-BD75-42B5-B2FB-D1D8796EAD6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691813" cy="44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利用</a:t>
            </a:r>
            <a:r>
              <a:rPr lang="en-US" altLang="zh-CN" sz="1600" dirty="0"/>
              <a:t>pipeline</a:t>
            </a:r>
            <a:r>
              <a:rPr lang="zh-CN" altLang="en-US" sz="1600" dirty="0"/>
              <a:t>可以衔接网格搜索最优参数构建模型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8089FC-EA56-4C02-AFE9-1C3C62E1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85" y="2476501"/>
            <a:ext cx="8716633" cy="2372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2F654A-1276-48D7-B44A-38D8C790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28" y="5362574"/>
            <a:ext cx="6638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2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6E25-3476-427F-936C-482574B8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预测结果处理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960D40-BD75-42B5-B2FB-D1D8796EAD68}"/>
              </a:ext>
            </a:extLst>
          </p:cNvPr>
          <p:cNvSpPr txBox="1">
            <a:spLocks/>
          </p:cNvSpPr>
          <p:nvPr/>
        </p:nvSpPr>
        <p:spPr>
          <a:xfrm>
            <a:off x="838200" y="1547813"/>
            <a:ext cx="10691813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zh-CN" altLang="en-US" sz="1600" dirty="0"/>
              <a:t>由于本次预测竞赛是分类问题，因此对于模型输出</a:t>
            </a:r>
            <a:r>
              <a:rPr lang="en-US" altLang="zh-CN" sz="1600" dirty="0"/>
              <a:t>0-1</a:t>
            </a:r>
            <a:r>
              <a:rPr lang="zh-CN" altLang="en-US" sz="1600" dirty="0"/>
              <a:t>的预测值进行分类，其发现单一阈值法效果不佳的主要原因在于处于</a:t>
            </a:r>
            <a:r>
              <a:rPr lang="en-US" altLang="zh-CN" sz="1600" dirty="0"/>
              <a:t>0.2-0.7</a:t>
            </a:r>
            <a:r>
              <a:rPr lang="zh-CN" altLang="en-US" sz="1600" dirty="0"/>
              <a:t>间的部分样本模型预测有误，即存在</a:t>
            </a:r>
            <a:r>
              <a:rPr lang="en-US" altLang="zh-CN" sz="1600" dirty="0"/>
              <a:t>0.3x</a:t>
            </a:r>
            <a:r>
              <a:rPr lang="zh-CN" altLang="en-US" sz="1600" dirty="0"/>
              <a:t>的样本属于</a:t>
            </a:r>
            <a:r>
              <a:rPr lang="en-US" altLang="zh-CN" sz="1600" dirty="0"/>
              <a:t>1</a:t>
            </a:r>
            <a:r>
              <a:rPr lang="zh-CN" altLang="en-US" sz="1600" dirty="0"/>
              <a:t>类或者存在</a:t>
            </a:r>
            <a:r>
              <a:rPr lang="en-US" altLang="zh-CN" sz="1600" dirty="0"/>
              <a:t>0.6x</a:t>
            </a:r>
            <a:r>
              <a:rPr lang="zh-CN" altLang="en-US" sz="1600" dirty="0"/>
              <a:t>的样本属于</a:t>
            </a:r>
            <a:r>
              <a:rPr lang="en-US" altLang="zh-CN" sz="1600" dirty="0"/>
              <a:t>0</a:t>
            </a:r>
            <a:r>
              <a:rPr lang="zh-CN" altLang="en-US" sz="1600" dirty="0"/>
              <a:t>类的情况（个人认为测试数据集中存在异常点）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822ED5-AE05-4E64-A138-D67D0049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994819"/>
            <a:ext cx="83534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241</Words>
  <Application>Microsoft Office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Machine Learning With A Heart</vt:lpstr>
      <vt:lpstr>竞赛排名（截止于2019.06.06）</vt:lpstr>
      <vt:lpstr>数据介绍</vt:lpstr>
      <vt:lpstr>数据观察</vt:lpstr>
      <vt:lpstr>添加衍生数据特征</vt:lpstr>
      <vt:lpstr>数据归一化</vt:lpstr>
      <vt:lpstr>数据特征排名</vt:lpstr>
      <vt:lpstr>构建模型&amp;寻找参数</vt:lpstr>
      <vt:lpstr>预测结果处理</vt:lpstr>
      <vt:lpstr>模型融合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A Heart</dc:title>
  <dc:creator>Junming Guo</dc:creator>
  <cp:lastModifiedBy>Junming Guo</cp:lastModifiedBy>
  <cp:revision>5</cp:revision>
  <dcterms:created xsi:type="dcterms:W3CDTF">2019-06-27T02:02:23Z</dcterms:created>
  <dcterms:modified xsi:type="dcterms:W3CDTF">2019-06-27T02:29:18Z</dcterms:modified>
</cp:coreProperties>
</file>