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gMG8oBq3QSfvdzFdbRR1ji6/DuG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ge.Montalvo003" userId="d324c25c-a68c-4dca-8b4e-99c928fba4e4" providerId="ADAL" clId="{E050A25B-C86B-4B23-88A4-9A42D3397C78}"/>
    <pc:docChg chg="custSel modSld">
      <pc:chgData name="Jorge.Montalvo003" userId="d324c25c-a68c-4dca-8b4e-99c928fba4e4" providerId="ADAL" clId="{E050A25B-C86B-4B23-88A4-9A42D3397C78}" dt="2024-04-22T22:44:39.696" v="49" actId="20577"/>
      <pc:docMkLst>
        <pc:docMk/>
      </pc:docMkLst>
      <pc:sldChg chg="modSp mod">
        <pc:chgData name="Jorge.Montalvo003" userId="d324c25c-a68c-4dca-8b4e-99c928fba4e4" providerId="ADAL" clId="{E050A25B-C86B-4B23-88A4-9A42D3397C78}" dt="2024-04-22T22:44:39.696" v="49" actId="20577"/>
        <pc:sldMkLst>
          <pc:docMk/>
          <pc:sldMk cId="0" sldId="256"/>
        </pc:sldMkLst>
        <pc:spChg chg="mod">
          <ac:chgData name="Jorge.Montalvo003" userId="d324c25c-a68c-4dca-8b4e-99c928fba4e4" providerId="ADAL" clId="{E050A25B-C86B-4B23-88A4-9A42D3397C78}" dt="2024-04-22T22:44:39.696" v="49" actId="20577"/>
          <ac:spMkLst>
            <pc:docMk/>
            <pc:sldMk cId="0" sldId="256"/>
            <ac:spMk id="8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9" name="Google Shape;179;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7" name="Google Shape;187;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a6ca757df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g2a6ca757dff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g2a6ca757dff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a6ca757dff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g2a6ca757dff_0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g2a6ca757dff_0_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a6ca757dff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1" name="Google Shape;211;g2a6ca757dff_0_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2" name="Google Shape;212;g2a6ca757dff_0_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a6b0e2ad58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g2a6b0e2ad58_0_2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g2a6b0e2ad58_0_2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a6b0e2ad58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g2a6b0e2ad58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g2a6b0e2ad58_0_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 name="Google Shape;128;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1" name="Google Shape;141;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1" name="Google Shape;151;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7" name="Google Shape;167;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9"/>
          <p:cNvSpPr>
            <a:spLocks noGrp="1"/>
          </p:cNvSpPr>
          <p:nvPr>
            <p:ph type="pic" idx="2"/>
          </p:nvPr>
        </p:nvSpPr>
        <p:spPr>
          <a:xfrm>
            <a:off x="5183188" y="987425"/>
            <a:ext cx="6172200" cy="4873625"/>
          </a:xfrm>
          <a:prstGeom prst="rect">
            <a:avLst/>
          </a:prstGeom>
          <a:noFill/>
          <a:ln>
            <a:noFill/>
          </a:ln>
        </p:spPr>
      </p:sp>
      <p:sp>
        <p:nvSpPr>
          <p:cNvPr id="68" name="Google Shape;68;p1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8E2F3"/>
        </a:solidFill>
        <a:effectLst/>
      </p:bgPr>
    </p:bg>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1524000" y="2235200"/>
            <a:ext cx="9144000" cy="2387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b="1" dirty="0"/>
              <a:t>311 Service Request</a:t>
            </a:r>
            <a:br>
              <a:rPr lang="en-US" b="1" dirty="0"/>
            </a:br>
            <a:r>
              <a:rPr lang="en-US" b="1" dirty="0"/>
              <a:t>Dade County</a:t>
            </a:r>
            <a:br>
              <a:rPr lang="en-US" b="1" dirty="0"/>
            </a:br>
            <a:r>
              <a:rPr lang="en-US" b="1" dirty="0"/>
              <a:t>2023</a:t>
            </a:r>
            <a:endParaRPr dirty="0"/>
          </a:p>
        </p:txBody>
      </p:sp>
      <p:pic>
        <p:nvPicPr>
          <p:cNvPr id="90" name="Google Shape;90;p1"/>
          <p:cNvPicPr preferRelativeResize="0"/>
          <p:nvPr/>
        </p:nvPicPr>
        <p:blipFill rotWithShape="1">
          <a:blip r:embed="rId3">
            <a:alphaModFix/>
          </a:blip>
          <a:srcRect/>
          <a:stretch/>
        </p:blipFill>
        <p:spPr>
          <a:xfrm>
            <a:off x="166478" y="199081"/>
            <a:ext cx="3536430" cy="164941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8E2F3"/>
        </a:solidFill>
        <a:effectLst/>
      </p:bgPr>
    </p:bg>
    <p:spTree>
      <p:nvGrpSpPr>
        <p:cNvPr id="1" name="Shape 180"/>
        <p:cNvGrpSpPr/>
        <p:nvPr/>
      </p:nvGrpSpPr>
      <p:grpSpPr>
        <a:xfrm>
          <a:off x="0" y="0"/>
          <a:ext cx="0" cy="0"/>
          <a:chOff x="0" y="0"/>
          <a:chExt cx="0" cy="0"/>
        </a:xfrm>
      </p:grpSpPr>
      <p:sp>
        <p:nvSpPr>
          <p:cNvPr id="181" name="Google Shape;181;p8"/>
          <p:cNvSpPr txBox="1">
            <a:spLocks noGrp="1"/>
          </p:cNvSpPr>
          <p:nvPr>
            <p:ph type="ctrTitle"/>
          </p:nvPr>
        </p:nvSpPr>
        <p:spPr>
          <a:xfrm>
            <a:off x="1492469" y="153928"/>
            <a:ext cx="10419445" cy="723462"/>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000"/>
              <a:buFont typeface="Calibri"/>
              <a:buNone/>
            </a:pPr>
            <a:r>
              <a:rPr lang="en-US" sz="4000" b="1"/>
              <a:t>9. Which city has the highest number of tickets?</a:t>
            </a:r>
            <a:endParaRPr/>
          </a:p>
        </p:txBody>
      </p:sp>
      <p:pic>
        <p:nvPicPr>
          <p:cNvPr id="182" name="Google Shape;182;p8"/>
          <p:cNvPicPr preferRelativeResize="0"/>
          <p:nvPr/>
        </p:nvPicPr>
        <p:blipFill rotWithShape="1">
          <a:blip r:embed="rId3">
            <a:alphaModFix/>
          </a:blip>
          <a:srcRect/>
          <a:stretch/>
        </p:blipFill>
        <p:spPr>
          <a:xfrm>
            <a:off x="166478" y="199081"/>
            <a:ext cx="1357522" cy="633157"/>
          </a:xfrm>
          <a:prstGeom prst="rect">
            <a:avLst/>
          </a:prstGeom>
          <a:noFill/>
          <a:ln>
            <a:noFill/>
          </a:ln>
        </p:spPr>
      </p:pic>
      <p:pic>
        <p:nvPicPr>
          <p:cNvPr id="183" name="Google Shape;183;p8" descr="A blue and white graph&#10;&#10;Description automatically generated"/>
          <p:cNvPicPr preferRelativeResize="0"/>
          <p:nvPr/>
        </p:nvPicPr>
        <p:blipFill rotWithShape="1">
          <a:blip r:embed="rId4">
            <a:alphaModFix/>
          </a:blip>
          <a:srcRect/>
          <a:stretch/>
        </p:blipFill>
        <p:spPr>
          <a:xfrm>
            <a:off x="650065" y="1615259"/>
            <a:ext cx="10891869" cy="362748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8E2F3"/>
        </a:solidFill>
        <a:effectLst/>
      </p:bgPr>
    </p:bg>
    <p:spTree>
      <p:nvGrpSpPr>
        <p:cNvPr id="1" name="Shape 188"/>
        <p:cNvGrpSpPr/>
        <p:nvPr/>
      </p:nvGrpSpPr>
      <p:grpSpPr>
        <a:xfrm>
          <a:off x="0" y="0"/>
          <a:ext cx="0" cy="0"/>
          <a:chOff x="0" y="0"/>
          <a:chExt cx="0" cy="0"/>
        </a:xfrm>
      </p:grpSpPr>
      <p:sp>
        <p:nvSpPr>
          <p:cNvPr id="189" name="Google Shape;189;p9"/>
          <p:cNvSpPr txBox="1">
            <a:spLocks noGrp="1"/>
          </p:cNvSpPr>
          <p:nvPr>
            <p:ph type="ctrTitle"/>
          </p:nvPr>
        </p:nvSpPr>
        <p:spPr>
          <a:xfrm>
            <a:off x="1603799" y="108776"/>
            <a:ext cx="8450481" cy="723462"/>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000"/>
              <a:buFont typeface="Calibri"/>
              <a:buNone/>
            </a:pPr>
            <a:r>
              <a:rPr lang="en-US" sz="4000" b="1"/>
              <a:t>10. Top 5 methods used for requests.</a:t>
            </a:r>
            <a:endParaRPr/>
          </a:p>
        </p:txBody>
      </p:sp>
      <p:pic>
        <p:nvPicPr>
          <p:cNvPr id="190" name="Google Shape;190;p9"/>
          <p:cNvPicPr preferRelativeResize="0"/>
          <p:nvPr/>
        </p:nvPicPr>
        <p:blipFill rotWithShape="1">
          <a:blip r:embed="rId3">
            <a:alphaModFix/>
          </a:blip>
          <a:srcRect/>
          <a:stretch/>
        </p:blipFill>
        <p:spPr>
          <a:xfrm>
            <a:off x="166478" y="199081"/>
            <a:ext cx="1357522" cy="633157"/>
          </a:xfrm>
          <a:prstGeom prst="rect">
            <a:avLst/>
          </a:prstGeom>
          <a:noFill/>
          <a:ln>
            <a:noFill/>
          </a:ln>
        </p:spPr>
      </p:pic>
      <p:pic>
        <p:nvPicPr>
          <p:cNvPr id="191" name="Google Shape;191;p9" descr="A screenshot of a pie chart&#10;&#10;Description automatically generated"/>
          <p:cNvPicPr preferRelativeResize="0"/>
          <p:nvPr/>
        </p:nvPicPr>
        <p:blipFill rotWithShape="1">
          <a:blip r:embed="rId4">
            <a:alphaModFix/>
          </a:blip>
          <a:srcRect/>
          <a:stretch/>
        </p:blipFill>
        <p:spPr>
          <a:xfrm>
            <a:off x="1603799" y="1062680"/>
            <a:ext cx="8984401" cy="548652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8E2F3"/>
        </a:solidFill>
        <a:effectLst/>
      </p:bgPr>
    </p:bg>
    <p:spTree>
      <p:nvGrpSpPr>
        <p:cNvPr id="1" name="Shape 196"/>
        <p:cNvGrpSpPr/>
        <p:nvPr/>
      </p:nvGrpSpPr>
      <p:grpSpPr>
        <a:xfrm>
          <a:off x="0" y="0"/>
          <a:ext cx="0" cy="0"/>
          <a:chOff x="0" y="0"/>
          <a:chExt cx="0" cy="0"/>
        </a:xfrm>
      </p:grpSpPr>
      <p:sp>
        <p:nvSpPr>
          <p:cNvPr id="197" name="Google Shape;197;g2a6ca757dff_0_0"/>
          <p:cNvSpPr txBox="1">
            <a:spLocks noGrp="1"/>
          </p:cNvSpPr>
          <p:nvPr>
            <p:ph type="ctrTitle"/>
          </p:nvPr>
        </p:nvSpPr>
        <p:spPr>
          <a:xfrm>
            <a:off x="1603799" y="108776"/>
            <a:ext cx="8450400" cy="723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4000" b="1"/>
              <a:t>11. Total Request Service Tickets by District</a:t>
            </a:r>
            <a:endParaRPr/>
          </a:p>
        </p:txBody>
      </p:sp>
      <p:pic>
        <p:nvPicPr>
          <p:cNvPr id="198" name="Google Shape;198;g2a6ca757dff_0_0"/>
          <p:cNvPicPr preferRelativeResize="0"/>
          <p:nvPr/>
        </p:nvPicPr>
        <p:blipFill rotWithShape="1">
          <a:blip r:embed="rId3">
            <a:alphaModFix/>
          </a:blip>
          <a:srcRect/>
          <a:stretch/>
        </p:blipFill>
        <p:spPr>
          <a:xfrm>
            <a:off x="166478" y="199081"/>
            <a:ext cx="1357525" cy="633158"/>
          </a:xfrm>
          <a:prstGeom prst="rect">
            <a:avLst/>
          </a:prstGeom>
          <a:noFill/>
          <a:ln>
            <a:noFill/>
          </a:ln>
        </p:spPr>
      </p:pic>
      <p:pic>
        <p:nvPicPr>
          <p:cNvPr id="199" name="Google Shape;199;g2a6ca757dff_0_0"/>
          <p:cNvPicPr preferRelativeResize="0"/>
          <p:nvPr/>
        </p:nvPicPr>
        <p:blipFill>
          <a:blip r:embed="rId4">
            <a:alphaModFix/>
          </a:blip>
          <a:stretch>
            <a:fillRect/>
          </a:stretch>
        </p:blipFill>
        <p:spPr>
          <a:xfrm>
            <a:off x="1022700" y="941275"/>
            <a:ext cx="10029325" cy="5720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8E2F3"/>
        </a:solidFill>
        <a:effectLst/>
      </p:bgPr>
    </p:bg>
    <p:spTree>
      <p:nvGrpSpPr>
        <p:cNvPr id="1" name="Shape 204"/>
        <p:cNvGrpSpPr/>
        <p:nvPr/>
      </p:nvGrpSpPr>
      <p:grpSpPr>
        <a:xfrm>
          <a:off x="0" y="0"/>
          <a:ext cx="0" cy="0"/>
          <a:chOff x="0" y="0"/>
          <a:chExt cx="0" cy="0"/>
        </a:xfrm>
      </p:grpSpPr>
      <p:sp>
        <p:nvSpPr>
          <p:cNvPr id="205" name="Google Shape;205;g2a6ca757dff_0_11"/>
          <p:cNvSpPr txBox="1">
            <a:spLocks noGrp="1"/>
          </p:cNvSpPr>
          <p:nvPr>
            <p:ph type="ctrTitle"/>
          </p:nvPr>
        </p:nvSpPr>
        <p:spPr>
          <a:xfrm>
            <a:off x="436179" y="580642"/>
            <a:ext cx="11319600" cy="14469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000"/>
              <a:buFont typeface="Calibri"/>
              <a:buNone/>
            </a:pPr>
            <a:r>
              <a:rPr lang="en-US" sz="4000" b="1"/>
              <a:t>12. Average number of days to close a service ticket by County District</a:t>
            </a:r>
            <a:endParaRPr/>
          </a:p>
        </p:txBody>
      </p:sp>
      <p:pic>
        <p:nvPicPr>
          <p:cNvPr id="206" name="Google Shape;206;g2a6ca757dff_0_11"/>
          <p:cNvPicPr preferRelativeResize="0"/>
          <p:nvPr/>
        </p:nvPicPr>
        <p:blipFill rotWithShape="1">
          <a:blip r:embed="rId3">
            <a:alphaModFix/>
          </a:blip>
          <a:srcRect/>
          <a:stretch/>
        </p:blipFill>
        <p:spPr>
          <a:xfrm>
            <a:off x="166478" y="199081"/>
            <a:ext cx="1357525" cy="633158"/>
          </a:xfrm>
          <a:prstGeom prst="rect">
            <a:avLst/>
          </a:prstGeom>
          <a:noFill/>
          <a:ln>
            <a:noFill/>
          </a:ln>
        </p:spPr>
      </p:pic>
      <p:pic>
        <p:nvPicPr>
          <p:cNvPr id="207" name="Google Shape;207;g2a6ca757dff_0_11"/>
          <p:cNvPicPr preferRelativeResize="0"/>
          <p:nvPr/>
        </p:nvPicPr>
        <p:blipFill>
          <a:blip r:embed="rId4">
            <a:alphaModFix/>
          </a:blip>
          <a:stretch>
            <a:fillRect/>
          </a:stretch>
        </p:blipFill>
        <p:spPr>
          <a:xfrm>
            <a:off x="2688375" y="2554175"/>
            <a:ext cx="6614325" cy="3299525"/>
          </a:xfrm>
          <a:prstGeom prst="rect">
            <a:avLst/>
          </a:prstGeom>
          <a:noFill/>
          <a:ln>
            <a:noFill/>
          </a:ln>
        </p:spPr>
      </p:pic>
      <p:sp>
        <p:nvSpPr>
          <p:cNvPr id="208" name="Google Shape;208;g2a6ca757dff_0_11"/>
          <p:cNvSpPr txBox="1"/>
          <p:nvPr/>
        </p:nvSpPr>
        <p:spPr>
          <a:xfrm>
            <a:off x="8633425" y="5979000"/>
            <a:ext cx="3000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t>(https://www.miamidade.gov/elections/library/reports/2022-july-miami-dade-precincts-with-zip-codes.pdf)</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8E2F3"/>
        </a:solidFill>
        <a:effectLst/>
      </p:bgPr>
    </p:bg>
    <p:spTree>
      <p:nvGrpSpPr>
        <p:cNvPr id="1" name="Shape 213"/>
        <p:cNvGrpSpPr/>
        <p:nvPr/>
      </p:nvGrpSpPr>
      <p:grpSpPr>
        <a:xfrm>
          <a:off x="0" y="0"/>
          <a:ext cx="0" cy="0"/>
          <a:chOff x="0" y="0"/>
          <a:chExt cx="0" cy="0"/>
        </a:xfrm>
      </p:grpSpPr>
      <p:sp>
        <p:nvSpPr>
          <p:cNvPr id="214" name="Google Shape;214;g2a6ca757dff_0_22"/>
          <p:cNvSpPr txBox="1">
            <a:spLocks noGrp="1"/>
          </p:cNvSpPr>
          <p:nvPr>
            <p:ph type="ctrTitle"/>
          </p:nvPr>
        </p:nvSpPr>
        <p:spPr>
          <a:xfrm>
            <a:off x="-1151517" y="-1050669"/>
            <a:ext cx="121326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000"/>
              <a:buFont typeface="Calibri"/>
              <a:buNone/>
            </a:pPr>
            <a:r>
              <a:rPr lang="en-US"/>
              <a:t>     Correlation &amp; Conclusion</a:t>
            </a:r>
            <a:endParaRPr/>
          </a:p>
        </p:txBody>
      </p:sp>
      <p:pic>
        <p:nvPicPr>
          <p:cNvPr id="215" name="Google Shape;215;g2a6ca757dff_0_22"/>
          <p:cNvPicPr preferRelativeResize="0"/>
          <p:nvPr/>
        </p:nvPicPr>
        <p:blipFill rotWithShape="1">
          <a:blip r:embed="rId3">
            <a:alphaModFix/>
          </a:blip>
          <a:srcRect/>
          <a:stretch/>
        </p:blipFill>
        <p:spPr>
          <a:xfrm>
            <a:off x="166478" y="199081"/>
            <a:ext cx="1357525" cy="633158"/>
          </a:xfrm>
          <a:prstGeom prst="rect">
            <a:avLst/>
          </a:prstGeom>
          <a:noFill/>
          <a:ln>
            <a:noFill/>
          </a:ln>
        </p:spPr>
      </p:pic>
      <p:sp>
        <p:nvSpPr>
          <p:cNvPr id="216" name="Google Shape;216;g2a6ca757dff_0_22"/>
          <p:cNvSpPr txBox="1"/>
          <p:nvPr/>
        </p:nvSpPr>
        <p:spPr>
          <a:xfrm>
            <a:off x="388175" y="1381600"/>
            <a:ext cx="11349900" cy="5787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000" b="1">
                <a:solidFill>
                  <a:schemeClr val="dk1"/>
                </a:solidFill>
                <a:latin typeface="Calibri"/>
                <a:ea typeface="Calibri"/>
                <a:cs typeface="Calibri"/>
                <a:sym typeface="Calibri"/>
              </a:rPr>
              <a:t>Based on the dataset analysis, we arrive to the following findings</a:t>
            </a:r>
            <a:r>
              <a:rPr lang="en-US" sz="2000" b="1" i="0" u="none" strike="noStrike" cap="none">
                <a:solidFill>
                  <a:schemeClr val="dk1"/>
                </a:solidFill>
                <a:latin typeface="Calibri"/>
                <a:ea typeface="Calibri"/>
                <a:cs typeface="Calibri"/>
                <a:sym typeface="Calibri"/>
              </a:rPr>
              <a:t>: </a:t>
            </a:r>
            <a:endParaRPr sz="2000" b="1" i="0" u="none" strike="noStrike" cap="none">
              <a:solidFill>
                <a:schemeClr val="dk1"/>
              </a:solidFill>
              <a:latin typeface="Calibri"/>
              <a:ea typeface="Calibri"/>
              <a:cs typeface="Calibri"/>
              <a:sym typeface="Calibri"/>
            </a:endParaRPr>
          </a:p>
          <a:p>
            <a:pPr marL="457200" marR="0" lvl="0" indent="-355600" algn="l" rtl="0">
              <a:lnSpc>
                <a:spcPct val="10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Using spearman correlation analysis, there is not a significant correlation between the actual number of days it takes to closed a service ticket request and the estimated number of days each department assigns to their department tickets. The coefficient of our analysis was 0.392120 which is far below the threshold of at least 0.70 to be considered correlated</a:t>
            </a:r>
            <a:endParaRPr sz="2000">
              <a:solidFill>
                <a:schemeClr val="dk1"/>
              </a:solidFill>
              <a:latin typeface="Calibri"/>
              <a:ea typeface="Calibri"/>
              <a:cs typeface="Calibri"/>
              <a:sym typeface="Calibri"/>
            </a:endParaRPr>
          </a:p>
          <a:p>
            <a:pPr marL="457200" marR="0" lvl="0" indent="-368300" algn="l" rtl="0">
              <a:lnSpc>
                <a:spcPct val="100000"/>
              </a:lnSpc>
              <a:spcBef>
                <a:spcPts val="0"/>
              </a:spcBef>
              <a:spcAft>
                <a:spcPts val="0"/>
              </a:spcAft>
              <a:buClr>
                <a:schemeClr val="dk1"/>
              </a:buClr>
              <a:buSzPts val="2200"/>
              <a:buFont typeface="Calibri"/>
              <a:buChar char="●"/>
            </a:pPr>
            <a:r>
              <a:rPr lang="en-US" sz="2000" b="0" i="0" u="none" strike="noStrike" cap="none">
                <a:solidFill>
                  <a:schemeClr val="dk1"/>
                </a:solidFill>
                <a:latin typeface="Calibri"/>
                <a:ea typeface="Calibri"/>
                <a:cs typeface="Calibri"/>
                <a:sym typeface="Calibri"/>
              </a:rPr>
              <a:t>L</a:t>
            </a:r>
            <a:r>
              <a:rPr lang="en-US" sz="2000">
                <a:solidFill>
                  <a:schemeClr val="dk1"/>
                </a:solidFill>
                <a:latin typeface="Calibri"/>
                <a:ea typeface="Calibri"/>
                <a:cs typeface="Calibri"/>
                <a:sym typeface="Calibri"/>
              </a:rPr>
              <a:t>arge part of the county’s resources are allocated to the solid waste management department. For a county population of 2.7MM habitants it is reasonable to assume that waste management receives the bulk of the request and therefore budget cuts are not expected to impact this department. In fact, this division still receives FEMA reimbursement for cleanup associated with Hurricane Irma. </a:t>
            </a:r>
            <a:r>
              <a:rPr lang="en-US" sz="1200">
                <a:solidFill>
                  <a:schemeClr val="dk1"/>
                </a:solidFill>
                <a:latin typeface="Calibri"/>
                <a:ea typeface="Calibri"/>
                <a:cs typeface="Calibri"/>
                <a:sym typeface="Calibri"/>
              </a:rPr>
              <a:t>(https://www.miamidade.gov/performance/library/business-plans/FY-2022-23-solid-waste.pdf) </a:t>
            </a: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endParaRPr sz="20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r>
              <a:rPr lang="en-US" sz="2000" b="1" i="0" u="none" strike="noStrike" cap="none">
                <a:solidFill>
                  <a:schemeClr val="dk1"/>
                </a:solidFill>
                <a:latin typeface="Calibri"/>
                <a:ea typeface="Calibri"/>
                <a:cs typeface="Calibri"/>
                <a:sym typeface="Calibri"/>
              </a:rPr>
              <a:t>Recommendations:</a:t>
            </a:r>
            <a:endParaRPr sz="2000" b="1" i="0" u="none" strike="noStrike" cap="none">
              <a:solidFill>
                <a:schemeClr val="dk1"/>
              </a:solidFill>
              <a:latin typeface="Calibri"/>
              <a:ea typeface="Calibri"/>
              <a:cs typeface="Calibri"/>
              <a:sym typeface="Calibri"/>
            </a:endParaRPr>
          </a:p>
          <a:p>
            <a:pPr marL="457200" marR="0" lvl="0" indent="-355600" algn="l" rtl="0">
              <a:lnSpc>
                <a:spcPct val="10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From a efficiency standpoint, Citations &amp; Tags division is a high performing team. County commissioners should look deeper into the department operational team and applied their best practices to enhance the performance of other departments within the county. One particular division that needs immediate attention is Right-of-Way Aesthetic &amp; Assets Management Division (RAAM 27-93) as currently is the most underperforming division in the county.</a:t>
            </a: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r>
              <a:rPr lang="en-US" sz="3000" b="0" i="0" u="none" strike="noStrike" cap="none">
                <a:solidFill>
                  <a:schemeClr val="dk1"/>
                </a:solidFill>
                <a:latin typeface="Calibri"/>
                <a:ea typeface="Calibri"/>
                <a:cs typeface="Calibri"/>
                <a:sym typeface="Calibri"/>
              </a:rPr>
              <a:t>	</a:t>
            </a:r>
            <a:endParaRPr sz="30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8E2F3"/>
        </a:solidFill>
        <a:effectLst/>
      </p:bgPr>
    </p:bg>
    <p:spTree>
      <p:nvGrpSpPr>
        <p:cNvPr id="1" name="Shape 95"/>
        <p:cNvGrpSpPr/>
        <p:nvPr/>
      </p:nvGrpSpPr>
      <p:grpSpPr>
        <a:xfrm>
          <a:off x="0" y="0"/>
          <a:ext cx="0" cy="0"/>
          <a:chOff x="0" y="0"/>
          <a:chExt cx="0" cy="0"/>
        </a:xfrm>
      </p:grpSpPr>
      <p:sp>
        <p:nvSpPr>
          <p:cNvPr id="96" name="Google Shape;96;p2"/>
          <p:cNvSpPr txBox="1">
            <a:spLocks noGrp="1"/>
          </p:cNvSpPr>
          <p:nvPr>
            <p:ph type="ctrTitle"/>
          </p:nvPr>
        </p:nvSpPr>
        <p:spPr>
          <a:xfrm>
            <a:off x="554700" y="-995250"/>
            <a:ext cx="116373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000"/>
              <a:buFont typeface="Calibri"/>
              <a:buNone/>
            </a:pPr>
            <a:r>
              <a:rPr lang="en-US"/>
              <a:t>Background and Methodology </a:t>
            </a:r>
            <a:endParaRPr/>
          </a:p>
        </p:txBody>
      </p:sp>
      <p:pic>
        <p:nvPicPr>
          <p:cNvPr id="97" name="Google Shape;97;p2"/>
          <p:cNvPicPr preferRelativeResize="0"/>
          <p:nvPr/>
        </p:nvPicPr>
        <p:blipFill rotWithShape="1">
          <a:blip r:embed="rId3">
            <a:alphaModFix/>
          </a:blip>
          <a:srcRect/>
          <a:stretch/>
        </p:blipFill>
        <p:spPr>
          <a:xfrm>
            <a:off x="166478" y="199081"/>
            <a:ext cx="1357522" cy="633157"/>
          </a:xfrm>
          <a:prstGeom prst="rect">
            <a:avLst/>
          </a:prstGeom>
          <a:noFill/>
          <a:ln>
            <a:noFill/>
          </a:ln>
        </p:spPr>
      </p:pic>
      <p:sp>
        <p:nvSpPr>
          <p:cNvPr id="98" name="Google Shape;98;p2"/>
          <p:cNvSpPr txBox="1"/>
          <p:nvPr/>
        </p:nvSpPr>
        <p:spPr>
          <a:xfrm>
            <a:off x="203450" y="1464525"/>
            <a:ext cx="11516100" cy="535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Calibri"/>
                <a:ea typeface="Calibri"/>
                <a:cs typeface="Calibri"/>
                <a:sym typeface="Calibri"/>
              </a:rPr>
              <a:t>Purpose: </a:t>
            </a:r>
            <a:endParaRPr sz="2800" b="1" i="0" u="none" strike="noStrike" cap="none">
              <a:solidFill>
                <a:schemeClr val="dk1"/>
              </a:solidFill>
              <a:latin typeface="Calibri"/>
              <a:ea typeface="Calibri"/>
              <a:cs typeface="Calibri"/>
              <a:sym typeface="Calibri"/>
            </a:endParaRPr>
          </a:p>
          <a:p>
            <a:pPr marL="457200" marR="0" lvl="0" indent="-406400" algn="l" rtl="0">
              <a:lnSpc>
                <a:spcPct val="100000"/>
              </a:lnSpc>
              <a:spcBef>
                <a:spcPts val="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Understand the community service needs to enhance service delivery and community satisfaction  </a:t>
            </a:r>
            <a:endParaRPr sz="2800" b="0" i="0" u="none" strike="noStrike" cap="none">
              <a:solidFill>
                <a:schemeClr val="dk1"/>
              </a:solidFill>
              <a:latin typeface="Calibri"/>
              <a:ea typeface="Calibri"/>
              <a:cs typeface="Calibri"/>
              <a:sym typeface="Calibri"/>
            </a:endParaRPr>
          </a:p>
          <a:p>
            <a:pPr marL="457200" marR="0" lvl="0" indent="-406400" algn="l" rtl="0">
              <a:lnSpc>
                <a:spcPct val="100000"/>
              </a:lnSpc>
              <a:spcBef>
                <a:spcPts val="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Identify potential improvements for resource allocation and future service delivery enhancements. </a:t>
            </a:r>
            <a:endParaRPr sz="2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Calibri"/>
                <a:ea typeface="Calibri"/>
                <a:cs typeface="Calibri"/>
                <a:sym typeface="Calibri"/>
              </a:rPr>
              <a:t>Data Collection and Methodology:</a:t>
            </a:r>
            <a:endParaRPr sz="2800" b="1" i="0" u="none" strike="noStrike" cap="none">
              <a:solidFill>
                <a:schemeClr val="dk1"/>
              </a:solidFill>
              <a:latin typeface="Calibri"/>
              <a:ea typeface="Calibri"/>
              <a:cs typeface="Calibri"/>
              <a:sym typeface="Calibri"/>
            </a:endParaRPr>
          </a:p>
          <a:p>
            <a:pPr marL="457200" marR="0" lvl="0" indent="-406400" algn="l" rtl="0">
              <a:lnSpc>
                <a:spcPct val="100000"/>
              </a:lnSpc>
              <a:spcBef>
                <a:spcPts val="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Sourced datasets from Miami Dade County’s 311 open data hub</a:t>
            </a:r>
            <a:endParaRPr sz="2800" b="0" i="0" u="none" strike="noStrike" cap="none">
              <a:solidFill>
                <a:schemeClr val="dk1"/>
              </a:solidFill>
              <a:latin typeface="Calibri"/>
              <a:ea typeface="Calibri"/>
              <a:cs typeface="Calibri"/>
              <a:sym typeface="Calibri"/>
            </a:endParaRPr>
          </a:p>
          <a:p>
            <a:pPr marL="457200" marR="0" lvl="0" indent="-406400" algn="l" rtl="0">
              <a:lnSpc>
                <a:spcPct val="100000"/>
              </a:lnSpc>
              <a:spcBef>
                <a:spcPts val="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Executed union operation to merge distinct dataset and consolidate view</a:t>
            </a:r>
            <a:endParaRPr sz="2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Calibri"/>
                <a:ea typeface="Calibri"/>
                <a:cs typeface="Calibri"/>
                <a:sym typeface="Calibri"/>
              </a:rPr>
              <a:t>Scope of Analysis:</a:t>
            </a:r>
            <a:endParaRPr sz="2800" b="1" i="0" u="none" strike="noStrike" cap="none">
              <a:solidFill>
                <a:schemeClr val="dk1"/>
              </a:solidFill>
              <a:latin typeface="Calibri"/>
              <a:ea typeface="Calibri"/>
              <a:cs typeface="Calibri"/>
              <a:sym typeface="Calibri"/>
            </a:endParaRPr>
          </a:p>
          <a:p>
            <a:pPr marL="457200" marR="0" lvl="0" indent="-406400" algn="l" rtl="0">
              <a:lnSpc>
                <a:spcPct val="100000"/>
              </a:lnSpc>
              <a:spcBef>
                <a:spcPts val="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Explored 311 service requests data (2020 and 2021)</a:t>
            </a:r>
            <a:endParaRPr sz="2800" b="0" i="0" u="none" strike="noStrike" cap="none">
              <a:solidFill>
                <a:schemeClr val="dk1"/>
              </a:solidFill>
              <a:latin typeface="Calibri"/>
              <a:ea typeface="Calibri"/>
              <a:cs typeface="Calibri"/>
              <a:sym typeface="Calibri"/>
            </a:endParaRPr>
          </a:p>
          <a:p>
            <a:pPr marL="457200" marR="0" lvl="0" indent="-406400" algn="l" rtl="0">
              <a:lnSpc>
                <a:spcPct val="100000"/>
              </a:lnSpc>
              <a:spcBef>
                <a:spcPts val="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Focused on closed or completed tickets for service request patterns</a:t>
            </a:r>
            <a:endParaRPr sz="2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8E2F3"/>
        </a:solidFill>
        <a:effectLst/>
      </p:bgPr>
    </p:bg>
    <p:spTree>
      <p:nvGrpSpPr>
        <p:cNvPr id="1" name="Shape 103"/>
        <p:cNvGrpSpPr/>
        <p:nvPr/>
      </p:nvGrpSpPr>
      <p:grpSpPr>
        <a:xfrm>
          <a:off x="0" y="0"/>
          <a:ext cx="0" cy="0"/>
          <a:chOff x="0" y="0"/>
          <a:chExt cx="0" cy="0"/>
        </a:xfrm>
      </p:grpSpPr>
      <p:sp>
        <p:nvSpPr>
          <p:cNvPr id="104" name="Google Shape;104;g2a6b0e2ad58_0_27"/>
          <p:cNvSpPr txBox="1">
            <a:spLocks noGrp="1"/>
          </p:cNvSpPr>
          <p:nvPr>
            <p:ph type="ctrTitle"/>
          </p:nvPr>
        </p:nvSpPr>
        <p:spPr>
          <a:xfrm>
            <a:off x="-1151517" y="-1050669"/>
            <a:ext cx="121326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000"/>
              <a:buFont typeface="Calibri"/>
              <a:buNone/>
            </a:pPr>
            <a:r>
              <a:rPr lang="en-US"/>
              <a:t>Key Objectives</a:t>
            </a:r>
            <a:endParaRPr/>
          </a:p>
        </p:txBody>
      </p:sp>
      <p:pic>
        <p:nvPicPr>
          <p:cNvPr id="105" name="Google Shape;105;g2a6b0e2ad58_0_27"/>
          <p:cNvPicPr preferRelativeResize="0"/>
          <p:nvPr/>
        </p:nvPicPr>
        <p:blipFill rotWithShape="1">
          <a:blip r:embed="rId3">
            <a:alphaModFix/>
          </a:blip>
          <a:srcRect/>
          <a:stretch/>
        </p:blipFill>
        <p:spPr>
          <a:xfrm>
            <a:off x="166478" y="199081"/>
            <a:ext cx="1357523" cy="633157"/>
          </a:xfrm>
          <a:prstGeom prst="rect">
            <a:avLst/>
          </a:prstGeom>
          <a:noFill/>
          <a:ln>
            <a:noFill/>
          </a:ln>
        </p:spPr>
      </p:pic>
      <p:sp>
        <p:nvSpPr>
          <p:cNvPr id="106" name="Google Shape;106;g2a6b0e2ad58_0_27"/>
          <p:cNvSpPr txBox="1"/>
          <p:nvPr/>
        </p:nvSpPr>
        <p:spPr>
          <a:xfrm>
            <a:off x="388175" y="1381600"/>
            <a:ext cx="11349900" cy="5787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Calibri"/>
                <a:ea typeface="Calibri"/>
                <a:cs typeface="Calibri"/>
                <a:sym typeface="Calibri"/>
              </a:rPr>
              <a:t>Identify predominant issue types: </a:t>
            </a:r>
            <a:endParaRPr sz="2800" b="1" i="0" u="none" strike="noStrike" cap="none">
              <a:solidFill>
                <a:schemeClr val="dk1"/>
              </a:solidFill>
              <a:latin typeface="Calibri"/>
              <a:ea typeface="Calibri"/>
              <a:cs typeface="Calibri"/>
              <a:sym typeface="Calibri"/>
            </a:endParaRPr>
          </a:p>
          <a:p>
            <a:pPr marL="457200" marR="0" lvl="0" indent="-406400" algn="l" rtl="0">
              <a:lnSpc>
                <a:spcPct val="100000"/>
              </a:lnSpc>
              <a:spcBef>
                <a:spcPts val="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Type of requests submitted by the community (example of issue types: bulky trash requests, noise complaints, potholes) </a:t>
            </a:r>
            <a:endParaRPr sz="2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Calibri"/>
                <a:ea typeface="Calibri"/>
                <a:cs typeface="Calibri"/>
                <a:sym typeface="Calibri"/>
              </a:rPr>
              <a:t>Examine geographical distribution:</a:t>
            </a:r>
            <a:endParaRPr sz="2800" b="1" i="0" u="none" strike="noStrike" cap="none">
              <a:solidFill>
                <a:schemeClr val="dk1"/>
              </a:solidFill>
              <a:latin typeface="Calibri"/>
              <a:ea typeface="Calibri"/>
              <a:cs typeface="Calibri"/>
              <a:sym typeface="Calibri"/>
            </a:endParaRPr>
          </a:p>
          <a:p>
            <a:pPr marL="457200" marR="0" lvl="0" indent="-406400" algn="l" rtl="0">
              <a:lnSpc>
                <a:spcPct val="100000"/>
              </a:lnSpc>
              <a:spcBef>
                <a:spcPts val="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Location and concentrations of service requests across different neighborhood by zip code </a:t>
            </a:r>
            <a:endParaRPr sz="2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Calibri"/>
                <a:ea typeface="Calibri"/>
                <a:cs typeface="Calibri"/>
                <a:sym typeface="Calibri"/>
              </a:rPr>
              <a:t>Examine Method Usage:</a:t>
            </a:r>
            <a:endParaRPr sz="2800" b="1" i="0" u="none" strike="noStrike" cap="none">
              <a:solidFill>
                <a:schemeClr val="dk1"/>
              </a:solidFill>
              <a:latin typeface="Calibri"/>
              <a:ea typeface="Calibri"/>
              <a:cs typeface="Calibri"/>
              <a:sym typeface="Calibri"/>
            </a:endParaRPr>
          </a:p>
          <a:p>
            <a:pPr marL="457200" marR="0" lvl="0" indent="-406400" algn="l" rtl="0">
              <a:lnSpc>
                <a:spcPct val="100000"/>
              </a:lnSpc>
              <a:spcBef>
                <a:spcPts val="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What prevalent communication channels are used (i.e. phone, web, walk-in, mail, etc.)</a:t>
            </a:r>
            <a:endParaRPr sz="2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Calibri"/>
                <a:ea typeface="Calibri"/>
                <a:cs typeface="Calibri"/>
                <a:sym typeface="Calibri"/>
              </a:rPr>
              <a:t>Formulate Business Recommendations:</a:t>
            </a:r>
            <a:endParaRPr sz="2800" b="1" i="0" u="none" strike="noStrike" cap="none">
              <a:solidFill>
                <a:schemeClr val="dk1"/>
              </a:solidFill>
              <a:latin typeface="Calibri"/>
              <a:ea typeface="Calibri"/>
              <a:cs typeface="Calibri"/>
              <a:sym typeface="Calibri"/>
            </a:endParaRPr>
          </a:p>
          <a:p>
            <a:pPr marL="457200" marR="0" lvl="0" indent="-406400" algn="l" rtl="0">
              <a:lnSpc>
                <a:spcPct val="100000"/>
              </a:lnSpc>
              <a:spcBef>
                <a:spcPts val="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Derive actionable insights from the analysis to propose business strategies for service delivery improvements</a:t>
            </a:r>
            <a:endParaRPr sz="2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	</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8E2F3"/>
        </a:solidFill>
        <a:effectLst/>
      </p:bgPr>
    </p:bg>
    <p:spTree>
      <p:nvGrpSpPr>
        <p:cNvPr id="1" name="Shape 111"/>
        <p:cNvGrpSpPr/>
        <p:nvPr/>
      </p:nvGrpSpPr>
      <p:grpSpPr>
        <a:xfrm>
          <a:off x="0" y="0"/>
          <a:ext cx="0" cy="0"/>
          <a:chOff x="0" y="0"/>
          <a:chExt cx="0" cy="0"/>
        </a:xfrm>
      </p:grpSpPr>
      <p:sp>
        <p:nvSpPr>
          <p:cNvPr id="112" name="Google Shape;112;g2a6b0e2ad58_0_6"/>
          <p:cNvSpPr txBox="1">
            <a:spLocks noGrp="1"/>
          </p:cNvSpPr>
          <p:nvPr>
            <p:ph type="ctrTitle"/>
          </p:nvPr>
        </p:nvSpPr>
        <p:spPr>
          <a:xfrm>
            <a:off x="-107092" y="-680994"/>
            <a:ext cx="121326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000"/>
              <a:buFont typeface="Calibri"/>
              <a:buNone/>
            </a:pPr>
            <a:r>
              <a:rPr lang="en-US" sz="4000" b="1"/>
              <a:t>1. What is the most common “Issue_Type” reason?</a:t>
            </a:r>
            <a:endParaRPr/>
          </a:p>
        </p:txBody>
      </p:sp>
      <p:pic>
        <p:nvPicPr>
          <p:cNvPr id="113" name="Google Shape;113;g2a6b0e2ad58_0_6"/>
          <p:cNvPicPr preferRelativeResize="0"/>
          <p:nvPr/>
        </p:nvPicPr>
        <p:blipFill rotWithShape="1">
          <a:blip r:embed="rId3">
            <a:alphaModFix/>
          </a:blip>
          <a:srcRect/>
          <a:stretch/>
        </p:blipFill>
        <p:spPr>
          <a:xfrm>
            <a:off x="166478" y="199081"/>
            <a:ext cx="1357523" cy="633157"/>
          </a:xfrm>
          <a:prstGeom prst="rect">
            <a:avLst/>
          </a:prstGeom>
          <a:noFill/>
          <a:ln>
            <a:noFill/>
          </a:ln>
        </p:spPr>
      </p:pic>
      <p:pic>
        <p:nvPicPr>
          <p:cNvPr id="114" name="Google Shape;114;g2a6b0e2ad58_0_6" descr="A screenshot of a computer&#10;&#10;Description automatically generated"/>
          <p:cNvPicPr preferRelativeResize="0"/>
          <p:nvPr/>
        </p:nvPicPr>
        <p:blipFill rotWithShape="1">
          <a:blip r:embed="rId4">
            <a:alphaModFix/>
          </a:blip>
          <a:srcRect/>
          <a:stretch/>
        </p:blipFill>
        <p:spPr>
          <a:xfrm>
            <a:off x="261942" y="2142336"/>
            <a:ext cx="11668116" cy="3751837"/>
          </a:xfrm>
          <a:prstGeom prst="rect">
            <a:avLst/>
          </a:prstGeom>
          <a:noFill/>
          <a:ln>
            <a:noFill/>
          </a:ln>
        </p:spPr>
      </p:pic>
      <p:pic>
        <p:nvPicPr>
          <p:cNvPr id="115" name="Google Shape;115;g2a6b0e2ad58_0_6"/>
          <p:cNvPicPr preferRelativeResize="0"/>
          <p:nvPr/>
        </p:nvPicPr>
        <p:blipFill rotWithShape="1">
          <a:blip r:embed="rId5">
            <a:alphaModFix/>
          </a:blip>
          <a:srcRect/>
          <a:stretch/>
        </p:blipFill>
        <p:spPr>
          <a:xfrm>
            <a:off x="7129036" y="3909638"/>
            <a:ext cx="2767727" cy="781725"/>
          </a:xfrm>
          <a:prstGeom prst="rect">
            <a:avLst/>
          </a:prstGeom>
          <a:noFill/>
          <a:ln>
            <a:noFill/>
          </a:ln>
        </p:spPr>
      </p:pic>
      <p:pic>
        <p:nvPicPr>
          <p:cNvPr id="116" name="Google Shape;116;g2a6b0e2ad58_0_6"/>
          <p:cNvPicPr preferRelativeResize="0"/>
          <p:nvPr/>
        </p:nvPicPr>
        <p:blipFill rotWithShape="1">
          <a:blip r:embed="rId6">
            <a:alphaModFix/>
          </a:blip>
          <a:srcRect/>
          <a:stretch/>
        </p:blipFill>
        <p:spPr>
          <a:xfrm>
            <a:off x="7518625" y="4059950"/>
            <a:ext cx="1988550" cy="481100"/>
          </a:xfrm>
          <a:prstGeom prst="rect">
            <a:avLst/>
          </a:prstGeom>
          <a:noFill/>
          <a:ln>
            <a:noFill/>
          </a:ln>
        </p:spPr>
      </p:pic>
      <p:pic>
        <p:nvPicPr>
          <p:cNvPr id="117" name="Google Shape;117;g2a6b0e2ad58_0_6"/>
          <p:cNvPicPr preferRelativeResize="0"/>
          <p:nvPr/>
        </p:nvPicPr>
        <p:blipFill rotWithShape="1">
          <a:blip r:embed="rId7">
            <a:alphaModFix/>
          </a:blip>
          <a:srcRect/>
          <a:stretch/>
        </p:blipFill>
        <p:spPr>
          <a:xfrm>
            <a:off x="7812600" y="2862754"/>
            <a:ext cx="686475" cy="895775"/>
          </a:xfrm>
          <a:prstGeom prst="rect">
            <a:avLst/>
          </a:prstGeom>
          <a:noFill/>
          <a:ln>
            <a:noFill/>
          </a:ln>
        </p:spPr>
      </p:pic>
      <p:pic>
        <p:nvPicPr>
          <p:cNvPr id="118" name="Google Shape;118;g2a6b0e2ad58_0_6"/>
          <p:cNvPicPr preferRelativeResize="0"/>
          <p:nvPr/>
        </p:nvPicPr>
        <p:blipFill rotWithShape="1">
          <a:blip r:embed="rId8">
            <a:alphaModFix/>
          </a:blip>
          <a:srcRect/>
          <a:stretch/>
        </p:blipFill>
        <p:spPr>
          <a:xfrm>
            <a:off x="9139725" y="2767713"/>
            <a:ext cx="552450" cy="1085850"/>
          </a:xfrm>
          <a:prstGeom prst="rect">
            <a:avLst/>
          </a:prstGeom>
          <a:noFill/>
          <a:ln>
            <a:noFill/>
          </a:ln>
        </p:spPr>
      </p:pic>
      <p:pic>
        <p:nvPicPr>
          <p:cNvPr id="119" name="Google Shape;119;g2a6b0e2ad58_0_6"/>
          <p:cNvPicPr preferRelativeResize="0"/>
          <p:nvPr/>
        </p:nvPicPr>
        <p:blipFill rotWithShape="1">
          <a:blip r:embed="rId9">
            <a:alphaModFix/>
          </a:blip>
          <a:srcRect/>
          <a:stretch/>
        </p:blipFill>
        <p:spPr>
          <a:xfrm>
            <a:off x="3439825" y="4578825"/>
            <a:ext cx="3481100" cy="407375"/>
          </a:xfrm>
          <a:prstGeom prst="rect">
            <a:avLst/>
          </a:prstGeom>
          <a:noFill/>
          <a:ln>
            <a:noFill/>
          </a:ln>
        </p:spPr>
      </p:pic>
      <p:pic>
        <p:nvPicPr>
          <p:cNvPr id="120" name="Google Shape;120;g2a6b0e2ad58_0_6"/>
          <p:cNvPicPr preferRelativeResize="0"/>
          <p:nvPr/>
        </p:nvPicPr>
        <p:blipFill rotWithShape="1">
          <a:blip r:embed="rId10">
            <a:alphaModFix/>
          </a:blip>
          <a:srcRect/>
          <a:stretch/>
        </p:blipFill>
        <p:spPr>
          <a:xfrm>
            <a:off x="4503901" y="3082100"/>
            <a:ext cx="2417025" cy="1085850"/>
          </a:xfrm>
          <a:prstGeom prst="rect">
            <a:avLst/>
          </a:prstGeom>
          <a:noFill/>
          <a:ln>
            <a:noFill/>
          </a:ln>
        </p:spPr>
      </p:pic>
      <p:pic>
        <p:nvPicPr>
          <p:cNvPr id="121" name="Google Shape;121;g2a6b0e2ad58_0_6"/>
          <p:cNvPicPr preferRelativeResize="0"/>
          <p:nvPr/>
        </p:nvPicPr>
        <p:blipFill rotWithShape="1">
          <a:blip r:embed="rId11">
            <a:alphaModFix/>
          </a:blip>
          <a:srcRect/>
          <a:stretch/>
        </p:blipFill>
        <p:spPr>
          <a:xfrm>
            <a:off x="3962400" y="4252425"/>
            <a:ext cx="2586736" cy="241925"/>
          </a:xfrm>
          <a:prstGeom prst="rect">
            <a:avLst/>
          </a:prstGeom>
          <a:noFill/>
          <a:ln>
            <a:noFill/>
          </a:ln>
        </p:spPr>
      </p:pic>
      <p:pic>
        <p:nvPicPr>
          <p:cNvPr id="122" name="Google Shape;122;g2a6b0e2ad58_0_6"/>
          <p:cNvPicPr preferRelativeResize="0"/>
          <p:nvPr/>
        </p:nvPicPr>
        <p:blipFill rotWithShape="1">
          <a:blip r:embed="rId12">
            <a:alphaModFix/>
          </a:blip>
          <a:srcRect t="10" r="44239" b="-10"/>
          <a:stretch/>
        </p:blipFill>
        <p:spPr>
          <a:xfrm>
            <a:off x="3962400" y="4059950"/>
            <a:ext cx="1720850" cy="19050"/>
          </a:xfrm>
          <a:prstGeom prst="rect">
            <a:avLst/>
          </a:prstGeom>
          <a:noFill/>
          <a:ln>
            <a:noFill/>
          </a:ln>
        </p:spPr>
      </p:pic>
      <p:pic>
        <p:nvPicPr>
          <p:cNvPr id="123" name="Google Shape;123;g2a6b0e2ad58_0_6"/>
          <p:cNvPicPr preferRelativeResize="0"/>
          <p:nvPr/>
        </p:nvPicPr>
        <p:blipFill rotWithShape="1">
          <a:blip r:embed="rId12">
            <a:alphaModFix/>
          </a:blip>
          <a:srcRect t="10" r="44239" b="-10"/>
          <a:stretch/>
        </p:blipFill>
        <p:spPr>
          <a:xfrm>
            <a:off x="3962400" y="3758525"/>
            <a:ext cx="1720850" cy="19050"/>
          </a:xfrm>
          <a:prstGeom prst="rect">
            <a:avLst/>
          </a:prstGeom>
          <a:noFill/>
          <a:ln>
            <a:noFill/>
          </a:ln>
        </p:spPr>
      </p:pic>
      <p:pic>
        <p:nvPicPr>
          <p:cNvPr id="124" name="Google Shape;124;g2a6b0e2ad58_0_6"/>
          <p:cNvPicPr preferRelativeResize="0"/>
          <p:nvPr/>
        </p:nvPicPr>
        <p:blipFill rotWithShape="1">
          <a:blip r:embed="rId13">
            <a:alphaModFix/>
          </a:blip>
          <a:srcRect/>
          <a:stretch/>
        </p:blipFill>
        <p:spPr>
          <a:xfrm>
            <a:off x="4510621" y="3476152"/>
            <a:ext cx="1187550" cy="1263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8E2F3"/>
        </a:solidFill>
        <a:effectLst/>
      </p:bgPr>
    </p:bg>
    <p:spTree>
      <p:nvGrpSpPr>
        <p:cNvPr id="1" name="Shape 129"/>
        <p:cNvGrpSpPr/>
        <p:nvPr/>
      </p:nvGrpSpPr>
      <p:grpSpPr>
        <a:xfrm>
          <a:off x="0" y="0"/>
          <a:ext cx="0" cy="0"/>
          <a:chOff x="0" y="0"/>
          <a:chExt cx="0" cy="0"/>
        </a:xfrm>
      </p:grpSpPr>
      <p:sp>
        <p:nvSpPr>
          <p:cNvPr id="130" name="Google Shape;130;p3"/>
          <p:cNvSpPr txBox="1">
            <a:spLocks noGrp="1"/>
          </p:cNvSpPr>
          <p:nvPr>
            <p:ph type="ctrTitle"/>
          </p:nvPr>
        </p:nvSpPr>
        <p:spPr>
          <a:xfrm>
            <a:off x="383920" y="-678141"/>
            <a:ext cx="1142416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000"/>
              <a:buFont typeface="Calibri"/>
              <a:buNone/>
            </a:pPr>
            <a:r>
              <a:rPr lang="en-US" sz="4000" b="1"/>
              <a:t>2. Which are the top 5 Zip Codes with most </a:t>
            </a:r>
            <a:br>
              <a:rPr lang="en-US" sz="4000" b="1"/>
            </a:br>
            <a:r>
              <a:rPr lang="en-US" sz="4000" b="1"/>
              <a:t>"Bulky trash requests"?</a:t>
            </a:r>
            <a:endParaRPr/>
          </a:p>
        </p:txBody>
      </p:sp>
      <p:pic>
        <p:nvPicPr>
          <p:cNvPr id="131" name="Google Shape;131;p3"/>
          <p:cNvPicPr preferRelativeResize="0"/>
          <p:nvPr/>
        </p:nvPicPr>
        <p:blipFill rotWithShape="1">
          <a:blip r:embed="rId3">
            <a:alphaModFix/>
          </a:blip>
          <a:srcRect/>
          <a:stretch/>
        </p:blipFill>
        <p:spPr>
          <a:xfrm>
            <a:off x="166478" y="199081"/>
            <a:ext cx="1357522" cy="633157"/>
          </a:xfrm>
          <a:prstGeom prst="rect">
            <a:avLst/>
          </a:prstGeom>
          <a:noFill/>
          <a:ln>
            <a:noFill/>
          </a:ln>
        </p:spPr>
      </p:pic>
      <p:pic>
        <p:nvPicPr>
          <p:cNvPr id="132" name="Google Shape;132;p3" descr="A blue bars with black text&#10;&#10;Description automatically generated"/>
          <p:cNvPicPr preferRelativeResize="0"/>
          <p:nvPr/>
        </p:nvPicPr>
        <p:blipFill rotWithShape="1">
          <a:blip r:embed="rId4">
            <a:alphaModFix/>
          </a:blip>
          <a:srcRect/>
          <a:stretch/>
        </p:blipFill>
        <p:spPr>
          <a:xfrm>
            <a:off x="894045" y="2140673"/>
            <a:ext cx="10403909" cy="4103242"/>
          </a:xfrm>
          <a:prstGeom prst="rect">
            <a:avLst/>
          </a:prstGeom>
          <a:noFill/>
          <a:ln>
            <a:noFill/>
          </a:ln>
        </p:spPr>
      </p:pic>
      <p:sp>
        <p:nvSpPr>
          <p:cNvPr id="133" name="Google Shape;133;p3"/>
          <p:cNvSpPr txBox="1"/>
          <p:nvPr/>
        </p:nvSpPr>
        <p:spPr>
          <a:xfrm>
            <a:off x="5577015" y="2612486"/>
            <a:ext cx="103796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Kendall</a:t>
            </a:r>
            <a:endParaRPr sz="1800" b="0" i="0" u="none" strike="noStrike" cap="none">
              <a:solidFill>
                <a:schemeClr val="dk1"/>
              </a:solidFill>
              <a:latin typeface="Calibri"/>
              <a:ea typeface="Calibri"/>
              <a:cs typeface="Calibri"/>
              <a:sym typeface="Calibri"/>
            </a:endParaRPr>
          </a:p>
        </p:txBody>
      </p:sp>
      <p:sp>
        <p:nvSpPr>
          <p:cNvPr id="134" name="Google Shape;134;p3"/>
          <p:cNvSpPr txBox="1"/>
          <p:nvPr/>
        </p:nvSpPr>
        <p:spPr>
          <a:xfrm>
            <a:off x="5577015" y="3217724"/>
            <a:ext cx="78671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Miami</a:t>
            </a:r>
            <a:endParaRPr sz="1400" b="0" i="0" u="none" strike="noStrike" cap="none">
              <a:solidFill>
                <a:srgbClr val="000000"/>
              </a:solidFill>
              <a:latin typeface="Arial"/>
              <a:ea typeface="Arial"/>
              <a:cs typeface="Arial"/>
              <a:sym typeface="Arial"/>
            </a:endParaRPr>
          </a:p>
        </p:txBody>
      </p:sp>
      <p:sp>
        <p:nvSpPr>
          <p:cNvPr id="135" name="Google Shape;135;p3"/>
          <p:cNvSpPr txBox="1"/>
          <p:nvPr/>
        </p:nvSpPr>
        <p:spPr>
          <a:xfrm>
            <a:off x="5191254" y="3874006"/>
            <a:ext cx="155423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Westchester</a:t>
            </a:r>
            <a:endParaRPr sz="1400" b="0" i="0" u="none" strike="noStrike" cap="none">
              <a:solidFill>
                <a:srgbClr val="000000"/>
              </a:solidFill>
              <a:latin typeface="Arial"/>
              <a:ea typeface="Arial"/>
              <a:cs typeface="Arial"/>
              <a:sym typeface="Arial"/>
            </a:endParaRPr>
          </a:p>
        </p:txBody>
      </p:sp>
      <p:sp>
        <p:nvSpPr>
          <p:cNvPr id="136" name="Google Shape;136;p3"/>
          <p:cNvSpPr txBox="1"/>
          <p:nvPr/>
        </p:nvSpPr>
        <p:spPr>
          <a:xfrm>
            <a:off x="5449386" y="4479244"/>
            <a:ext cx="103796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Kendall</a:t>
            </a:r>
            <a:endParaRPr sz="1800" b="0" i="0" u="none" strike="noStrike" cap="none">
              <a:solidFill>
                <a:schemeClr val="dk1"/>
              </a:solidFill>
              <a:latin typeface="Calibri"/>
              <a:ea typeface="Calibri"/>
              <a:cs typeface="Calibri"/>
              <a:sym typeface="Calibri"/>
            </a:endParaRPr>
          </a:p>
        </p:txBody>
      </p:sp>
      <p:sp>
        <p:nvSpPr>
          <p:cNvPr id="137" name="Google Shape;137;p3"/>
          <p:cNvSpPr txBox="1"/>
          <p:nvPr/>
        </p:nvSpPr>
        <p:spPr>
          <a:xfrm>
            <a:off x="4880974" y="5135723"/>
            <a:ext cx="217479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South Miami Heights</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8E2F3"/>
        </a:solidFill>
        <a:effectLst/>
      </p:bgPr>
    </p:bg>
    <p:spTree>
      <p:nvGrpSpPr>
        <p:cNvPr id="1" name="Shape 142"/>
        <p:cNvGrpSpPr/>
        <p:nvPr/>
      </p:nvGrpSpPr>
      <p:grpSpPr>
        <a:xfrm>
          <a:off x="0" y="0"/>
          <a:ext cx="0" cy="0"/>
          <a:chOff x="0" y="0"/>
          <a:chExt cx="0" cy="0"/>
        </a:xfrm>
      </p:grpSpPr>
      <p:sp>
        <p:nvSpPr>
          <p:cNvPr id="143" name="Google Shape;143;p4"/>
          <p:cNvSpPr txBox="1">
            <a:spLocks noGrp="1"/>
          </p:cNvSpPr>
          <p:nvPr>
            <p:ph type="ctrTitle"/>
          </p:nvPr>
        </p:nvSpPr>
        <p:spPr>
          <a:xfrm>
            <a:off x="1475425" y="101025"/>
            <a:ext cx="9527100" cy="8292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000"/>
              <a:buFont typeface="Calibri"/>
              <a:buNone/>
            </a:pPr>
            <a:r>
              <a:rPr lang="en-US" sz="3800"/>
              <a:t>4. How many different departments are there?</a:t>
            </a:r>
            <a:endParaRPr sz="3800"/>
          </a:p>
        </p:txBody>
      </p:sp>
      <p:pic>
        <p:nvPicPr>
          <p:cNvPr id="144" name="Google Shape;144;p4"/>
          <p:cNvPicPr preferRelativeResize="0"/>
          <p:nvPr/>
        </p:nvPicPr>
        <p:blipFill rotWithShape="1">
          <a:blip r:embed="rId3">
            <a:alphaModFix/>
          </a:blip>
          <a:srcRect/>
          <a:stretch/>
        </p:blipFill>
        <p:spPr>
          <a:xfrm>
            <a:off x="166478" y="199081"/>
            <a:ext cx="1357522" cy="633157"/>
          </a:xfrm>
          <a:prstGeom prst="rect">
            <a:avLst/>
          </a:prstGeom>
          <a:noFill/>
          <a:ln>
            <a:noFill/>
          </a:ln>
        </p:spPr>
      </p:pic>
      <p:pic>
        <p:nvPicPr>
          <p:cNvPr id="145" name="Google Shape;145;p4" descr="A number on a white background&#10;&#10;Description automatically generated"/>
          <p:cNvPicPr preferRelativeResize="0"/>
          <p:nvPr/>
        </p:nvPicPr>
        <p:blipFill rotWithShape="1">
          <a:blip r:embed="rId4">
            <a:alphaModFix/>
          </a:blip>
          <a:srcRect/>
          <a:stretch/>
        </p:blipFill>
        <p:spPr>
          <a:xfrm>
            <a:off x="10954824" y="475950"/>
            <a:ext cx="916260" cy="633174"/>
          </a:xfrm>
          <a:prstGeom prst="rect">
            <a:avLst/>
          </a:prstGeom>
          <a:noFill/>
          <a:ln>
            <a:noFill/>
          </a:ln>
        </p:spPr>
      </p:pic>
      <p:sp>
        <p:nvSpPr>
          <p:cNvPr id="146" name="Google Shape;146;p4"/>
          <p:cNvSpPr txBox="1"/>
          <p:nvPr/>
        </p:nvSpPr>
        <p:spPr>
          <a:xfrm>
            <a:off x="261072" y="1302547"/>
            <a:ext cx="11930928" cy="132343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chemeClr val="dk1"/>
                </a:solidFill>
                <a:latin typeface="Calibri"/>
                <a:ea typeface="Calibri"/>
                <a:cs typeface="Calibri"/>
                <a:sym typeface="Calibri"/>
              </a:rPr>
              <a:t>5. Which department is handling the most service request calls?</a:t>
            </a:r>
            <a:endParaRPr sz="1400" b="0" i="0" u="none" strike="noStrike" cap="none">
              <a:solidFill>
                <a:srgbClr val="000000"/>
              </a:solidFill>
              <a:latin typeface="Arial"/>
              <a:ea typeface="Arial"/>
              <a:cs typeface="Arial"/>
              <a:sym typeface="Arial"/>
            </a:endParaRPr>
          </a:p>
        </p:txBody>
      </p:sp>
      <p:pic>
        <p:nvPicPr>
          <p:cNvPr id="147" name="Google Shape;147;p4" descr="A blue line with numbers&#10;&#10;Description automatically generated with medium confidence"/>
          <p:cNvPicPr preferRelativeResize="0"/>
          <p:nvPr/>
        </p:nvPicPr>
        <p:blipFill rotWithShape="1">
          <a:blip r:embed="rId5">
            <a:alphaModFix/>
          </a:blip>
          <a:srcRect/>
          <a:stretch/>
        </p:blipFill>
        <p:spPr>
          <a:xfrm>
            <a:off x="320935" y="2625986"/>
            <a:ext cx="11550130" cy="374328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8E2F3"/>
        </a:solidFill>
        <a:effectLst/>
      </p:bgPr>
    </p:bg>
    <p:spTree>
      <p:nvGrpSpPr>
        <p:cNvPr id="1" name="Shape 152"/>
        <p:cNvGrpSpPr/>
        <p:nvPr/>
      </p:nvGrpSpPr>
      <p:grpSpPr>
        <a:xfrm>
          <a:off x="0" y="0"/>
          <a:ext cx="0" cy="0"/>
          <a:chOff x="0" y="0"/>
          <a:chExt cx="0" cy="0"/>
        </a:xfrm>
      </p:grpSpPr>
      <p:sp>
        <p:nvSpPr>
          <p:cNvPr id="153" name="Google Shape;153;p5"/>
          <p:cNvSpPr txBox="1">
            <a:spLocks noGrp="1"/>
          </p:cNvSpPr>
          <p:nvPr>
            <p:ph type="ctrTitle"/>
          </p:nvPr>
        </p:nvSpPr>
        <p:spPr>
          <a:xfrm>
            <a:off x="436179" y="580642"/>
            <a:ext cx="11319642" cy="1446756"/>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000"/>
              <a:buFont typeface="Calibri"/>
              <a:buNone/>
            </a:pPr>
            <a:r>
              <a:rPr lang="en-US" sz="4000" b="1"/>
              <a:t>6. What are the most common “issue_type” within the ‘”solid_waste_management” department?</a:t>
            </a:r>
            <a:endParaRPr/>
          </a:p>
        </p:txBody>
      </p:sp>
      <p:pic>
        <p:nvPicPr>
          <p:cNvPr id="154" name="Google Shape;154;p5"/>
          <p:cNvPicPr preferRelativeResize="0"/>
          <p:nvPr/>
        </p:nvPicPr>
        <p:blipFill rotWithShape="1">
          <a:blip r:embed="rId3">
            <a:alphaModFix/>
          </a:blip>
          <a:srcRect/>
          <a:stretch/>
        </p:blipFill>
        <p:spPr>
          <a:xfrm>
            <a:off x="166478" y="199081"/>
            <a:ext cx="1357522" cy="633157"/>
          </a:xfrm>
          <a:prstGeom prst="rect">
            <a:avLst/>
          </a:prstGeom>
          <a:noFill/>
          <a:ln>
            <a:noFill/>
          </a:ln>
        </p:spPr>
      </p:pic>
      <p:pic>
        <p:nvPicPr>
          <p:cNvPr id="155" name="Google Shape;155;p5" descr="A screenshot of a phone&#10;&#10;Description automatically generated"/>
          <p:cNvPicPr preferRelativeResize="0"/>
          <p:nvPr/>
        </p:nvPicPr>
        <p:blipFill rotWithShape="1">
          <a:blip r:embed="rId4">
            <a:alphaModFix/>
          </a:blip>
          <a:srcRect/>
          <a:stretch/>
        </p:blipFill>
        <p:spPr>
          <a:xfrm>
            <a:off x="2799990" y="2884272"/>
            <a:ext cx="6592020" cy="244148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8E2F3"/>
        </a:solidFill>
        <a:effectLst/>
      </p:bgPr>
    </p:bg>
    <p:spTree>
      <p:nvGrpSpPr>
        <p:cNvPr id="1" name="Shape 160"/>
        <p:cNvGrpSpPr/>
        <p:nvPr/>
      </p:nvGrpSpPr>
      <p:grpSpPr>
        <a:xfrm>
          <a:off x="0" y="0"/>
          <a:ext cx="0" cy="0"/>
          <a:chOff x="0" y="0"/>
          <a:chExt cx="0" cy="0"/>
        </a:xfrm>
      </p:grpSpPr>
      <p:sp>
        <p:nvSpPr>
          <p:cNvPr id="161" name="Google Shape;161;p6"/>
          <p:cNvSpPr txBox="1">
            <a:spLocks noGrp="1"/>
          </p:cNvSpPr>
          <p:nvPr>
            <p:ph type="ctrTitle"/>
          </p:nvPr>
        </p:nvSpPr>
        <p:spPr>
          <a:xfrm>
            <a:off x="1065960" y="199063"/>
            <a:ext cx="11126100" cy="1193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000"/>
              <a:buFont typeface="Calibri"/>
              <a:buNone/>
            </a:pPr>
            <a:r>
              <a:rPr lang="en-US" sz="4000" b="1"/>
              <a:t>7. What type of ticket takes longer to resolve on average?</a:t>
            </a:r>
            <a:endParaRPr/>
          </a:p>
        </p:txBody>
      </p:sp>
      <p:pic>
        <p:nvPicPr>
          <p:cNvPr id="162" name="Google Shape;162;p6"/>
          <p:cNvPicPr preferRelativeResize="0"/>
          <p:nvPr/>
        </p:nvPicPr>
        <p:blipFill rotWithShape="1">
          <a:blip r:embed="rId3">
            <a:alphaModFix/>
          </a:blip>
          <a:srcRect/>
          <a:stretch/>
        </p:blipFill>
        <p:spPr>
          <a:xfrm>
            <a:off x="166478" y="199081"/>
            <a:ext cx="1357522" cy="633157"/>
          </a:xfrm>
          <a:prstGeom prst="rect">
            <a:avLst/>
          </a:prstGeom>
          <a:noFill/>
          <a:ln>
            <a:noFill/>
          </a:ln>
        </p:spPr>
      </p:pic>
      <p:pic>
        <p:nvPicPr>
          <p:cNvPr id="163" name="Google Shape;163;p6"/>
          <p:cNvPicPr preferRelativeResize="0"/>
          <p:nvPr/>
        </p:nvPicPr>
        <p:blipFill rotWithShape="1">
          <a:blip r:embed="rId4">
            <a:alphaModFix/>
          </a:blip>
          <a:srcRect/>
          <a:stretch/>
        </p:blipFill>
        <p:spPr>
          <a:xfrm>
            <a:off x="532975" y="1860050"/>
            <a:ext cx="11126052" cy="3618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8E2F3"/>
        </a:solidFill>
        <a:effectLst/>
      </p:bgPr>
    </p:bg>
    <p:spTree>
      <p:nvGrpSpPr>
        <p:cNvPr id="1" name="Shape 168"/>
        <p:cNvGrpSpPr/>
        <p:nvPr/>
      </p:nvGrpSpPr>
      <p:grpSpPr>
        <a:xfrm>
          <a:off x="0" y="0"/>
          <a:ext cx="0" cy="0"/>
          <a:chOff x="0" y="0"/>
          <a:chExt cx="0" cy="0"/>
        </a:xfrm>
      </p:grpSpPr>
      <p:sp>
        <p:nvSpPr>
          <p:cNvPr id="169" name="Google Shape;169;p7"/>
          <p:cNvSpPr txBox="1">
            <a:spLocks noGrp="1"/>
          </p:cNvSpPr>
          <p:nvPr>
            <p:ph type="ctrTitle"/>
          </p:nvPr>
        </p:nvSpPr>
        <p:spPr>
          <a:xfrm>
            <a:off x="845239" y="199080"/>
            <a:ext cx="9144000" cy="633157"/>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000"/>
              <a:buFont typeface="Calibri"/>
              <a:buNone/>
            </a:pPr>
            <a:r>
              <a:rPr lang="en-US" sz="4000" b="1"/>
              <a:t>8. Performance by departments</a:t>
            </a:r>
            <a:endParaRPr/>
          </a:p>
        </p:txBody>
      </p:sp>
      <p:pic>
        <p:nvPicPr>
          <p:cNvPr id="170" name="Google Shape;170;p7"/>
          <p:cNvPicPr preferRelativeResize="0"/>
          <p:nvPr/>
        </p:nvPicPr>
        <p:blipFill rotWithShape="1">
          <a:blip r:embed="rId3">
            <a:alphaModFix/>
          </a:blip>
          <a:srcRect/>
          <a:stretch/>
        </p:blipFill>
        <p:spPr>
          <a:xfrm>
            <a:off x="166478" y="199081"/>
            <a:ext cx="1357522" cy="633157"/>
          </a:xfrm>
          <a:prstGeom prst="rect">
            <a:avLst/>
          </a:prstGeom>
          <a:noFill/>
          <a:ln>
            <a:noFill/>
          </a:ln>
        </p:spPr>
      </p:pic>
      <p:pic>
        <p:nvPicPr>
          <p:cNvPr id="171" name="Google Shape;171;p7" descr="A graph with different colored lines&#10;&#10;Description automatically generated"/>
          <p:cNvPicPr preferRelativeResize="0"/>
          <p:nvPr/>
        </p:nvPicPr>
        <p:blipFill rotWithShape="1">
          <a:blip r:embed="rId4">
            <a:alphaModFix/>
          </a:blip>
          <a:srcRect/>
          <a:stretch/>
        </p:blipFill>
        <p:spPr>
          <a:xfrm>
            <a:off x="166478" y="1527845"/>
            <a:ext cx="6271392" cy="4514609"/>
          </a:xfrm>
          <a:prstGeom prst="rect">
            <a:avLst/>
          </a:prstGeom>
          <a:noFill/>
          <a:ln>
            <a:noFill/>
          </a:ln>
        </p:spPr>
      </p:pic>
      <p:pic>
        <p:nvPicPr>
          <p:cNvPr id="172" name="Google Shape;172;p7" descr="A screenshot of a computer&#10;&#10;Description automatically generated"/>
          <p:cNvPicPr preferRelativeResize="0"/>
          <p:nvPr/>
        </p:nvPicPr>
        <p:blipFill rotWithShape="1">
          <a:blip r:embed="rId5">
            <a:alphaModFix/>
          </a:blip>
          <a:srcRect/>
          <a:stretch/>
        </p:blipFill>
        <p:spPr>
          <a:xfrm>
            <a:off x="6573305" y="1655805"/>
            <a:ext cx="5452217" cy="4130967"/>
          </a:xfrm>
          <a:prstGeom prst="rect">
            <a:avLst/>
          </a:prstGeom>
          <a:noFill/>
          <a:ln>
            <a:noFill/>
          </a:ln>
        </p:spPr>
      </p:pic>
      <p:pic>
        <p:nvPicPr>
          <p:cNvPr id="173" name="Google Shape;173;p7" descr="A red and blue squares&#10;&#10;Description automatically generated"/>
          <p:cNvPicPr preferRelativeResize="0"/>
          <p:nvPr/>
        </p:nvPicPr>
        <p:blipFill rotWithShape="1">
          <a:blip r:embed="rId6">
            <a:alphaModFix/>
          </a:blip>
          <a:srcRect/>
          <a:stretch/>
        </p:blipFill>
        <p:spPr>
          <a:xfrm>
            <a:off x="5096647" y="1778344"/>
            <a:ext cx="238971" cy="371732"/>
          </a:xfrm>
          <a:prstGeom prst="rect">
            <a:avLst/>
          </a:prstGeom>
          <a:noFill/>
          <a:ln>
            <a:noFill/>
          </a:ln>
        </p:spPr>
      </p:pic>
      <p:sp>
        <p:nvSpPr>
          <p:cNvPr id="174" name="Google Shape;174;p7"/>
          <p:cNvSpPr txBox="1"/>
          <p:nvPr/>
        </p:nvSpPr>
        <p:spPr>
          <a:xfrm>
            <a:off x="5249524" y="1767834"/>
            <a:ext cx="1188346"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dk1"/>
                </a:solidFill>
                <a:latin typeface="Calibri"/>
                <a:ea typeface="Calibri"/>
                <a:cs typeface="Calibri"/>
                <a:sym typeface="Calibri"/>
              </a:rPr>
              <a:t>AVG Goal days</a:t>
            </a:r>
            <a:endParaRPr sz="1400" b="0" i="0" u="none" strike="noStrike" cap="none">
              <a:solidFill>
                <a:srgbClr val="000000"/>
              </a:solidFill>
              <a:latin typeface="Arial"/>
              <a:ea typeface="Arial"/>
              <a:cs typeface="Arial"/>
              <a:sym typeface="Arial"/>
            </a:endParaRPr>
          </a:p>
        </p:txBody>
      </p:sp>
      <p:sp>
        <p:nvSpPr>
          <p:cNvPr id="175" name="Google Shape;175;p7"/>
          <p:cNvSpPr txBox="1"/>
          <p:nvPr/>
        </p:nvSpPr>
        <p:spPr>
          <a:xfrm>
            <a:off x="5249524" y="1944763"/>
            <a:ext cx="1188346"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dk1"/>
                </a:solidFill>
                <a:latin typeface="Calibri"/>
                <a:ea typeface="Calibri"/>
                <a:cs typeface="Calibri"/>
                <a:sym typeface="Calibri"/>
              </a:rPr>
              <a:t>AVG days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588</Words>
  <Application>Microsoft Office PowerPoint</Application>
  <PresentationFormat>Widescreen</PresentationFormat>
  <Paragraphs>62</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311 Service Request Dade County 2023</vt:lpstr>
      <vt:lpstr>Background and Methodology </vt:lpstr>
      <vt:lpstr>Key Objectives</vt:lpstr>
      <vt:lpstr>1. What is the most common “Issue_Type” reason?</vt:lpstr>
      <vt:lpstr>2. Which are the top 5 Zip Codes with most  "Bulky trash requests"?</vt:lpstr>
      <vt:lpstr>4. How many different departments are there?</vt:lpstr>
      <vt:lpstr>6. What are the most common “issue_type” within the ‘”solid_waste_management” department?</vt:lpstr>
      <vt:lpstr>7. What type of ticket takes longer to resolve on average?</vt:lpstr>
      <vt:lpstr>8. Performance by departments</vt:lpstr>
      <vt:lpstr>9. Which city has the highest number of tickets?</vt:lpstr>
      <vt:lpstr>10. Top 5 methods used for requests.</vt:lpstr>
      <vt:lpstr>11. Total Request Service Tickets by District</vt:lpstr>
      <vt:lpstr>12. Average number of days to close a service ticket by County District</vt:lpstr>
      <vt:lpstr>     Correlation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311 Service Request Dade County 2023</dc:title>
  <dc:creator>Charityn.Chacon001</dc:creator>
  <cp:lastModifiedBy>Jorge.Montalvo003</cp:lastModifiedBy>
  <cp:revision>1</cp:revision>
  <dcterms:created xsi:type="dcterms:W3CDTF">2023-12-11T23:31:58Z</dcterms:created>
  <dcterms:modified xsi:type="dcterms:W3CDTF">2024-04-22T22:44:48Z</dcterms:modified>
</cp:coreProperties>
</file>