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33333"/>
    <a:srgbClr val="999999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30" autoAdjust="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349BD31-DD2F-4688-BAF4-E22BDF8EC8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52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524625"/>
            <a:ext cx="9144000" cy="341313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2420938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ea typeface="MS PGothic" pitchFamily="34" charset="-128"/>
            </a:endParaRPr>
          </a:p>
        </p:txBody>
      </p:sp>
      <p:grpSp>
        <p:nvGrpSpPr>
          <p:cNvPr id="6" name="Group 28"/>
          <p:cNvGrpSpPr>
            <a:grpSpLocks/>
          </p:cNvGrpSpPr>
          <p:nvPr userDrawn="1"/>
        </p:nvGrpSpPr>
        <p:grpSpPr bwMode="auto">
          <a:xfrm>
            <a:off x="7596188" y="3824288"/>
            <a:ext cx="1585912" cy="1692275"/>
            <a:chOff x="6804025" y="3861048"/>
            <a:chExt cx="2339975" cy="2497137"/>
          </a:xfrm>
        </p:grpSpPr>
        <p:pic>
          <p:nvPicPr>
            <p:cNvPr id="7" name="Picture 23" descr="SYN Globe-Green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600" y="4076948"/>
              <a:ext cx="2184400" cy="228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1" descr="SYN Glone-Orang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025" y="3861048"/>
              <a:ext cx="1276350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 userDrawn="1"/>
        </p:nvSpPr>
        <p:spPr bwMode="auto">
          <a:xfrm>
            <a:off x="0" y="2060575"/>
            <a:ext cx="9144000" cy="17637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ea typeface="MS PGothic" pitchFamily="34" charset="-128"/>
            </a:endParaRPr>
          </a:p>
        </p:txBody>
      </p:sp>
      <p:grpSp>
        <p:nvGrpSpPr>
          <p:cNvPr id="10" name="Group 27"/>
          <p:cNvGrpSpPr>
            <a:grpSpLocks/>
          </p:cNvGrpSpPr>
          <p:nvPr userDrawn="1"/>
        </p:nvGrpSpPr>
        <p:grpSpPr bwMode="auto">
          <a:xfrm>
            <a:off x="6300788" y="-100013"/>
            <a:ext cx="2852737" cy="2282826"/>
            <a:chOff x="5184775" y="-41275"/>
            <a:chExt cx="3959225" cy="3167063"/>
          </a:xfrm>
        </p:grpSpPr>
        <p:pic>
          <p:nvPicPr>
            <p:cNvPr id="11" name="Picture 25" descr="SYN Globe-Tea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775" y="-41275"/>
              <a:ext cx="2493963" cy="260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0" descr="SYN Globe-Re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738" y="1196975"/>
              <a:ext cx="1846262" cy="192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4" descr="SYn Globe-Purpl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950" y="1016000"/>
              <a:ext cx="850900" cy="89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24"/>
          <p:cNvGrpSpPr>
            <a:grpSpLocks/>
          </p:cNvGrpSpPr>
          <p:nvPr userDrawn="1"/>
        </p:nvGrpSpPr>
        <p:grpSpPr bwMode="auto">
          <a:xfrm>
            <a:off x="777875" y="2255838"/>
            <a:ext cx="1309688" cy="1390650"/>
            <a:chOff x="215900" y="1520825"/>
            <a:chExt cx="2663825" cy="2828925"/>
          </a:xfrm>
        </p:grpSpPr>
        <p:sp>
          <p:nvSpPr>
            <p:cNvPr id="15" name="Chevron 14"/>
            <p:cNvSpPr/>
            <p:nvPr/>
          </p:nvSpPr>
          <p:spPr bwMode="auto">
            <a:xfrm>
              <a:off x="215900" y="1520825"/>
              <a:ext cx="1546633" cy="2828925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>
                <a:ea typeface="MS PGothic" pitchFamily="34" charset="-128"/>
              </a:endParaRPr>
            </a:p>
          </p:txBody>
        </p:sp>
        <p:sp>
          <p:nvSpPr>
            <p:cNvPr id="16" name="Chevron 15"/>
            <p:cNvSpPr/>
            <p:nvPr/>
          </p:nvSpPr>
          <p:spPr bwMode="auto">
            <a:xfrm>
              <a:off x="1333092" y="1520825"/>
              <a:ext cx="1546633" cy="2828925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>
                <a:ea typeface="MS PGothic" pitchFamily="34" charset="-128"/>
              </a:endParaRPr>
            </a:p>
          </p:txBody>
        </p:sp>
      </p:grpSp>
      <p:pic>
        <p:nvPicPr>
          <p:cNvPr id="17" name="Picture 6" descr="tagline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575425"/>
            <a:ext cx="1835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 descr="logonospark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6527800"/>
            <a:ext cx="10541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31740" y="3935524"/>
            <a:ext cx="5534025" cy="609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95736" y="2096852"/>
            <a:ext cx="6722492" cy="1692188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000">
                <a:solidFill>
                  <a:schemeClr val="bg2"/>
                </a:solidFill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F4FDB51-AC20-4A25-B1ED-4D3A8B3A1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>
                <a:solidFill>
                  <a:schemeClr val="bg2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Syniverse Proprietary</a:t>
            </a:r>
          </a:p>
        </p:txBody>
      </p:sp>
    </p:spTree>
    <p:extLst>
      <p:ext uri="{BB962C8B-B14F-4D97-AF65-F5344CB8AC3E}">
        <p14:creationId xmlns:p14="http://schemas.microsoft.com/office/powerpoint/2010/main" val="365879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76772"/>
            <a:ext cx="8316912" cy="4789487"/>
          </a:xfrm>
        </p:spPr>
        <p:txBody>
          <a:bodyPr/>
          <a:lstStyle>
            <a:lvl2pPr>
              <a:defRPr sz="200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CBF39-9F4B-413B-9C9A-5F7BFE4379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95625" y="66325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Syniverse Proprietary</a:t>
            </a:r>
          </a:p>
        </p:txBody>
      </p:sp>
    </p:spTree>
    <p:extLst>
      <p:ext uri="{BB962C8B-B14F-4D97-AF65-F5344CB8AC3E}">
        <p14:creationId xmlns:p14="http://schemas.microsoft.com/office/powerpoint/2010/main" val="115835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1376363"/>
            <a:ext cx="4081462" cy="48249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1200" y="1376363"/>
            <a:ext cx="4083050" cy="48249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EC575-D953-48B4-9FAB-267EF679D0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95625" y="66325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Syniverse Proprietary</a:t>
            </a:r>
          </a:p>
        </p:txBody>
      </p:sp>
    </p:spTree>
    <p:extLst>
      <p:ext uri="{BB962C8B-B14F-4D97-AF65-F5344CB8AC3E}">
        <p14:creationId xmlns:p14="http://schemas.microsoft.com/office/powerpoint/2010/main" val="42197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EEF9-037D-46D9-8472-BFF099F58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Syniverse Proprietary</a:t>
            </a:r>
          </a:p>
        </p:txBody>
      </p:sp>
    </p:spTree>
    <p:extLst>
      <p:ext uri="{BB962C8B-B14F-4D97-AF65-F5344CB8AC3E}">
        <p14:creationId xmlns:p14="http://schemas.microsoft.com/office/powerpoint/2010/main" val="136043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6976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697628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1600" y="224644"/>
            <a:ext cx="7128792" cy="9599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FA0FC-65C8-4C45-BFB9-FDF03DFE02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Syniverse Proprietary</a:t>
            </a:r>
          </a:p>
        </p:txBody>
      </p:sp>
    </p:spTree>
    <p:extLst>
      <p:ext uri="{BB962C8B-B14F-4D97-AF65-F5344CB8AC3E}">
        <p14:creationId xmlns:p14="http://schemas.microsoft.com/office/powerpoint/2010/main" val="24440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304925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144463" y="188913"/>
            <a:ext cx="8172451" cy="10017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2052" name="Picture 10" descr="bullet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152400"/>
            <a:ext cx="960437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Group 4"/>
          <p:cNvGrpSpPr>
            <a:grpSpLocks/>
          </p:cNvGrpSpPr>
          <p:nvPr userDrawn="1"/>
        </p:nvGrpSpPr>
        <p:grpSpPr bwMode="auto">
          <a:xfrm>
            <a:off x="8102600" y="161925"/>
            <a:ext cx="898525" cy="1117600"/>
            <a:chOff x="5334000" y="2355583"/>
            <a:chExt cx="3657600" cy="4350018"/>
          </a:xfrm>
        </p:grpSpPr>
        <p:pic>
          <p:nvPicPr>
            <p:cNvPr id="2061" name="Picture 12" descr="SYN Globe-Red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9018" y="3286608"/>
              <a:ext cx="1476553" cy="147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2" name="Picture 13" descr="SYN Glone-Orang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355583"/>
              <a:ext cx="1950442" cy="1950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3" name="Picture 14" descr="SYN Globe-Gold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5026" y="4882653"/>
              <a:ext cx="884319" cy="88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4" name="Picture 15" descr="SYN Globe-Green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52" y="4958852"/>
              <a:ext cx="1746748" cy="1746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6" descr="SYn Globe-Purple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549" y="2688093"/>
              <a:ext cx="680624" cy="680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6" name="Picture 17" descr="SYN Globe-Teal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055" y="4084630"/>
              <a:ext cx="1075446" cy="107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02151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87338" y="1376363"/>
            <a:ext cx="8316912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6508750"/>
            <a:ext cx="9144000" cy="341313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2057" name="Picture 6" descr="taglin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575425"/>
            <a:ext cx="1835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9" descr="logonospark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6527800"/>
            <a:ext cx="10541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76625" y="6489700"/>
            <a:ext cx="2133600" cy="287338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9556EC9-39C9-4BAB-B871-B6C898467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95625" y="6630988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Syniverse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3" r:id="rId4"/>
    <p:sldLayoutId id="2147483964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ea typeface="MS PGothic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SzPct val="10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Font typeface="Calibri" pitchFamily="34" charset="0"/>
        <a:buChar char="»"/>
        <a:defRPr sz="2000">
          <a:solidFill>
            <a:schemeClr val="accent2"/>
          </a:solidFill>
          <a:latin typeface="+mn-lt"/>
          <a:ea typeface="+mn-ea"/>
        </a:defRPr>
      </a:lvl2pPr>
      <a:lvl3pPr marL="1143000" indent="-1714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947038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m1.geolearning.com/geonext/syniverse/coursesummary.CourseCatalog.geo?id=22505766745" TargetMode="External"/><Relationship Id="rId2" Type="http://schemas.openxmlformats.org/officeDocument/2006/relationships/hyperlink" Target="https://gm1.geolearning.com/geonext/syniverse/coursesummary.CourseCatalog.geo?id=225061293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m1.geolearning.com/geonext/syniverse/coursesummary.CourseCatalog.geo?id=225061293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our people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76363"/>
            <a:ext cx="8316913" cy="4932957"/>
          </a:xfrm>
        </p:spPr>
        <p:txBody>
          <a:bodyPr/>
          <a:lstStyle/>
          <a:p>
            <a:pPr>
              <a:buSzPct val="110000"/>
            </a:pPr>
            <a:r>
              <a:rPr lang="en-US" dirty="0" smtClean="0"/>
              <a:t>Every employee deserves the opportunity to be developed</a:t>
            </a:r>
            <a:endParaRPr lang="en-US" dirty="0" smtClean="0"/>
          </a:p>
          <a:p>
            <a:pPr>
              <a:buSzPct val="110000"/>
            </a:pPr>
            <a:r>
              <a:rPr lang="en-US" dirty="0" smtClean="0"/>
              <a:t>A development plan can be as simple as a single development objective in Success Factors</a:t>
            </a:r>
          </a:p>
          <a:p>
            <a:pPr>
              <a:buSzPct val="110000"/>
            </a:pPr>
            <a:r>
              <a:rPr lang="en-US" dirty="0" smtClean="0"/>
              <a:t>Should be completed by March 1, 2013.</a:t>
            </a:r>
          </a:p>
          <a:p>
            <a:pPr lvl="1">
              <a:buSzPct val="110000"/>
            </a:pPr>
            <a:r>
              <a:rPr lang="en-US" dirty="0" smtClean="0"/>
              <a:t>This gives employees and managers a chance to enact the plan</a:t>
            </a:r>
            <a:endParaRPr lang="en-US" dirty="0"/>
          </a:p>
          <a:p>
            <a:pPr>
              <a:buSzPct val="110000"/>
            </a:pPr>
            <a:r>
              <a:rPr lang="en-US" dirty="0" smtClean="0"/>
              <a:t>Refresher?</a:t>
            </a:r>
          </a:p>
          <a:p>
            <a:pPr lvl="1">
              <a:buSzPct val="110000"/>
            </a:pPr>
            <a:r>
              <a:rPr lang="en-US" dirty="0" smtClean="0"/>
              <a:t>Call John Menken at 813.637.5466 or john.menken@syniverse.com</a:t>
            </a:r>
          </a:p>
          <a:p>
            <a:pPr lvl="1">
              <a:buSzPct val="110000"/>
            </a:pPr>
            <a:r>
              <a:rPr lang="en-US" dirty="0" smtClean="0"/>
              <a:t>View eLearnings at: </a:t>
            </a:r>
          </a:p>
          <a:p>
            <a:pPr lvl="2">
              <a:buSzPct val="110000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gm1.geolearning.com/geonext/syniverse/coursesummary.CourseCatalog.geo?id=22506129390</a:t>
            </a:r>
            <a:endParaRPr lang="en-US" dirty="0" smtClean="0"/>
          </a:p>
          <a:p>
            <a:pPr lvl="2">
              <a:buSzPct val="110000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gm1.geolearning.com/geonext/syniverse/coursesummary.CourseCatalog.geo?id=22505766745</a:t>
            </a:r>
            <a:endParaRPr lang="en-US" dirty="0" smtClean="0"/>
          </a:p>
          <a:p>
            <a:pPr lvl="2">
              <a:buSzPct val="110000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gm1.geolearning.com/geonext/syniverse/coursesummary.CourseCatalog.geo?id=22506129389</a:t>
            </a:r>
            <a:endParaRPr lang="en-US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3CCDD7-C86D-42C9-A701-694EC4A3B91B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173" name="Footer Placeholder 2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000" dirty="0" smtClean="0">
                <a:solidFill>
                  <a:srgbClr val="808080"/>
                </a:solidFill>
                <a:latin typeface="Calibri" pitchFamily="34" charset="0"/>
              </a:rPr>
              <a:t>Syniverse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your people have been through Improved </a:t>
            </a:r>
            <a:r>
              <a:rPr lang="en-US" dirty="0"/>
              <a:t>C</a:t>
            </a:r>
            <a:r>
              <a:rPr lang="en-US" dirty="0" smtClean="0"/>
              <a:t>ommunications class</a:t>
            </a:r>
          </a:p>
          <a:p>
            <a:r>
              <a:rPr lang="en-US" dirty="0" smtClean="0"/>
              <a:t>You should start seeing improvement with written communications</a:t>
            </a:r>
          </a:p>
          <a:p>
            <a:r>
              <a:rPr lang="en-US" dirty="0" smtClean="0"/>
              <a:t>We want to hear from you if you don’t see improvement</a:t>
            </a:r>
          </a:p>
          <a:p>
            <a:r>
              <a:rPr lang="en-US" dirty="0" smtClean="0"/>
              <a:t>Call Julie Sherwood, 813.637.5644 about class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CBF39-9F4B-413B-9C9A-5F7BFE43796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Syniverse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79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8.0&quot;&gt;&lt;object type=&quot;1&quot; unique_id=&quot;10001&quot;&gt;&lt;object type=&quot;2&quot; unique_id=&quot;10144&quot;&gt;&lt;object type=&quot;3&quot; unique_id=&quot;10146&quot;&gt;&lt;property id=&quot;20148&quot; value=&quot;5&quot;/&gt;&lt;property id=&quot;20300&quot; value=&quot;Slide 1 - &amp;quot;Developing our people&amp;quot;&quot;/&gt;&lt;property id=&quot;20307&quot; value=&quot;270&quot;/&gt;&lt;/object&gt;&lt;object type=&quot;3&quot; unique_id=&quot;10460&quot;&gt;&lt;property id=&quot;20148&quot; value=&quot;5&quot;/&gt;&lt;property id=&quot;20300&quot; value=&quot;Slide 2 - &amp;quot;Improved Communications&amp;quot;&quot;/&gt;&lt;property id=&quot;20307&quot; value=&quot;271&quot;/&gt;&lt;/object&gt;&lt;/object&gt;&lt;object type=&quot;8&quot; unique_id=&quot;1015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48">
      <a:dk1>
        <a:srgbClr val="000000"/>
      </a:dk1>
      <a:lt1>
        <a:srgbClr val="FFFFFF"/>
      </a:lt1>
      <a:dk2>
        <a:srgbClr val="C52728"/>
      </a:dk2>
      <a:lt2>
        <a:srgbClr val="808080"/>
      </a:lt2>
      <a:accent1>
        <a:srgbClr val="723692"/>
      </a:accent1>
      <a:accent2>
        <a:srgbClr val="006971"/>
      </a:accent2>
      <a:accent3>
        <a:srgbClr val="8DC63E"/>
      </a:accent3>
      <a:accent4>
        <a:srgbClr val="F58027"/>
      </a:accent4>
      <a:accent5>
        <a:srgbClr val="947038"/>
      </a:accent5>
      <a:accent6>
        <a:srgbClr val="8A9738"/>
      </a:accent6>
      <a:hlink>
        <a:srgbClr val="F0B31A"/>
      </a:hlink>
      <a:folHlink>
        <a:srgbClr val="25381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C52728"/>
        </a:dk2>
        <a:lt2>
          <a:srgbClr val="808080"/>
        </a:lt2>
        <a:accent1>
          <a:srgbClr val="723692"/>
        </a:accent1>
        <a:accent2>
          <a:srgbClr val="558D8A"/>
        </a:accent2>
        <a:accent3>
          <a:srgbClr val="FFFFFF"/>
        </a:accent3>
        <a:accent4>
          <a:srgbClr val="000000"/>
        </a:accent4>
        <a:accent5>
          <a:srgbClr val="BCAEC7"/>
        </a:accent5>
        <a:accent6>
          <a:srgbClr val="4C7F7D"/>
        </a:accent6>
        <a:hlink>
          <a:srgbClr val="96C71F"/>
        </a:hlink>
        <a:folHlink>
          <a:srgbClr val="FF71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113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Developing our people</vt:lpstr>
      <vt:lpstr>Improved Communications</vt:lpstr>
    </vt:vector>
  </TitlesOfParts>
  <Company>Authorized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Authorized User</dc:creator>
  <cp:lastModifiedBy>Windows User</cp:lastModifiedBy>
  <cp:revision>137</cp:revision>
  <cp:lastPrinted>2009-01-07T21:08:28Z</cp:lastPrinted>
  <dcterms:created xsi:type="dcterms:W3CDTF">2009-01-07T15:26:54Z</dcterms:created>
  <dcterms:modified xsi:type="dcterms:W3CDTF">2013-01-03T16:58:45Z</dcterms:modified>
</cp:coreProperties>
</file>