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5"/>
  </p:notesMasterIdLst>
  <p:sldIdLst>
    <p:sldId id="258" r:id="rId2"/>
    <p:sldId id="299" r:id="rId3"/>
    <p:sldId id="269" r:id="rId4"/>
    <p:sldId id="278" r:id="rId5"/>
    <p:sldId id="295" r:id="rId6"/>
    <p:sldId id="280" r:id="rId7"/>
    <p:sldId id="279" r:id="rId8"/>
    <p:sldId id="296" r:id="rId9"/>
    <p:sldId id="297" r:id="rId10"/>
    <p:sldId id="294" r:id="rId11"/>
    <p:sldId id="266" r:id="rId12"/>
    <p:sldId id="271" r:id="rId13"/>
    <p:sldId id="272" r:id="rId14"/>
    <p:sldId id="273" r:id="rId15"/>
    <p:sldId id="274" r:id="rId16"/>
    <p:sldId id="277" r:id="rId17"/>
    <p:sldId id="275" r:id="rId18"/>
    <p:sldId id="276" r:id="rId19"/>
    <p:sldId id="300" r:id="rId20"/>
    <p:sldId id="281" r:id="rId21"/>
    <p:sldId id="283" r:id="rId22"/>
    <p:sldId id="282" r:id="rId23"/>
    <p:sldId id="298"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custDataLst>
    <p:tags r:id="rId3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8A24"/>
    <a:srgbClr val="AA1D06"/>
    <a:srgbClr val="333333"/>
    <a:srgbClr val="999999"/>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9765" autoAdjust="0"/>
  </p:normalViewPr>
  <p:slideViewPr>
    <p:cSldViewPr>
      <p:cViewPr varScale="1">
        <p:scale>
          <a:sx n="70" d="100"/>
          <a:sy n="70" d="100"/>
        </p:scale>
        <p:origin x="-12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D2CD7-C1F3-4115-AB97-976DDF5AD6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FC54B49-730E-4C46-993A-80CC8F0FAA33}">
      <dgm:prSet phldrT="[Text]"/>
      <dgm:spPr>
        <a:solidFill>
          <a:srgbClr val="108A24"/>
        </a:solidFill>
      </dgm:spPr>
      <dgm:t>
        <a:bodyPr/>
        <a:lstStyle/>
        <a:p>
          <a:r>
            <a:rPr lang="en-US" dirty="0" smtClean="0"/>
            <a:t>A development plan is a small written goal that details someone’s growth in a given area.</a:t>
          </a:r>
          <a:endParaRPr lang="en-US" dirty="0"/>
        </a:p>
      </dgm:t>
    </dgm:pt>
    <dgm:pt modelId="{F0825789-4AC0-45F7-B506-06CE8EF7325F}" type="parTrans" cxnId="{8E17E714-AA57-4067-8298-E6EC56E1A77E}">
      <dgm:prSet/>
      <dgm:spPr/>
      <dgm:t>
        <a:bodyPr/>
        <a:lstStyle/>
        <a:p>
          <a:endParaRPr lang="en-US"/>
        </a:p>
      </dgm:t>
    </dgm:pt>
    <dgm:pt modelId="{6A998730-3542-4691-8C2C-695932DEF2CC}" type="sibTrans" cxnId="{8E17E714-AA57-4067-8298-E6EC56E1A77E}">
      <dgm:prSet/>
      <dgm:spPr/>
      <dgm:t>
        <a:bodyPr/>
        <a:lstStyle/>
        <a:p>
          <a:endParaRPr lang="en-US"/>
        </a:p>
      </dgm:t>
    </dgm:pt>
    <dgm:pt modelId="{E8B56117-5266-472E-9479-D9467B8C5F17}">
      <dgm:prSet phldrT="[Text]"/>
      <dgm:spPr>
        <a:solidFill>
          <a:srgbClr val="108A24"/>
        </a:solidFill>
      </dgm:spPr>
      <dgm:t>
        <a:bodyPr/>
        <a:lstStyle/>
        <a:p>
          <a:r>
            <a:rPr lang="en-US" dirty="0" smtClean="0"/>
            <a:t>A development plan leads towards career development.</a:t>
          </a:r>
          <a:endParaRPr lang="en-US" dirty="0"/>
        </a:p>
      </dgm:t>
    </dgm:pt>
    <dgm:pt modelId="{44C37212-BCE1-4916-8E13-7438E5FF89D8}" type="parTrans" cxnId="{0E7596E6-B341-4824-94BC-EF1A65901541}">
      <dgm:prSet/>
      <dgm:spPr/>
      <dgm:t>
        <a:bodyPr/>
        <a:lstStyle/>
        <a:p>
          <a:endParaRPr lang="en-US"/>
        </a:p>
      </dgm:t>
    </dgm:pt>
    <dgm:pt modelId="{24D5AAB7-F63D-4CD9-8D17-459F08E7FAA5}" type="sibTrans" cxnId="{0E7596E6-B341-4824-94BC-EF1A65901541}">
      <dgm:prSet/>
      <dgm:spPr/>
      <dgm:t>
        <a:bodyPr/>
        <a:lstStyle/>
        <a:p>
          <a:endParaRPr lang="en-US"/>
        </a:p>
      </dgm:t>
    </dgm:pt>
    <dgm:pt modelId="{1B00FEDF-2BEA-4596-9F7A-D7078A6A0349}">
      <dgm:prSet phldrT="[Text]"/>
      <dgm:spPr>
        <a:solidFill>
          <a:srgbClr val="108A24"/>
        </a:solidFill>
      </dgm:spPr>
      <dgm:t>
        <a:bodyPr/>
        <a:lstStyle/>
        <a:p>
          <a:r>
            <a:rPr lang="en-US" dirty="0" smtClean="0"/>
            <a:t>Career development is doing something that helps one learn a new skill or helps that person get better at something that can help their career.</a:t>
          </a:r>
          <a:endParaRPr lang="en-US" dirty="0"/>
        </a:p>
      </dgm:t>
    </dgm:pt>
    <dgm:pt modelId="{875159E0-76A1-48FD-B522-01C734180C96}" type="parTrans" cxnId="{23E8C85D-850C-41DF-9B8C-AA350E35901D}">
      <dgm:prSet/>
      <dgm:spPr/>
      <dgm:t>
        <a:bodyPr/>
        <a:lstStyle/>
        <a:p>
          <a:endParaRPr lang="en-US"/>
        </a:p>
      </dgm:t>
    </dgm:pt>
    <dgm:pt modelId="{3F2DAB1E-08C3-42B2-AB63-97A86A20D777}" type="sibTrans" cxnId="{23E8C85D-850C-41DF-9B8C-AA350E35901D}">
      <dgm:prSet/>
      <dgm:spPr/>
      <dgm:t>
        <a:bodyPr/>
        <a:lstStyle/>
        <a:p>
          <a:endParaRPr lang="en-US"/>
        </a:p>
      </dgm:t>
    </dgm:pt>
    <dgm:pt modelId="{42DF1185-0496-48C3-B638-BBB2518995B7}" type="pres">
      <dgm:prSet presAssocID="{09BD2CD7-C1F3-4115-AB97-976DDF5AD6C4}" presName="rootnode" presStyleCnt="0">
        <dgm:presLayoutVars>
          <dgm:chMax/>
          <dgm:chPref/>
          <dgm:dir/>
          <dgm:animLvl val="lvl"/>
        </dgm:presLayoutVars>
      </dgm:prSet>
      <dgm:spPr/>
      <dgm:t>
        <a:bodyPr/>
        <a:lstStyle/>
        <a:p>
          <a:endParaRPr lang="en-US"/>
        </a:p>
      </dgm:t>
    </dgm:pt>
    <dgm:pt modelId="{432AAE68-5210-4D22-8C6E-2C296C3E97E6}" type="pres">
      <dgm:prSet presAssocID="{DFC54B49-730E-4C46-993A-80CC8F0FAA33}" presName="composite" presStyleCnt="0"/>
      <dgm:spPr/>
    </dgm:pt>
    <dgm:pt modelId="{ABC9EF39-A57C-4F81-9F1B-9C193CC64374}" type="pres">
      <dgm:prSet presAssocID="{DFC54B49-730E-4C46-993A-80CC8F0FAA33}" presName="bentUpArrow1" presStyleLbl="alignImgPlace1" presStyleIdx="0" presStyleCnt="2"/>
      <dgm:spPr/>
    </dgm:pt>
    <dgm:pt modelId="{37F3DD7F-1D95-49C4-B6CE-1851EF63339F}" type="pres">
      <dgm:prSet presAssocID="{DFC54B49-730E-4C46-993A-80CC8F0FAA33}" presName="ParentText" presStyleLbl="node1" presStyleIdx="0" presStyleCnt="3">
        <dgm:presLayoutVars>
          <dgm:chMax val="1"/>
          <dgm:chPref val="1"/>
          <dgm:bulletEnabled val="1"/>
        </dgm:presLayoutVars>
      </dgm:prSet>
      <dgm:spPr/>
      <dgm:t>
        <a:bodyPr/>
        <a:lstStyle/>
        <a:p>
          <a:endParaRPr lang="en-US"/>
        </a:p>
      </dgm:t>
    </dgm:pt>
    <dgm:pt modelId="{E794E2B0-BEF9-44B1-961F-15BEE395DC99}" type="pres">
      <dgm:prSet presAssocID="{DFC54B49-730E-4C46-993A-80CC8F0FAA33}" presName="ChildText" presStyleLbl="revTx" presStyleIdx="0" presStyleCnt="2">
        <dgm:presLayoutVars>
          <dgm:chMax val="0"/>
          <dgm:chPref val="0"/>
          <dgm:bulletEnabled val="1"/>
        </dgm:presLayoutVars>
      </dgm:prSet>
      <dgm:spPr/>
      <dgm:t>
        <a:bodyPr/>
        <a:lstStyle/>
        <a:p>
          <a:endParaRPr lang="en-US"/>
        </a:p>
      </dgm:t>
    </dgm:pt>
    <dgm:pt modelId="{BA3C7E2D-2E67-4290-9D2F-3D1966644958}" type="pres">
      <dgm:prSet presAssocID="{6A998730-3542-4691-8C2C-695932DEF2CC}" presName="sibTrans" presStyleCnt="0"/>
      <dgm:spPr/>
    </dgm:pt>
    <dgm:pt modelId="{61218DCB-46D0-4AA7-A4F7-315FFEBDA293}" type="pres">
      <dgm:prSet presAssocID="{E8B56117-5266-472E-9479-D9467B8C5F17}" presName="composite" presStyleCnt="0"/>
      <dgm:spPr/>
    </dgm:pt>
    <dgm:pt modelId="{B83773F3-EA4C-4904-A7BD-F9D7823F1136}" type="pres">
      <dgm:prSet presAssocID="{E8B56117-5266-472E-9479-D9467B8C5F17}" presName="bentUpArrow1" presStyleLbl="alignImgPlace1" presStyleIdx="1" presStyleCnt="2"/>
      <dgm:spPr/>
    </dgm:pt>
    <dgm:pt modelId="{E3936916-1163-468E-90D3-812FC26D737D}" type="pres">
      <dgm:prSet presAssocID="{E8B56117-5266-472E-9479-D9467B8C5F17}" presName="ParentText" presStyleLbl="node1" presStyleIdx="1" presStyleCnt="3">
        <dgm:presLayoutVars>
          <dgm:chMax val="1"/>
          <dgm:chPref val="1"/>
          <dgm:bulletEnabled val="1"/>
        </dgm:presLayoutVars>
      </dgm:prSet>
      <dgm:spPr/>
      <dgm:t>
        <a:bodyPr/>
        <a:lstStyle/>
        <a:p>
          <a:endParaRPr lang="en-US"/>
        </a:p>
      </dgm:t>
    </dgm:pt>
    <dgm:pt modelId="{856F2305-D49B-49D0-BB29-5D707D63642F}" type="pres">
      <dgm:prSet presAssocID="{E8B56117-5266-472E-9479-D9467B8C5F17}" presName="ChildText" presStyleLbl="revTx" presStyleIdx="1" presStyleCnt="2">
        <dgm:presLayoutVars>
          <dgm:chMax val="0"/>
          <dgm:chPref val="0"/>
          <dgm:bulletEnabled val="1"/>
        </dgm:presLayoutVars>
      </dgm:prSet>
      <dgm:spPr/>
      <dgm:t>
        <a:bodyPr/>
        <a:lstStyle/>
        <a:p>
          <a:endParaRPr lang="en-US"/>
        </a:p>
      </dgm:t>
    </dgm:pt>
    <dgm:pt modelId="{28BBA77A-E71F-4ED2-850B-8BF08F365DEB}" type="pres">
      <dgm:prSet presAssocID="{24D5AAB7-F63D-4CD9-8D17-459F08E7FAA5}" presName="sibTrans" presStyleCnt="0"/>
      <dgm:spPr/>
    </dgm:pt>
    <dgm:pt modelId="{E26E2EE1-779D-432D-BC59-BCBCE2340994}" type="pres">
      <dgm:prSet presAssocID="{1B00FEDF-2BEA-4596-9F7A-D7078A6A0349}" presName="composite" presStyleCnt="0"/>
      <dgm:spPr/>
    </dgm:pt>
    <dgm:pt modelId="{696EEC88-33D6-424F-8995-F54B1430709F}" type="pres">
      <dgm:prSet presAssocID="{1B00FEDF-2BEA-4596-9F7A-D7078A6A0349}" presName="ParentText" presStyleLbl="node1" presStyleIdx="2" presStyleCnt="3">
        <dgm:presLayoutVars>
          <dgm:chMax val="1"/>
          <dgm:chPref val="1"/>
          <dgm:bulletEnabled val="1"/>
        </dgm:presLayoutVars>
      </dgm:prSet>
      <dgm:spPr/>
      <dgm:t>
        <a:bodyPr/>
        <a:lstStyle/>
        <a:p>
          <a:endParaRPr lang="en-US"/>
        </a:p>
      </dgm:t>
    </dgm:pt>
  </dgm:ptLst>
  <dgm:cxnLst>
    <dgm:cxn modelId="{3A390589-C1FE-4C68-BE06-455410042295}" type="presOf" srcId="{E8B56117-5266-472E-9479-D9467B8C5F17}" destId="{E3936916-1163-468E-90D3-812FC26D737D}" srcOrd="0" destOrd="0" presId="urn:microsoft.com/office/officeart/2005/8/layout/StepDownProcess"/>
    <dgm:cxn modelId="{B53F367A-24E9-4578-9CCA-73D2B148904E}" type="presOf" srcId="{DFC54B49-730E-4C46-993A-80CC8F0FAA33}" destId="{37F3DD7F-1D95-49C4-B6CE-1851EF63339F}" srcOrd="0" destOrd="0" presId="urn:microsoft.com/office/officeart/2005/8/layout/StepDownProcess"/>
    <dgm:cxn modelId="{0E7596E6-B341-4824-94BC-EF1A65901541}" srcId="{09BD2CD7-C1F3-4115-AB97-976DDF5AD6C4}" destId="{E8B56117-5266-472E-9479-D9467B8C5F17}" srcOrd="1" destOrd="0" parTransId="{44C37212-BCE1-4916-8E13-7438E5FF89D8}" sibTransId="{24D5AAB7-F63D-4CD9-8D17-459F08E7FAA5}"/>
    <dgm:cxn modelId="{8E17E714-AA57-4067-8298-E6EC56E1A77E}" srcId="{09BD2CD7-C1F3-4115-AB97-976DDF5AD6C4}" destId="{DFC54B49-730E-4C46-993A-80CC8F0FAA33}" srcOrd="0" destOrd="0" parTransId="{F0825789-4AC0-45F7-B506-06CE8EF7325F}" sibTransId="{6A998730-3542-4691-8C2C-695932DEF2CC}"/>
    <dgm:cxn modelId="{563C895F-E972-4EF6-95E3-9F77EC9AAA63}" type="presOf" srcId="{1B00FEDF-2BEA-4596-9F7A-D7078A6A0349}" destId="{696EEC88-33D6-424F-8995-F54B1430709F}" srcOrd="0" destOrd="0" presId="urn:microsoft.com/office/officeart/2005/8/layout/StepDownProcess"/>
    <dgm:cxn modelId="{D6F9A607-EE7C-4407-8B12-2B45B7CCAEC6}" type="presOf" srcId="{09BD2CD7-C1F3-4115-AB97-976DDF5AD6C4}" destId="{42DF1185-0496-48C3-B638-BBB2518995B7}" srcOrd="0" destOrd="0" presId="urn:microsoft.com/office/officeart/2005/8/layout/StepDownProcess"/>
    <dgm:cxn modelId="{23E8C85D-850C-41DF-9B8C-AA350E35901D}" srcId="{09BD2CD7-C1F3-4115-AB97-976DDF5AD6C4}" destId="{1B00FEDF-2BEA-4596-9F7A-D7078A6A0349}" srcOrd="2" destOrd="0" parTransId="{875159E0-76A1-48FD-B522-01C734180C96}" sibTransId="{3F2DAB1E-08C3-42B2-AB63-97A86A20D777}"/>
    <dgm:cxn modelId="{A7CA42D0-4FA5-45CC-BCE1-2F2CD9DE6FD9}" type="presParOf" srcId="{42DF1185-0496-48C3-B638-BBB2518995B7}" destId="{432AAE68-5210-4D22-8C6E-2C296C3E97E6}" srcOrd="0" destOrd="0" presId="urn:microsoft.com/office/officeart/2005/8/layout/StepDownProcess"/>
    <dgm:cxn modelId="{079F5289-7492-4A14-8EE5-EF1AC19C19EB}" type="presParOf" srcId="{432AAE68-5210-4D22-8C6E-2C296C3E97E6}" destId="{ABC9EF39-A57C-4F81-9F1B-9C193CC64374}" srcOrd="0" destOrd="0" presId="urn:microsoft.com/office/officeart/2005/8/layout/StepDownProcess"/>
    <dgm:cxn modelId="{1B3EFB1C-883B-45BB-9EE5-6C24904860BE}" type="presParOf" srcId="{432AAE68-5210-4D22-8C6E-2C296C3E97E6}" destId="{37F3DD7F-1D95-49C4-B6CE-1851EF63339F}" srcOrd="1" destOrd="0" presId="urn:microsoft.com/office/officeart/2005/8/layout/StepDownProcess"/>
    <dgm:cxn modelId="{04DA574B-0C20-4C28-A91F-FDA0BD233C8C}" type="presParOf" srcId="{432AAE68-5210-4D22-8C6E-2C296C3E97E6}" destId="{E794E2B0-BEF9-44B1-961F-15BEE395DC99}" srcOrd="2" destOrd="0" presId="urn:microsoft.com/office/officeart/2005/8/layout/StepDownProcess"/>
    <dgm:cxn modelId="{85CEF8E2-78A6-4FB8-AED6-C52A3D81FD6F}" type="presParOf" srcId="{42DF1185-0496-48C3-B638-BBB2518995B7}" destId="{BA3C7E2D-2E67-4290-9D2F-3D1966644958}" srcOrd="1" destOrd="0" presId="urn:microsoft.com/office/officeart/2005/8/layout/StepDownProcess"/>
    <dgm:cxn modelId="{8710077A-3821-4C9F-B009-4949E764732B}" type="presParOf" srcId="{42DF1185-0496-48C3-B638-BBB2518995B7}" destId="{61218DCB-46D0-4AA7-A4F7-315FFEBDA293}" srcOrd="2" destOrd="0" presId="urn:microsoft.com/office/officeart/2005/8/layout/StepDownProcess"/>
    <dgm:cxn modelId="{15B1EDB8-4EAC-4F36-8E94-FFEB8D4FAD1A}" type="presParOf" srcId="{61218DCB-46D0-4AA7-A4F7-315FFEBDA293}" destId="{B83773F3-EA4C-4904-A7BD-F9D7823F1136}" srcOrd="0" destOrd="0" presId="urn:microsoft.com/office/officeart/2005/8/layout/StepDownProcess"/>
    <dgm:cxn modelId="{7249EE8D-BA6E-4D5F-A971-93A83E06D207}" type="presParOf" srcId="{61218DCB-46D0-4AA7-A4F7-315FFEBDA293}" destId="{E3936916-1163-468E-90D3-812FC26D737D}" srcOrd="1" destOrd="0" presId="urn:microsoft.com/office/officeart/2005/8/layout/StepDownProcess"/>
    <dgm:cxn modelId="{8AD3665A-644B-4310-A824-90CA5D7DC163}" type="presParOf" srcId="{61218DCB-46D0-4AA7-A4F7-315FFEBDA293}" destId="{856F2305-D49B-49D0-BB29-5D707D63642F}" srcOrd="2" destOrd="0" presId="urn:microsoft.com/office/officeart/2005/8/layout/StepDownProcess"/>
    <dgm:cxn modelId="{17293F3F-9762-4E34-9899-5D038693B89A}" type="presParOf" srcId="{42DF1185-0496-48C3-B638-BBB2518995B7}" destId="{28BBA77A-E71F-4ED2-850B-8BF08F365DEB}" srcOrd="3" destOrd="0" presId="urn:microsoft.com/office/officeart/2005/8/layout/StepDownProcess"/>
    <dgm:cxn modelId="{FB7C0B7C-58AE-4FE4-92DA-0C17C2F28AAB}" type="presParOf" srcId="{42DF1185-0496-48C3-B638-BBB2518995B7}" destId="{E26E2EE1-779D-432D-BC59-BCBCE2340994}" srcOrd="4" destOrd="0" presId="urn:microsoft.com/office/officeart/2005/8/layout/StepDownProcess"/>
    <dgm:cxn modelId="{FB220D25-FF38-42DF-92E9-90A4D376EE06}" type="presParOf" srcId="{E26E2EE1-779D-432D-BC59-BCBCE2340994}" destId="{696EEC88-33D6-424F-8995-F54B1430709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9EF39-A57C-4F81-9F1B-9C193CC64374}">
      <dsp:nvSpPr>
        <dsp:cNvPr id="0" name=""/>
        <dsp:cNvSpPr/>
      </dsp:nvSpPr>
      <dsp:spPr>
        <a:xfrm rot="5400000">
          <a:off x="1311653" y="1559685"/>
          <a:ext cx="1379407" cy="15704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F3DD7F-1D95-49C4-B6CE-1851EF63339F}">
      <dsp:nvSpPr>
        <dsp:cNvPr id="0" name=""/>
        <dsp:cNvSpPr/>
      </dsp:nvSpPr>
      <dsp:spPr>
        <a:xfrm>
          <a:off x="946194" y="30584"/>
          <a:ext cx="2322109" cy="1625401"/>
        </a:xfrm>
        <a:prstGeom prst="roundRect">
          <a:avLst>
            <a:gd name="adj" fmla="val 16670"/>
          </a:avLst>
        </a:prstGeom>
        <a:solidFill>
          <a:srgbClr val="108A2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 development plan is a small written goal that details someone’s growth in a given area.</a:t>
          </a:r>
          <a:endParaRPr lang="en-US" sz="1400" kern="1200" dirty="0"/>
        </a:p>
      </dsp:txBody>
      <dsp:txXfrm>
        <a:off x="1025554" y="109944"/>
        <a:ext cx="2163389" cy="1466681"/>
      </dsp:txXfrm>
    </dsp:sp>
    <dsp:sp modelId="{E794E2B0-BEF9-44B1-961F-15BEE395DC99}">
      <dsp:nvSpPr>
        <dsp:cNvPr id="0" name=""/>
        <dsp:cNvSpPr/>
      </dsp:nvSpPr>
      <dsp:spPr>
        <a:xfrm>
          <a:off x="3268304" y="185603"/>
          <a:ext cx="1688881" cy="1313721"/>
        </a:xfrm>
        <a:prstGeom prst="rect">
          <a:avLst/>
        </a:prstGeom>
        <a:noFill/>
        <a:ln>
          <a:noFill/>
        </a:ln>
        <a:effectLst/>
      </dsp:spPr>
      <dsp:style>
        <a:lnRef idx="0">
          <a:scrgbClr r="0" g="0" b="0"/>
        </a:lnRef>
        <a:fillRef idx="0">
          <a:scrgbClr r="0" g="0" b="0"/>
        </a:fillRef>
        <a:effectRef idx="0">
          <a:scrgbClr r="0" g="0" b="0"/>
        </a:effectRef>
        <a:fontRef idx="minor"/>
      </dsp:style>
    </dsp:sp>
    <dsp:sp modelId="{B83773F3-EA4C-4904-A7BD-F9D7823F1136}">
      <dsp:nvSpPr>
        <dsp:cNvPr id="0" name=""/>
        <dsp:cNvSpPr/>
      </dsp:nvSpPr>
      <dsp:spPr>
        <a:xfrm rot="5400000">
          <a:off x="3236929" y="3385547"/>
          <a:ext cx="1379407" cy="15704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936916-1163-468E-90D3-812FC26D737D}">
      <dsp:nvSpPr>
        <dsp:cNvPr id="0" name=""/>
        <dsp:cNvSpPr/>
      </dsp:nvSpPr>
      <dsp:spPr>
        <a:xfrm>
          <a:off x="2871470" y="1856446"/>
          <a:ext cx="2322109" cy="1625401"/>
        </a:xfrm>
        <a:prstGeom prst="roundRect">
          <a:avLst>
            <a:gd name="adj" fmla="val 16670"/>
          </a:avLst>
        </a:prstGeom>
        <a:solidFill>
          <a:srgbClr val="108A2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 development plan leads towards career development.</a:t>
          </a:r>
          <a:endParaRPr lang="en-US" sz="1400" kern="1200" dirty="0"/>
        </a:p>
      </dsp:txBody>
      <dsp:txXfrm>
        <a:off x="2950830" y="1935806"/>
        <a:ext cx="2163389" cy="1466681"/>
      </dsp:txXfrm>
    </dsp:sp>
    <dsp:sp modelId="{856F2305-D49B-49D0-BB29-5D707D63642F}">
      <dsp:nvSpPr>
        <dsp:cNvPr id="0" name=""/>
        <dsp:cNvSpPr/>
      </dsp:nvSpPr>
      <dsp:spPr>
        <a:xfrm>
          <a:off x="5193579" y="2011465"/>
          <a:ext cx="1688881" cy="1313721"/>
        </a:xfrm>
        <a:prstGeom prst="rect">
          <a:avLst/>
        </a:prstGeom>
        <a:noFill/>
        <a:ln>
          <a:noFill/>
        </a:ln>
        <a:effectLst/>
      </dsp:spPr>
      <dsp:style>
        <a:lnRef idx="0">
          <a:scrgbClr r="0" g="0" b="0"/>
        </a:lnRef>
        <a:fillRef idx="0">
          <a:scrgbClr r="0" g="0" b="0"/>
        </a:fillRef>
        <a:effectRef idx="0">
          <a:scrgbClr r="0" g="0" b="0"/>
        </a:effectRef>
        <a:fontRef idx="minor"/>
      </dsp:style>
    </dsp:sp>
    <dsp:sp modelId="{696EEC88-33D6-424F-8995-F54B1430709F}">
      <dsp:nvSpPr>
        <dsp:cNvPr id="0" name=""/>
        <dsp:cNvSpPr/>
      </dsp:nvSpPr>
      <dsp:spPr>
        <a:xfrm>
          <a:off x="4796745" y="3682308"/>
          <a:ext cx="2322109" cy="1625401"/>
        </a:xfrm>
        <a:prstGeom prst="roundRect">
          <a:avLst>
            <a:gd name="adj" fmla="val 16670"/>
          </a:avLst>
        </a:prstGeom>
        <a:solidFill>
          <a:srgbClr val="108A2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Career development is doing something that helps one learn a new skill or helps that person get better at something that can help their career.</a:t>
          </a:r>
          <a:endParaRPr lang="en-US" sz="1400" kern="1200" dirty="0"/>
        </a:p>
      </dsp:txBody>
      <dsp:txXfrm>
        <a:off x="4876105" y="3761668"/>
        <a:ext cx="2163389" cy="146668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E3E33F5-FD3F-40B1-BFBC-47DD6B40AF7F}" type="slidenum">
              <a:rPr lang="en-US"/>
              <a:pPr>
                <a:defRPr/>
              </a:pPr>
              <a:t>‹#›</a:t>
            </a:fld>
            <a:endParaRPr lang="en-US"/>
          </a:p>
        </p:txBody>
      </p:sp>
    </p:spTree>
    <p:extLst>
      <p:ext uri="{BB962C8B-B14F-4D97-AF65-F5344CB8AC3E}">
        <p14:creationId xmlns:p14="http://schemas.microsoft.com/office/powerpoint/2010/main" val="26244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90AA92E8-AB57-47F9-9AA6-A89AF022D79C}" type="slidenum">
              <a:rPr lang="en-US" smtClean="0"/>
              <a:pPr/>
              <a:t>1</a:t>
            </a:fld>
            <a:endParaRPr lang="en-US" dirty="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mn-cs"/>
              </a:rPr>
              <a:t>One of the actions stemming from the 2011 Employee Satisfaction survey and approved by Jeff Gordon’s executive team is to ensure that </a:t>
            </a:r>
            <a:r>
              <a:rPr lang="en-US" sz="1200" u="sng" kern="1200" dirty="0" smtClean="0">
                <a:solidFill>
                  <a:schemeClr val="tx1"/>
                </a:solidFill>
                <a:effectLst/>
                <a:latin typeface="Arial" charset="0"/>
                <a:ea typeface="MS PGothic" pitchFamily="34" charset="-128"/>
                <a:cs typeface="+mn-cs"/>
              </a:rPr>
              <a:t>all employees have a Development plan for 2012</a:t>
            </a:r>
            <a:r>
              <a:rPr lang="en-US" sz="1200" kern="1200" dirty="0" smtClean="0">
                <a:solidFill>
                  <a:schemeClr val="tx1"/>
                </a:solidFill>
                <a:effectLst/>
                <a:latin typeface="Arial" charset="0"/>
                <a:ea typeface="MS PGothic" pitchFamily="34" charset="-128"/>
                <a:cs typeface="+mn-cs"/>
              </a:rPr>
              <a:t>.</a:t>
            </a:r>
            <a:endParaRPr lang="en-US" sz="1200" kern="1200" dirty="0">
              <a:solidFill>
                <a:schemeClr val="tx1"/>
              </a:solidFill>
              <a:effectLst/>
              <a:latin typeface="Arial" charset="0"/>
              <a:ea typeface="MS PGothic" pitchFamily="34" charset="-128"/>
              <a:cs typeface="+mn-cs"/>
            </a:endParaRPr>
          </a:p>
        </p:txBody>
      </p:sp>
      <p:sp>
        <p:nvSpPr>
          <p:cNvPr id="4" name="Slide Number Placeholder 3"/>
          <p:cNvSpPr>
            <a:spLocks noGrp="1"/>
          </p:cNvSpPr>
          <p:nvPr>
            <p:ph type="sldNum" sz="quarter" idx="10"/>
          </p:nvPr>
        </p:nvSpPr>
        <p:spPr/>
        <p:txBody>
          <a:bodyPr/>
          <a:lstStyle/>
          <a:p>
            <a:pPr>
              <a:defRPr/>
            </a:pPr>
            <a:fld id="{6E3E33F5-FD3F-40B1-BFBC-47DD6B40AF7F}" type="slidenum">
              <a:rPr lang="en-US" smtClean="0"/>
              <a:pPr>
                <a:defRPr/>
              </a:pPr>
              <a:t>3</a:t>
            </a:fld>
            <a:endParaRPr lang="en-US" dirty="0"/>
          </a:p>
        </p:txBody>
      </p:sp>
    </p:spTree>
    <p:extLst>
      <p:ext uri="{BB962C8B-B14F-4D97-AF65-F5344CB8AC3E}">
        <p14:creationId xmlns:p14="http://schemas.microsoft.com/office/powerpoint/2010/main" val="2423741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90AA92E8-AB57-47F9-9AA6-A89AF022D79C}" type="slidenum">
              <a:rPr lang="en-US" smtClean="0"/>
              <a:pPr/>
              <a:t>26</a:t>
            </a:fld>
            <a:endParaRPr 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14" descr="orbs"/>
          <p:cNvPicPr>
            <a:picLocks noChangeAspect="1" noChangeArrowheads="1"/>
          </p:cNvPicPr>
          <p:nvPr userDrawn="1"/>
        </p:nvPicPr>
        <p:blipFill>
          <a:blip r:embed="rId3" cstate="print"/>
          <a:srcRect/>
          <a:stretch>
            <a:fillRect/>
          </a:stretch>
        </p:blipFill>
        <p:spPr bwMode="auto">
          <a:xfrm>
            <a:off x="6286500" y="373063"/>
            <a:ext cx="2597150" cy="3048000"/>
          </a:xfrm>
          <a:prstGeom prst="rect">
            <a:avLst/>
          </a:prstGeom>
          <a:noFill/>
          <a:ln w="9525">
            <a:noFill/>
            <a:miter lim="800000"/>
            <a:headEnd/>
            <a:tailEnd/>
          </a:ln>
        </p:spPr>
      </p:pic>
      <p:pic>
        <p:nvPicPr>
          <p:cNvPr id="5" name="Picture 7" descr="Logo_d_R_RGB.png"/>
          <p:cNvPicPr>
            <a:picLocks noChangeAspect="1"/>
          </p:cNvPicPr>
          <p:nvPr userDrawn="1"/>
        </p:nvPicPr>
        <p:blipFill>
          <a:blip r:embed="rId4" cstate="print"/>
          <a:srcRect/>
          <a:stretch>
            <a:fillRect/>
          </a:stretch>
        </p:blipFill>
        <p:spPr bwMode="auto">
          <a:xfrm>
            <a:off x="4498975" y="836613"/>
            <a:ext cx="2765425" cy="1184275"/>
          </a:xfrm>
          <a:prstGeom prst="rect">
            <a:avLst/>
          </a:prstGeom>
          <a:noFill/>
          <a:ln w="9525">
            <a:noFill/>
            <a:miter lim="800000"/>
            <a:headEnd/>
            <a:tailEnd/>
          </a:ln>
        </p:spPr>
      </p:pic>
      <p:sp>
        <p:nvSpPr>
          <p:cNvPr id="6147" name="Rectangle 3"/>
          <p:cNvSpPr>
            <a:spLocks noGrp="1" noChangeArrowheads="1"/>
          </p:cNvSpPr>
          <p:nvPr>
            <p:ph type="ctrTitle"/>
          </p:nvPr>
        </p:nvSpPr>
        <p:spPr>
          <a:xfrm>
            <a:off x="1090613" y="4079875"/>
            <a:ext cx="6794500" cy="784225"/>
          </a:xfrm>
        </p:spPr>
        <p:txBody>
          <a:bodyPr anchor="t"/>
          <a:lstStyle>
            <a:lvl1pPr>
              <a:defRPr sz="3200">
                <a:solidFill>
                  <a:schemeClr val="tx1"/>
                </a:solidFill>
              </a:defRPr>
            </a:lvl1pPr>
          </a:lstStyle>
          <a:p>
            <a:r>
              <a:rPr lang="en-US"/>
              <a:t>Click to edit Master title style</a:t>
            </a:r>
          </a:p>
        </p:txBody>
      </p:sp>
      <p:sp>
        <p:nvSpPr>
          <p:cNvPr id="6148" name="Rectangle 4"/>
          <p:cNvSpPr>
            <a:spLocks noGrp="1" noChangeArrowheads="1"/>
          </p:cNvSpPr>
          <p:nvPr>
            <p:ph type="subTitle" idx="1"/>
          </p:nvPr>
        </p:nvSpPr>
        <p:spPr>
          <a:xfrm>
            <a:off x="1090613" y="5124450"/>
            <a:ext cx="5534025" cy="609600"/>
          </a:xfrm>
        </p:spPr>
        <p:txBody>
          <a:bodyPr/>
          <a:lstStyle>
            <a:lvl1pPr marL="0" indent="0">
              <a:buFontTx/>
              <a:buNone/>
              <a:defRPr sz="2800">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79C70495-EB20-4B19-BD6E-F41E24CAADA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A4D40177-4C24-4852-90C4-82C2DA843DB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6213" y="225425"/>
            <a:ext cx="2078037" cy="6372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338" y="225425"/>
            <a:ext cx="6086475"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6C96BE90-8359-4B55-B115-5456202815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3B30C6C-9BD1-43AB-B121-9A0D0BAFCA2D}" type="slidenum">
              <a:rPr lang="en-US" smtClean="0"/>
              <a:pPr>
                <a:defRPr/>
              </a:pPr>
              <a:t>‹#›</a:t>
            </a:fld>
            <a:endParaRPr lang="en-US"/>
          </a:p>
        </p:txBody>
      </p:sp>
      <p:pic>
        <p:nvPicPr>
          <p:cNvPr id="4" name="Picture 3" descr="PlainBackground.png"/>
          <p:cNvPicPr>
            <a:picLocks noChangeAspect="1"/>
          </p:cNvPicPr>
          <p:nvPr userDrawn="1"/>
        </p:nvPicPr>
        <p:blipFill>
          <a:blip r:embed="rId2" cstate="print"/>
          <a:stretch>
            <a:fillRect/>
          </a:stretch>
        </p:blipFill>
        <p:spPr>
          <a:xfrm>
            <a:off x="-508" y="0"/>
            <a:ext cx="9130937"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D6DE040E-9233-4200-AEFE-926330908A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fld id="{C9BB1120-3332-466D-9750-F95B9AA408B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338" y="1376363"/>
            <a:ext cx="4081462"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1200" y="1376363"/>
            <a:ext cx="4083050"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FB6A2B67-0513-454C-9A70-057A60C120C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fld id="{2F035B4C-F221-4299-B8E7-9E701D0453C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fld id="{A63AF367-48E9-498B-97A2-B1B80D92BB2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AB05C4F3-9CAE-4AFC-8623-D3EAA5A74BC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2FDA3CF8-C703-405E-BC2F-1F348465EA4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338" y="225425"/>
            <a:ext cx="6589712" cy="1044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spect="1" noChangeArrowheads="1"/>
          </p:cNvSpPr>
          <p:nvPr>
            <p:ph type="body" idx="1"/>
          </p:nvPr>
        </p:nvSpPr>
        <p:spPr bwMode="auto">
          <a:xfrm>
            <a:off x="287338" y="1376363"/>
            <a:ext cx="8316912" cy="5221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4" descr="orbs"/>
          <p:cNvPicPr>
            <a:picLocks noChangeAspect="1" noChangeArrowheads="1"/>
          </p:cNvPicPr>
          <p:nvPr userDrawn="1"/>
        </p:nvPicPr>
        <p:blipFill>
          <a:blip r:embed="rId15" cstate="print"/>
          <a:srcRect/>
          <a:stretch>
            <a:fillRect/>
          </a:stretch>
        </p:blipFill>
        <p:spPr bwMode="auto">
          <a:xfrm>
            <a:off x="8091488" y="80963"/>
            <a:ext cx="960437" cy="1128712"/>
          </a:xfrm>
          <a:prstGeom prst="rect">
            <a:avLst/>
          </a:prstGeom>
          <a:noFill/>
          <a:ln w="9525">
            <a:noFill/>
            <a:miter lim="800000"/>
            <a:headEnd/>
            <a:tailEnd/>
          </a:ln>
        </p:spPr>
      </p:pic>
      <p:sp>
        <p:nvSpPr>
          <p:cNvPr id="1040" name="Rectangle 16"/>
          <p:cNvSpPr>
            <a:spLocks noGrp="1" noChangeArrowheads="1"/>
          </p:cNvSpPr>
          <p:nvPr>
            <p:ph type="sldNum" sz="quarter" idx="4"/>
          </p:nvPr>
        </p:nvSpPr>
        <p:spPr bwMode="auto">
          <a:xfrm>
            <a:off x="7010400" y="6561138"/>
            <a:ext cx="21336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pPr>
              <a:defRPr/>
            </a:pPr>
            <a:fld id="{B3B30C6C-9BD1-43AB-B121-9A0D0BAFCA2D}" type="slidenum">
              <a:rPr lang="en-US"/>
              <a:pPr>
                <a:defRPr/>
              </a:pPr>
              <a:t>‹#›</a:t>
            </a:fld>
            <a:endParaRPr lang="en-US"/>
          </a:p>
        </p:txBody>
      </p:sp>
      <p:pic>
        <p:nvPicPr>
          <p:cNvPr id="1030" name="Picture 7" descr="we make mobile work 2.png"/>
          <p:cNvPicPr>
            <a:picLocks noChangeAspect="1"/>
          </p:cNvPicPr>
          <p:nvPr userDrawn="1"/>
        </p:nvPicPr>
        <p:blipFill>
          <a:blip r:embed="rId16" cstate="print"/>
          <a:srcRect/>
          <a:stretch>
            <a:fillRect/>
          </a:stretch>
        </p:blipFill>
        <p:spPr bwMode="auto">
          <a:xfrm>
            <a:off x="7232650" y="293688"/>
            <a:ext cx="1241425"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2pPr>
      <a:lvl3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3pPr>
      <a:lvl4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4pPr>
      <a:lvl5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5pPr>
      <a:lvl6pPr marL="457200" algn="l" rtl="0" fontAlgn="base">
        <a:lnSpc>
          <a:spcPct val="85000"/>
        </a:lnSpc>
        <a:spcBef>
          <a:spcPct val="0"/>
        </a:spcBef>
        <a:spcAft>
          <a:spcPct val="0"/>
        </a:spcAft>
        <a:defRPr sz="2800" b="1">
          <a:solidFill>
            <a:schemeClr val="tx2"/>
          </a:solidFill>
          <a:latin typeface="Tahoma" pitchFamily="34" charset="0"/>
          <a:ea typeface="MS PGothic" pitchFamily="34" charset="-128"/>
        </a:defRPr>
      </a:lvl6pPr>
      <a:lvl7pPr marL="914400" algn="l" rtl="0" fontAlgn="base">
        <a:lnSpc>
          <a:spcPct val="85000"/>
        </a:lnSpc>
        <a:spcBef>
          <a:spcPct val="0"/>
        </a:spcBef>
        <a:spcAft>
          <a:spcPct val="0"/>
        </a:spcAft>
        <a:defRPr sz="2800" b="1">
          <a:solidFill>
            <a:schemeClr val="tx2"/>
          </a:solidFill>
          <a:latin typeface="Tahoma" pitchFamily="34" charset="0"/>
          <a:ea typeface="MS PGothic" pitchFamily="34" charset="-128"/>
        </a:defRPr>
      </a:lvl7pPr>
      <a:lvl8pPr marL="1371600" algn="l" rtl="0" fontAlgn="base">
        <a:lnSpc>
          <a:spcPct val="85000"/>
        </a:lnSpc>
        <a:spcBef>
          <a:spcPct val="0"/>
        </a:spcBef>
        <a:spcAft>
          <a:spcPct val="0"/>
        </a:spcAft>
        <a:defRPr sz="2800" b="1">
          <a:solidFill>
            <a:schemeClr val="tx2"/>
          </a:solidFill>
          <a:latin typeface="Tahoma" pitchFamily="34" charset="0"/>
          <a:ea typeface="MS PGothic" pitchFamily="34" charset="-128"/>
        </a:defRPr>
      </a:lvl8pPr>
      <a:lvl9pPr marL="1828800" algn="l" rtl="0" fontAlgn="base">
        <a:lnSpc>
          <a:spcPct val="85000"/>
        </a:lnSpc>
        <a:spcBef>
          <a:spcPct val="0"/>
        </a:spcBef>
        <a:spcAft>
          <a:spcPct val="0"/>
        </a:spcAft>
        <a:defRPr sz="2800" b="1">
          <a:solidFill>
            <a:schemeClr val="tx2"/>
          </a:solidFill>
          <a:latin typeface="Tahoma" pitchFamily="34" charset="0"/>
          <a:ea typeface="MS PGothic" pitchFamily="34" charset="-128"/>
        </a:defRPr>
      </a:lvl9pPr>
    </p:titleStyle>
    <p:bodyStyle>
      <a:lvl1pPr marL="400050" indent="-400050" algn="l" rtl="0" eaLnBrk="0" fontAlgn="base" hangingPunct="0">
        <a:lnSpc>
          <a:spcPct val="90000"/>
        </a:lnSpc>
        <a:spcBef>
          <a:spcPct val="80000"/>
        </a:spcBef>
        <a:spcAft>
          <a:spcPct val="0"/>
        </a:spcAft>
        <a:buSzPct val="150000"/>
        <a:buBlip>
          <a:blip r:embed="rId17"/>
        </a:buBlip>
        <a:defRPr sz="2400">
          <a:solidFill>
            <a:schemeClr val="tx1"/>
          </a:solidFill>
          <a:latin typeface="+mn-lt"/>
          <a:ea typeface="+mn-ea"/>
          <a:cs typeface="+mn-cs"/>
        </a:defRPr>
      </a:lvl1pPr>
      <a:lvl2pPr marL="685800" indent="-171450" algn="l" rtl="0" eaLnBrk="0" fontAlgn="base" hangingPunct="0">
        <a:lnSpc>
          <a:spcPct val="90000"/>
        </a:lnSpc>
        <a:spcBef>
          <a:spcPct val="25000"/>
        </a:spcBef>
        <a:spcAft>
          <a:spcPct val="0"/>
        </a:spcAft>
        <a:buChar char="•"/>
        <a:defRPr>
          <a:solidFill>
            <a:schemeClr val="tx1"/>
          </a:solidFill>
          <a:latin typeface="+mn-lt"/>
          <a:ea typeface="+mn-ea"/>
        </a:defRPr>
      </a:lvl2pPr>
      <a:lvl3pPr marL="1143000" indent="-171450" algn="l" rtl="0" eaLnBrk="0" fontAlgn="base" hangingPunct="0">
        <a:lnSpc>
          <a:spcPct val="90000"/>
        </a:lnSpc>
        <a:spcBef>
          <a:spcPct val="20000"/>
        </a:spcBef>
        <a:spcAft>
          <a:spcPct val="0"/>
        </a:spcAft>
        <a:buChar char="•"/>
        <a:defRPr sz="1600">
          <a:solidFill>
            <a:schemeClr val="tx1"/>
          </a:solidFill>
          <a:latin typeface="+mn-lt"/>
          <a:ea typeface="+mn-ea"/>
        </a:defRPr>
      </a:lvl3pPr>
      <a:lvl4pPr marL="1600200" indent="-228600" algn="l" rtl="0" eaLnBrk="0" fontAlgn="base" hangingPunct="0">
        <a:lnSpc>
          <a:spcPct val="90000"/>
        </a:lnSpc>
        <a:spcBef>
          <a:spcPct val="20000"/>
        </a:spcBef>
        <a:spcAft>
          <a:spcPct val="0"/>
        </a:spcAft>
        <a:buChar char="–"/>
        <a:defRPr sz="1400">
          <a:solidFill>
            <a:schemeClr val="tx1"/>
          </a:solidFill>
          <a:latin typeface="+mn-lt"/>
          <a:ea typeface="+mn-ea"/>
        </a:defRPr>
      </a:lvl4pPr>
      <a:lvl5pPr marL="2057400" indent="-228600" algn="l" rtl="0" eaLnBrk="0" fontAlgn="base" hangingPunct="0">
        <a:lnSpc>
          <a:spcPct val="90000"/>
        </a:lnSpc>
        <a:spcBef>
          <a:spcPct val="20000"/>
        </a:spcBef>
        <a:spcAft>
          <a:spcPct val="0"/>
        </a:spcAft>
        <a:buChar char="»"/>
        <a:defRPr sz="1400">
          <a:solidFill>
            <a:schemeClr val="tx1"/>
          </a:solidFill>
          <a:latin typeface="+mn-lt"/>
          <a:ea typeface="+mn-ea"/>
        </a:defRPr>
      </a:lvl5pPr>
      <a:lvl6pPr marL="2514600" indent="-228600" algn="l" rtl="0" fontAlgn="base">
        <a:lnSpc>
          <a:spcPct val="90000"/>
        </a:lnSpc>
        <a:spcBef>
          <a:spcPct val="20000"/>
        </a:spcBef>
        <a:spcAft>
          <a:spcPct val="0"/>
        </a:spcAft>
        <a:buChar char="»"/>
        <a:defRPr sz="1400">
          <a:solidFill>
            <a:schemeClr val="tx1"/>
          </a:solidFill>
          <a:latin typeface="+mn-lt"/>
          <a:ea typeface="+mn-ea"/>
        </a:defRPr>
      </a:lvl6pPr>
      <a:lvl7pPr marL="2971800" indent="-228600" algn="l" rtl="0" fontAlgn="base">
        <a:lnSpc>
          <a:spcPct val="90000"/>
        </a:lnSpc>
        <a:spcBef>
          <a:spcPct val="20000"/>
        </a:spcBef>
        <a:spcAft>
          <a:spcPct val="0"/>
        </a:spcAft>
        <a:buChar char="»"/>
        <a:defRPr sz="1400">
          <a:solidFill>
            <a:schemeClr val="tx1"/>
          </a:solidFill>
          <a:latin typeface="+mn-lt"/>
          <a:ea typeface="+mn-ea"/>
        </a:defRPr>
      </a:lvl7pPr>
      <a:lvl8pPr marL="3429000" indent="-228600" algn="l" rtl="0" fontAlgn="base">
        <a:lnSpc>
          <a:spcPct val="90000"/>
        </a:lnSpc>
        <a:spcBef>
          <a:spcPct val="20000"/>
        </a:spcBef>
        <a:spcAft>
          <a:spcPct val="0"/>
        </a:spcAft>
        <a:buChar char="»"/>
        <a:defRPr sz="1400">
          <a:solidFill>
            <a:schemeClr val="tx1"/>
          </a:solidFill>
          <a:latin typeface="+mn-lt"/>
          <a:ea typeface="+mn-ea"/>
        </a:defRPr>
      </a:lvl8pPr>
      <a:lvl9pPr marL="3886200" indent="-228600" algn="l" rtl="0" fontAlgn="base">
        <a:lnSpc>
          <a:spcPct val="90000"/>
        </a:lnSpc>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m1.geolearning.com/geonext/syniverse/coursesummary.CourseCatalog.geo?id=22506129390" TargetMode="External"/><Relationship Id="rId2" Type="http://schemas.openxmlformats.org/officeDocument/2006/relationships/hyperlink" Target="http://skrcollab.syniverse.com/gm/folder-1.11.115876" TargetMode="External"/><Relationship Id="rId1" Type="http://schemas.openxmlformats.org/officeDocument/2006/relationships/slideLayout" Target="../slideLayouts/slideLayout3.xml"/><Relationship Id="rId5" Type="http://schemas.openxmlformats.org/officeDocument/2006/relationships/hyperlink" Target="https://gm1.geolearning.com/geonext/syniverse/coursesummary.CourseCatalog.geo?id=22506129389" TargetMode="External"/><Relationship Id="rId4" Type="http://schemas.openxmlformats.org/officeDocument/2006/relationships/hyperlink" Target="https://gm1.geolearning.com/geonext/syniverse/coursesummary.CourseCatalog.geo?id=22506129391"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mailto:john.menken@syniverse.com"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1"/>
          <p:cNvSpPr>
            <a:spLocks noGrp="1" noChangeArrowheads="1"/>
          </p:cNvSpPr>
          <p:nvPr>
            <p:ph type="ctrTitle"/>
          </p:nvPr>
        </p:nvSpPr>
        <p:spPr>
          <a:xfrm>
            <a:off x="811495" y="4185117"/>
            <a:ext cx="6794500" cy="972108"/>
          </a:xfrm>
        </p:spPr>
        <p:txBody>
          <a:bodyPr/>
          <a:lstStyle/>
          <a:p>
            <a:pPr>
              <a:lnSpc>
                <a:spcPct val="100000"/>
              </a:lnSpc>
            </a:pPr>
            <a:r>
              <a:rPr lang="en-US" dirty="0" smtClean="0"/>
              <a:t>Development Plans for your Direct Reports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7338" y="395004"/>
            <a:ext cx="7126632" cy="1113745"/>
          </a:xfrm>
        </p:spPr>
        <p:txBody>
          <a:bodyPr/>
          <a:lstStyle/>
          <a:p>
            <a:r>
              <a:rPr lang="en-US" dirty="0" smtClean="0"/>
              <a:t>Research shows that developed employees are more productive than employees not being developed</a:t>
            </a:r>
            <a:endParaRPr lang="en-US" dirty="0"/>
          </a:p>
        </p:txBody>
      </p:sp>
      <p:sp>
        <p:nvSpPr>
          <p:cNvPr id="3" name="Slide Number Placeholder 2"/>
          <p:cNvSpPr>
            <a:spLocks noGrp="1"/>
          </p:cNvSpPr>
          <p:nvPr>
            <p:ph type="sldNum" sz="quarter" idx="10"/>
          </p:nvPr>
        </p:nvSpPr>
        <p:spPr/>
        <p:txBody>
          <a:bodyPr/>
          <a:lstStyle/>
          <a:p>
            <a:pPr>
              <a:defRPr/>
            </a:pPr>
            <a:fld id="{A63AF367-48E9-498B-97A2-B1B80D92BB26}" type="slidenum">
              <a:rPr lang="en-US" smtClean="0"/>
              <a:pPr>
                <a:defRPr/>
              </a:pPr>
              <a:t>10</a:t>
            </a:fld>
            <a:endParaRPr lang="en-US" dirty="0"/>
          </a:p>
        </p:txBody>
      </p:sp>
      <p:sp>
        <p:nvSpPr>
          <p:cNvPr id="2" name="Content Placeholder 1"/>
          <p:cNvSpPr>
            <a:spLocks noGrp="1"/>
          </p:cNvSpPr>
          <p:nvPr>
            <p:ph idx="1"/>
          </p:nvPr>
        </p:nvSpPr>
        <p:spPr>
          <a:xfrm>
            <a:off x="287338" y="1777584"/>
            <a:ext cx="8316912" cy="4820065"/>
          </a:xfrm>
        </p:spPr>
        <p:txBody>
          <a:bodyPr/>
          <a:lstStyle/>
          <a:p>
            <a:r>
              <a:rPr lang="en-US" dirty="0" smtClean="0"/>
              <a:t>See the </a:t>
            </a:r>
            <a:r>
              <a:rPr lang="en-US" dirty="0" err="1" smtClean="0"/>
              <a:t>elearning</a:t>
            </a:r>
            <a:r>
              <a:rPr lang="en-US" dirty="0"/>
              <a:t> entitled, </a:t>
            </a:r>
            <a:r>
              <a:rPr lang="en-US" dirty="0" smtClean="0"/>
              <a:t>‘The </a:t>
            </a:r>
            <a:r>
              <a:rPr lang="en-US" dirty="0"/>
              <a:t>Necessity for Career </a:t>
            </a:r>
            <a:r>
              <a:rPr lang="en-US" dirty="0" smtClean="0"/>
              <a:t>Development.’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323" y="2776115"/>
            <a:ext cx="22383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90" y="2776115"/>
            <a:ext cx="22288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379" y="4773175"/>
            <a:ext cx="22288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580" y="4773175"/>
            <a:ext cx="22288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57" y="2776115"/>
            <a:ext cx="22383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828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7338" y="225425"/>
            <a:ext cx="6589712" cy="1129705"/>
          </a:xfrm>
        </p:spPr>
        <p:txBody>
          <a:bodyPr/>
          <a:lstStyle/>
          <a:p>
            <a:r>
              <a:rPr lang="en-US" dirty="0" smtClean="0"/>
              <a:t>Two ways to create a development plan</a:t>
            </a:r>
          </a:p>
        </p:txBody>
      </p:sp>
      <p:sp>
        <p:nvSpPr>
          <p:cNvPr id="4" name="Slide Number Placeholder 3"/>
          <p:cNvSpPr>
            <a:spLocks noGrp="1"/>
          </p:cNvSpPr>
          <p:nvPr>
            <p:ph type="sldNum" sz="quarter" idx="10"/>
          </p:nvPr>
        </p:nvSpPr>
        <p:spPr/>
        <p:txBody>
          <a:bodyPr/>
          <a:lstStyle/>
          <a:p>
            <a:pPr>
              <a:defRPr/>
            </a:pPr>
            <a:fld id="{84368F82-96E7-44EF-92E0-550C6B1AC2D6}" type="slidenum">
              <a:rPr lang="en-US" smtClean="0"/>
              <a:pPr>
                <a:defRPr/>
              </a:pPr>
              <a:t>11</a:t>
            </a:fld>
            <a:endParaRPr lang="en-US"/>
          </a:p>
        </p:txBody>
      </p:sp>
      <p:sp>
        <p:nvSpPr>
          <p:cNvPr id="4100" name="Content Placeholder 8"/>
          <p:cNvSpPr>
            <a:spLocks noGrp="1"/>
          </p:cNvSpPr>
          <p:nvPr>
            <p:ph idx="1"/>
          </p:nvPr>
        </p:nvSpPr>
        <p:spPr>
          <a:xfrm>
            <a:off x="309045" y="1431940"/>
            <a:ext cx="8316912" cy="2859142"/>
          </a:xfrm>
        </p:spPr>
        <p:txBody>
          <a:bodyPr/>
          <a:lstStyle/>
          <a:p>
            <a:r>
              <a:rPr lang="en-US" dirty="0" smtClean="0"/>
              <a:t>Your direct report creates a development plan for themself.</a:t>
            </a:r>
          </a:p>
          <a:p>
            <a:pPr lvl="1"/>
            <a:r>
              <a:rPr lang="en-US" dirty="0" smtClean="0"/>
              <a:t>And you can discuss with them later</a:t>
            </a:r>
          </a:p>
          <a:p>
            <a:r>
              <a:rPr lang="en-US" dirty="0" smtClean="0"/>
              <a:t>You create one for your direct report</a:t>
            </a:r>
          </a:p>
          <a:p>
            <a:pPr lvl="1"/>
            <a:r>
              <a:rPr lang="en-US" dirty="0" smtClean="0"/>
              <a:t>Discuss with them prior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12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0" y="855865"/>
            <a:ext cx="8513763"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430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842963"/>
            <a:ext cx="8875713"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364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95275"/>
            <a:ext cx="8294687" cy="62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128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95263"/>
            <a:ext cx="8523287" cy="646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397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16</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95263"/>
            <a:ext cx="8523287" cy="646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323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17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85813"/>
            <a:ext cx="906538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603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Follow up</a:t>
            </a:r>
            <a:endParaRPr lang="en-US" dirty="0"/>
          </a:p>
        </p:txBody>
      </p:sp>
      <p:sp>
        <p:nvSpPr>
          <p:cNvPr id="4" name="Content Placeholder 3"/>
          <p:cNvSpPr>
            <a:spLocks noGrp="1"/>
          </p:cNvSpPr>
          <p:nvPr>
            <p:ph idx="1"/>
          </p:nvPr>
        </p:nvSpPr>
        <p:spPr>
          <a:xfrm>
            <a:off x="287338" y="1376363"/>
            <a:ext cx="8316912" cy="3972887"/>
          </a:xfrm>
        </p:spPr>
        <p:txBody>
          <a:bodyPr/>
          <a:lstStyle/>
          <a:p>
            <a:r>
              <a:rPr lang="en-US" dirty="0" smtClean="0"/>
              <a:t>During the quarterly objective meeting</a:t>
            </a:r>
            <a:endParaRPr lang="en-US" dirty="0"/>
          </a:p>
        </p:txBody>
      </p:sp>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715" y="2161635"/>
            <a:ext cx="36576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781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a:t>
            </a:r>
            <a:endParaRPr lang="en-US" dirty="0"/>
          </a:p>
        </p:txBody>
      </p:sp>
      <p:sp>
        <p:nvSpPr>
          <p:cNvPr id="3" name="Content Placeholder 2"/>
          <p:cNvSpPr>
            <a:spLocks noGrp="1"/>
          </p:cNvSpPr>
          <p:nvPr>
            <p:ph idx="1"/>
          </p:nvPr>
        </p:nvSpPr>
        <p:spPr>
          <a:xfrm>
            <a:off x="287338" y="1376364"/>
            <a:ext cx="4553497" cy="3934482"/>
          </a:xfrm>
        </p:spPr>
        <p:txBody>
          <a:bodyPr/>
          <a:lstStyle/>
          <a:p>
            <a:r>
              <a:rPr lang="en-US" dirty="0" smtClean="0"/>
              <a:t>An employee can refuse a development plan.</a:t>
            </a:r>
          </a:p>
          <a:p>
            <a:r>
              <a:rPr lang="en-US" dirty="0" smtClean="0"/>
              <a:t>If that is the case simply make a note in that employees development plan that the employee does not wish a development plan in that year.</a:t>
            </a:r>
            <a:endParaRPr lang="en-US"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860" y="1508750"/>
            <a:ext cx="34766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891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Executive Summary</a:t>
            </a:r>
            <a:endParaRPr lang="en-US" dirty="0"/>
          </a:p>
        </p:txBody>
      </p:sp>
      <p:sp>
        <p:nvSpPr>
          <p:cNvPr id="4" name="Content Placeholder 3"/>
          <p:cNvSpPr>
            <a:spLocks noGrp="1"/>
          </p:cNvSpPr>
          <p:nvPr>
            <p:ph idx="1"/>
          </p:nvPr>
        </p:nvSpPr>
        <p:spPr>
          <a:xfrm>
            <a:off x="287338" y="1376363"/>
            <a:ext cx="8316912" cy="2283067"/>
          </a:xfrm>
        </p:spPr>
        <p:txBody>
          <a:bodyPr/>
          <a:lstStyle/>
          <a:p>
            <a:r>
              <a:rPr lang="en-US" dirty="0" smtClean="0"/>
              <a:t>Development plans are a mandate for 2012</a:t>
            </a:r>
          </a:p>
          <a:p>
            <a:r>
              <a:rPr lang="en-US" smtClean="0"/>
              <a:t>I </a:t>
            </a:r>
            <a:r>
              <a:rPr lang="en-US" dirty="0" smtClean="0"/>
              <a:t>will be asking you to insure that each of your direct reports has a development objective in Success Factors </a:t>
            </a:r>
            <a:r>
              <a:rPr lang="en-US" strike="sngStrike" dirty="0" smtClean="0"/>
              <a:t>by 29 Jun 2012</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2</a:t>
            </a:fld>
            <a:endParaRPr lang="en-US" dirty="0"/>
          </a:p>
        </p:txBody>
      </p:sp>
    </p:spTree>
    <p:extLst>
      <p:ext uri="{BB962C8B-B14F-4D97-AF65-F5344CB8AC3E}">
        <p14:creationId xmlns:p14="http://schemas.microsoft.com/office/powerpoint/2010/main" val="198438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t> </a:t>
            </a:r>
            <a:r>
              <a:rPr lang="en-US" b="1" dirty="0" smtClean="0"/>
              <a:t>SKR</a:t>
            </a:r>
            <a:r>
              <a:rPr lang="en-US" b="1" dirty="0"/>
              <a:t>:</a:t>
            </a:r>
            <a:endParaRPr lang="en-US" dirty="0"/>
          </a:p>
          <a:p>
            <a:pPr lvl="1"/>
            <a:r>
              <a:rPr lang="en-US" dirty="0"/>
              <a:t>Manager/Employee Worksheets and Sample Development plans</a:t>
            </a:r>
          </a:p>
          <a:p>
            <a:pPr lvl="1"/>
            <a:r>
              <a:rPr lang="en-US" u="sng" dirty="0">
                <a:hlinkClick r:id="rId2"/>
              </a:rPr>
              <a:t>http://</a:t>
            </a:r>
            <a:r>
              <a:rPr lang="en-US" u="sng" dirty="0" smtClean="0">
                <a:hlinkClick r:id="rId2"/>
              </a:rPr>
              <a:t>skrcollab.syniverse.com/gm/folder-1.11.115876</a:t>
            </a:r>
            <a:endParaRPr lang="en-US" dirty="0"/>
          </a:p>
          <a:p>
            <a:r>
              <a:rPr lang="en-US" b="1" dirty="0"/>
              <a:t>Geo Learning Resources:</a:t>
            </a:r>
            <a:endParaRPr lang="en-US" dirty="0"/>
          </a:p>
          <a:p>
            <a:pPr lvl="1"/>
            <a:r>
              <a:rPr lang="en-US" dirty="0"/>
              <a:t>Holding a Development Discussion</a:t>
            </a:r>
          </a:p>
          <a:p>
            <a:pPr lvl="1"/>
            <a:r>
              <a:rPr lang="en-US" u="sng" dirty="0">
                <a:hlinkClick r:id="rId3"/>
              </a:rPr>
              <a:t>https://</a:t>
            </a:r>
            <a:r>
              <a:rPr lang="en-US" u="sng" dirty="0" smtClean="0">
                <a:hlinkClick r:id="rId3"/>
              </a:rPr>
              <a:t>gm1.geolearning.com/geonext/syniverse/coursesummary.CourseCatalog.geo?id=22506129390</a:t>
            </a:r>
            <a:endParaRPr lang="en-US" dirty="0"/>
          </a:p>
          <a:p>
            <a:pPr lvl="1">
              <a:spcBef>
                <a:spcPts val="2400"/>
              </a:spcBef>
            </a:pPr>
            <a:r>
              <a:rPr lang="en-US" dirty="0"/>
              <a:t>The Necessity for Career Development</a:t>
            </a:r>
          </a:p>
          <a:p>
            <a:pPr lvl="1"/>
            <a:r>
              <a:rPr lang="en-US" u="sng" dirty="0">
                <a:hlinkClick r:id="rId4"/>
              </a:rPr>
              <a:t>https://gm1.geolearning.com/geonext/syniverse/coursesummary.CourseCatalog.geo?id=22506129391</a:t>
            </a:r>
            <a:endParaRPr lang="en-US" dirty="0"/>
          </a:p>
          <a:p>
            <a:pPr lvl="1">
              <a:spcBef>
                <a:spcPts val="2400"/>
              </a:spcBef>
            </a:pPr>
            <a:r>
              <a:rPr lang="en-US" dirty="0" smtClean="0"/>
              <a:t>Employee </a:t>
            </a:r>
            <a:r>
              <a:rPr lang="en-US"/>
              <a:t>Development </a:t>
            </a:r>
            <a:r>
              <a:rPr lang="en-US" smtClean="0"/>
              <a:t>in Success </a:t>
            </a:r>
            <a:r>
              <a:rPr lang="en-US" dirty="0"/>
              <a:t>Factors</a:t>
            </a:r>
          </a:p>
          <a:p>
            <a:pPr lvl="1"/>
            <a:r>
              <a:rPr lang="en-US" u="sng" dirty="0">
                <a:hlinkClick r:id="rId5"/>
              </a:rPr>
              <a:t>https://</a:t>
            </a:r>
            <a:r>
              <a:rPr lang="en-US" u="sng" dirty="0" smtClean="0">
                <a:hlinkClick r:id="rId5"/>
              </a:rPr>
              <a:t>gm1.geolearning.com/geonext/syniverse/coursesummary.CourseCatalog.geo?id=22506129389</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20</a:t>
            </a:fld>
            <a:endParaRPr lang="en-US"/>
          </a:p>
        </p:txBody>
      </p:sp>
    </p:spTree>
    <p:extLst>
      <p:ext uri="{BB962C8B-B14F-4D97-AF65-F5344CB8AC3E}">
        <p14:creationId xmlns:p14="http://schemas.microsoft.com/office/powerpoint/2010/main" val="943122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Email for your direct reports</a:t>
            </a:r>
            <a:endParaRPr lang="en-US"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21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8" y="1239915"/>
            <a:ext cx="7028513" cy="547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224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287338" y="1376363"/>
            <a:ext cx="8316912" cy="3665647"/>
          </a:xfrm>
        </p:spPr>
        <p:txBody>
          <a:bodyPr/>
          <a:lstStyle/>
          <a:p>
            <a:r>
              <a:rPr lang="en-US" dirty="0" smtClean="0"/>
              <a:t>John Menken, 813.637.5466, </a:t>
            </a:r>
            <a:r>
              <a:rPr lang="en-US" dirty="0" smtClean="0">
                <a:hlinkClick r:id="rId2"/>
              </a:rPr>
              <a:t>john.menken@syniverse.com</a:t>
            </a:r>
            <a:endParaRPr lang="en-US" dirty="0" smtClean="0"/>
          </a:p>
          <a:p>
            <a:r>
              <a:rPr lang="en-US" dirty="0" smtClean="0"/>
              <a:t>This presentation</a:t>
            </a:r>
          </a:p>
          <a:p>
            <a:pPr lvl="1"/>
            <a:r>
              <a:rPr lang="en-US" dirty="0" smtClean="0"/>
              <a:t>Contains links to sample development plans, worksheets, and </a:t>
            </a:r>
            <a:r>
              <a:rPr lang="en-US" dirty="0" err="1" smtClean="0"/>
              <a:t>eLearnings</a:t>
            </a:r>
            <a:endParaRPr lang="en-US" dirty="0" smtClean="0"/>
          </a:p>
          <a:p>
            <a:r>
              <a:rPr lang="en-US" dirty="0" smtClean="0"/>
              <a:t>Email that you can forward</a:t>
            </a:r>
          </a:p>
          <a:p>
            <a:r>
              <a:rPr lang="en-US" dirty="0" smtClean="0"/>
              <a:t>Worksheets, eLearnings, sample development plans, etc.</a:t>
            </a:r>
            <a:endParaRPr lang="en-US"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22</a:t>
            </a:fld>
            <a:endParaRPr lang="en-US"/>
          </a:p>
        </p:txBody>
      </p:sp>
    </p:spTree>
    <p:extLst>
      <p:ext uri="{BB962C8B-B14F-4D97-AF65-F5344CB8AC3E}">
        <p14:creationId xmlns:p14="http://schemas.microsoft.com/office/powerpoint/2010/main" val="1646403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it due?</a:t>
            </a:r>
            <a:endParaRPr lang="en-US" dirty="0"/>
          </a:p>
        </p:txBody>
      </p:sp>
      <p:sp>
        <p:nvSpPr>
          <p:cNvPr id="3" name="Content Placeholder 2"/>
          <p:cNvSpPr>
            <a:spLocks noGrp="1"/>
          </p:cNvSpPr>
          <p:nvPr>
            <p:ph idx="1"/>
          </p:nvPr>
        </p:nvSpPr>
        <p:spPr>
          <a:xfrm>
            <a:off x="287338" y="1376364"/>
            <a:ext cx="7779517" cy="1553371"/>
          </a:xfrm>
        </p:spPr>
        <p:txBody>
          <a:bodyPr/>
          <a:lstStyle/>
          <a:p>
            <a:r>
              <a:rPr lang="en-US" dirty="0" smtClean="0"/>
              <a:t>June 29</a:t>
            </a:r>
            <a:r>
              <a:rPr lang="en-US" baseline="30000" dirty="0" smtClean="0"/>
              <a:t>th</a:t>
            </a:r>
            <a:r>
              <a:rPr lang="en-US" dirty="0" smtClean="0"/>
              <a:t>, 2012.</a:t>
            </a:r>
          </a:p>
          <a:p>
            <a:r>
              <a:rPr lang="en-US" dirty="0" smtClean="0"/>
              <a:t>As soon as possible</a:t>
            </a:r>
            <a:endParaRPr lang="en-US"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23</a:t>
            </a:fld>
            <a:endParaRPr lang="en-US"/>
          </a:p>
        </p:txBody>
      </p:sp>
      <p:cxnSp>
        <p:nvCxnSpPr>
          <p:cNvPr id="6" name="Straight Connector 5"/>
          <p:cNvCxnSpPr/>
          <p:nvPr/>
        </p:nvCxnSpPr>
        <p:spPr bwMode="auto">
          <a:xfrm>
            <a:off x="693095" y="1201510"/>
            <a:ext cx="2534730" cy="652885"/>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836484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End</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7010400" y="6561138"/>
            <a:ext cx="2133600" cy="287337"/>
          </a:xfrm>
        </p:spPr>
        <p:txBody>
          <a:bodyPr/>
          <a:lstStyle/>
          <a:p>
            <a:pPr>
              <a:defRPr/>
            </a:pPr>
            <a:fld id="{D6DE040E-9233-4200-AEFE-926330908ABC}" type="slidenum">
              <a:rPr lang="en-US" smtClean="0"/>
              <a:pPr>
                <a:defRPr/>
              </a:pPr>
              <a:t>24</a:t>
            </a:fld>
            <a:endParaRPr lang="en-US"/>
          </a:p>
        </p:txBody>
      </p:sp>
    </p:spTree>
    <p:extLst>
      <p:ext uri="{BB962C8B-B14F-4D97-AF65-F5344CB8AC3E}">
        <p14:creationId xmlns:p14="http://schemas.microsoft.com/office/powerpoint/2010/main" val="2989541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Extra Slides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7010400" y="6561138"/>
            <a:ext cx="2133600" cy="287337"/>
          </a:xfrm>
        </p:spPr>
        <p:txBody>
          <a:bodyPr/>
          <a:lstStyle/>
          <a:p>
            <a:pPr>
              <a:defRPr/>
            </a:pPr>
            <a:fld id="{D6DE040E-9233-4200-AEFE-926330908ABC}" type="slidenum">
              <a:rPr lang="en-US" smtClean="0"/>
              <a:pPr>
                <a:defRPr/>
              </a:pPr>
              <a:t>25</a:t>
            </a:fld>
            <a:endParaRPr lang="en-US"/>
          </a:p>
        </p:txBody>
      </p:sp>
    </p:spTree>
    <p:extLst>
      <p:ext uri="{BB962C8B-B14F-4D97-AF65-F5344CB8AC3E}">
        <p14:creationId xmlns:p14="http://schemas.microsoft.com/office/powerpoint/2010/main" val="1319361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1"/>
          <p:cNvSpPr>
            <a:spLocks noGrp="1" noChangeArrowheads="1"/>
          </p:cNvSpPr>
          <p:nvPr>
            <p:ph type="ctrTitle"/>
          </p:nvPr>
        </p:nvSpPr>
        <p:spPr>
          <a:xfrm>
            <a:off x="1151620" y="4401108"/>
            <a:ext cx="6794500" cy="972108"/>
          </a:xfrm>
        </p:spPr>
        <p:txBody>
          <a:bodyPr/>
          <a:lstStyle/>
          <a:p>
            <a:pPr>
              <a:lnSpc>
                <a:spcPct val="100000"/>
              </a:lnSpc>
            </a:pPr>
            <a:r>
              <a:rPr lang="en-US" dirty="0" smtClean="0"/>
              <a:t>Syniverse 2012 Competencies</a:t>
            </a:r>
            <a:endParaRPr lang="en-US" dirty="0"/>
          </a:p>
        </p:txBody>
      </p:sp>
    </p:spTree>
    <p:extLst>
      <p:ext uri="{BB962C8B-B14F-4D97-AF65-F5344CB8AC3E}">
        <p14:creationId xmlns:p14="http://schemas.microsoft.com/office/powerpoint/2010/main" val="889817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236" y="4077073"/>
            <a:ext cx="923544" cy="111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2917" y="1445332"/>
            <a:ext cx="923544" cy="1111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7489" y="1445332"/>
            <a:ext cx="923544" cy="112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r>
              <a:rPr lang="en-US" dirty="0"/>
              <a:t>Leadership</a:t>
            </a:r>
          </a:p>
        </p:txBody>
      </p:sp>
      <p:sp>
        <p:nvSpPr>
          <p:cNvPr id="5" name="Slide Number Placeholder 4"/>
          <p:cNvSpPr>
            <a:spLocks noGrp="1"/>
          </p:cNvSpPr>
          <p:nvPr>
            <p:ph type="sldNum" sz="quarter" idx="10"/>
          </p:nvPr>
        </p:nvSpPr>
        <p:spPr/>
        <p:txBody>
          <a:bodyPr/>
          <a:lstStyle/>
          <a:p>
            <a:pPr>
              <a:defRPr/>
            </a:pPr>
            <a:fld id="{FB6A2B67-0513-454C-9A70-057A60C120C5}" type="slidenum">
              <a:rPr lang="en-US" smtClean="0"/>
              <a:pPr>
                <a:defRPr/>
              </a:pPr>
              <a:t>27</a:t>
            </a:fld>
            <a:endParaRPr lang="en-US"/>
          </a:p>
        </p:txBody>
      </p:sp>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2608" y="1455596"/>
            <a:ext cx="925528" cy="111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1228932" y="2842285"/>
            <a:ext cx="115288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Global</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Mindset</a:t>
            </a:r>
            <a:endParaRPr lang="en-US" sz="2000" b="1" cap="none" spc="0" dirty="0">
              <a:ln w="11430"/>
              <a:effectLst>
                <a:outerShdw blurRad="50800" dist="39000" dir="5460000" algn="tl">
                  <a:srgbClr val="000000">
                    <a:alpha val="38000"/>
                  </a:srgbClr>
                </a:outerShdw>
              </a:effectLst>
            </a:endParaRPr>
          </a:p>
        </p:txBody>
      </p:sp>
      <p:sp>
        <p:nvSpPr>
          <p:cNvPr id="23" name="Rectangle 22"/>
          <p:cNvSpPr/>
          <p:nvPr/>
        </p:nvSpPr>
        <p:spPr>
          <a:xfrm>
            <a:off x="3127981" y="2842285"/>
            <a:ext cx="162256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ts val="4000"/>
              </a:spcBef>
              <a:spcAft>
                <a:spcPts val="6000"/>
              </a:spcAft>
            </a:pPr>
            <a:r>
              <a:rPr lang="en-US" sz="2000" b="1" dirty="0">
                <a:ln w="11430"/>
                <a:effectLst>
                  <a:outerShdw blurRad="50800" dist="39000" dir="5460000" algn="tl">
                    <a:srgbClr val="000000">
                      <a:alpha val="38000"/>
                    </a:srgbClr>
                  </a:outerShdw>
                </a:effectLst>
              </a:rPr>
              <a:t>Influencing </a:t>
            </a:r>
            <a:r>
              <a:rPr lang="en-US" sz="2000" b="1" dirty="0" smtClean="0">
                <a:ln w="11430"/>
                <a:effectLst>
                  <a:outerShdw blurRad="50800" dist="39000" dir="5460000" algn="tl">
                    <a:srgbClr val="000000">
                      <a:alpha val="38000"/>
                    </a:srgbClr>
                  </a:outerShdw>
                </a:effectLst>
              </a:rPr>
              <a:t/>
            </a:r>
            <a:br>
              <a:rPr lang="en-US" sz="2000" b="1" dirty="0" smtClean="0">
                <a:ln w="11430"/>
                <a:effectLst>
                  <a:outerShdw blurRad="50800" dist="39000" dir="5460000" algn="tl">
                    <a:srgbClr val="000000">
                      <a:alpha val="38000"/>
                    </a:srgbClr>
                  </a:outerShdw>
                </a:effectLst>
              </a:rPr>
            </a:br>
            <a:r>
              <a:rPr lang="en-US" sz="2000" b="1" dirty="0" smtClean="0">
                <a:ln w="11430"/>
                <a:effectLst>
                  <a:outerShdw blurRad="50800" dist="39000" dir="5460000" algn="tl">
                    <a:srgbClr val="000000">
                      <a:alpha val="38000"/>
                    </a:srgbClr>
                  </a:outerShdw>
                </a:effectLst>
              </a:rPr>
              <a:t>&amp; </a:t>
            </a:r>
            <a:r>
              <a:rPr lang="en-US" sz="2000" b="1" dirty="0">
                <a:ln w="11430"/>
                <a:effectLst>
                  <a:outerShdw blurRad="50800" dist="39000" dir="5460000" algn="tl">
                    <a:srgbClr val="000000">
                      <a:alpha val="38000"/>
                    </a:srgbClr>
                  </a:outerShdw>
                </a:effectLst>
              </a:rPr>
              <a:t>Inspiring</a:t>
            </a:r>
          </a:p>
        </p:txBody>
      </p:sp>
      <p:sp>
        <p:nvSpPr>
          <p:cNvPr id="24" name="Rectangle 23"/>
          <p:cNvSpPr/>
          <p:nvPr/>
        </p:nvSpPr>
        <p:spPr>
          <a:xfrm>
            <a:off x="5533102" y="2842285"/>
            <a:ext cx="1523174"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Managerial</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Courage</a:t>
            </a:r>
            <a:endParaRPr lang="en-US" sz="2000" b="1" cap="none" spc="0" dirty="0">
              <a:ln w="11430"/>
              <a:effectLst>
                <a:outerShdw blurRad="50800" dist="39000" dir="5460000" algn="tl">
                  <a:srgbClr val="000000">
                    <a:alpha val="38000"/>
                  </a:srgbClr>
                </a:outerShdw>
              </a:effectLst>
            </a:endParaRPr>
          </a:p>
        </p:txBody>
      </p:sp>
      <p:sp>
        <p:nvSpPr>
          <p:cNvPr id="25" name="Rectangle 24"/>
          <p:cNvSpPr/>
          <p:nvPr/>
        </p:nvSpPr>
        <p:spPr>
          <a:xfrm>
            <a:off x="1142370" y="5542104"/>
            <a:ext cx="1326004"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Business</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Acumen</a:t>
            </a:r>
            <a:endParaRPr lang="en-US" sz="2000" b="1" cap="none" spc="0" dirty="0">
              <a:ln w="11430"/>
              <a:effectLst>
                <a:outerShdw blurRad="50800" dist="39000" dir="5460000" algn="tl">
                  <a:srgbClr val="000000">
                    <a:alpha val="38000"/>
                  </a:srgbClr>
                </a:outerShdw>
              </a:effectLst>
            </a:endParaRPr>
          </a:p>
        </p:txBody>
      </p:sp>
      <p:sp>
        <p:nvSpPr>
          <p:cNvPr id="26" name="Rectangle 25"/>
          <p:cNvSpPr/>
          <p:nvPr/>
        </p:nvSpPr>
        <p:spPr>
          <a:xfrm>
            <a:off x="3107628" y="5542104"/>
            <a:ext cx="1752404"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Talent</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Management</a:t>
            </a:r>
            <a:endParaRPr lang="en-US" sz="2000" b="1" cap="none" spc="0" dirty="0">
              <a:ln w="11430"/>
              <a:effectLst>
                <a:outerShdw blurRad="50800" dist="39000" dir="5460000" algn="tl">
                  <a:srgbClr val="000000">
                    <a:alpha val="38000"/>
                  </a:srgbClr>
                </a:outerShdw>
              </a:effectLst>
            </a:endParaRPr>
          </a:p>
        </p:txBody>
      </p:sp>
      <p:pic>
        <p:nvPicPr>
          <p:cNvPr id="1027"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7489" y="4077073"/>
            <a:ext cx="923544" cy="111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5724128" y="5542104"/>
            <a:ext cx="128112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Strategic</a:t>
            </a:r>
          </a:p>
          <a:p>
            <a:pPr algn="ctr"/>
            <a:r>
              <a:rPr lang="en-US" sz="2000" b="1" dirty="0" smtClean="0">
                <a:ln w="11430"/>
                <a:effectLst>
                  <a:outerShdw blurRad="50800" dist="39000" dir="5460000" algn="tl">
                    <a:srgbClr val="000000">
                      <a:alpha val="38000"/>
                    </a:srgbClr>
                  </a:outerShdw>
                </a:effectLst>
              </a:rPr>
              <a:t>Agility</a:t>
            </a:r>
            <a:endParaRPr lang="en-US" sz="2000" b="1" cap="none" spc="0" dirty="0">
              <a:ln w="11430"/>
              <a:effectLst>
                <a:outerShdw blurRad="50800" dist="39000" dir="5460000" algn="tl">
                  <a:srgbClr val="000000">
                    <a:alpha val="38000"/>
                  </a:srgbClr>
                </a:outerShdw>
              </a:effectLst>
            </a:endParaRPr>
          </a:p>
        </p:txBody>
      </p:sp>
      <p:pic>
        <p:nvPicPr>
          <p:cNvPr id="1029"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2917" y="4077073"/>
            <a:ext cx="923544" cy="111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752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288" y="1804156"/>
            <a:ext cx="1578823" cy="189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1804156"/>
            <a:ext cx="1578824" cy="189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982" y="1804156"/>
            <a:ext cx="1563107" cy="190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540" y="1804156"/>
            <a:ext cx="1543243" cy="19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985" y="1804156"/>
            <a:ext cx="1586356" cy="189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Core</a:t>
            </a:r>
            <a:endParaRPr lang="en-US"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28</a:t>
            </a:fld>
            <a:endParaRPr lang="en-US"/>
          </a:p>
        </p:txBody>
      </p:sp>
      <p:sp>
        <p:nvSpPr>
          <p:cNvPr id="10" name="Rectangle 9"/>
          <p:cNvSpPr/>
          <p:nvPr/>
        </p:nvSpPr>
        <p:spPr>
          <a:xfrm>
            <a:off x="295197" y="3909246"/>
            <a:ext cx="138211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Customer</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Focus</a:t>
            </a:r>
            <a:endParaRPr lang="en-US" sz="2000" b="1" cap="none" spc="0" dirty="0">
              <a:ln w="11430"/>
              <a:effectLst>
                <a:outerShdw blurRad="50800" dist="39000" dir="5460000" algn="tl">
                  <a:srgbClr val="000000">
                    <a:alpha val="38000"/>
                  </a:srgbClr>
                </a:outerShdw>
              </a:effectLst>
            </a:endParaRPr>
          </a:p>
        </p:txBody>
      </p:sp>
      <p:sp>
        <p:nvSpPr>
          <p:cNvPr id="11" name="Rectangle 10"/>
          <p:cNvSpPr/>
          <p:nvPr/>
        </p:nvSpPr>
        <p:spPr>
          <a:xfrm>
            <a:off x="2009984" y="3909246"/>
            <a:ext cx="155363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ts val="4000"/>
              </a:spcBef>
              <a:spcAft>
                <a:spcPts val="6000"/>
              </a:spcAft>
            </a:pPr>
            <a:r>
              <a:rPr lang="en-US" sz="2000" b="1" dirty="0" smtClean="0">
                <a:ln w="11430"/>
                <a:effectLst>
                  <a:outerShdw blurRad="50800" dist="39000" dir="5460000" algn="tl">
                    <a:srgbClr val="000000">
                      <a:alpha val="38000"/>
                    </a:srgbClr>
                  </a:outerShdw>
                </a:effectLst>
              </a:rPr>
              <a:t>Job</a:t>
            </a:r>
            <a:br>
              <a:rPr lang="en-US" sz="2000" b="1" dirty="0" smtClean="0">
                <a:ln w="11430"/>
                <a:effectLst>
                  <a:outerShdw blurRad="50800" dist="39000" dir="5460000" algn="tl">
                    <a:srgbClr val="000000">
                      <a:alpha val="38000"/>
                    </a:srgbClr>
                  </a:outerShdw>
                </a:effectLst>
              </a:rPr>
            </a:br>
            <a:r>
              <a:rPr lang="en-US" sz="2000" b="1" dirty="0" smtClean="0">
                <a:ln w="11430"/>
                <a:effectLst>
                  <a:outerShdw blurRad="50800" dist="39000" dir="5460000" algn="tl">
                    <a:srgbClr val="000000">
                      <a:alpha val="38000"/>
                    </a:srgbClr>
                  </a:outerShdw>
                </a:effectLst>
              </a:rPr>
              <a:t>Knowledge</a:t>
            </a:r>
            <a:endParaRPr lang="en-US" sz="2000" b="1" dirty="0">
              <a:ln w="11430"/>
              <a:effectLst>
                <a:outerShdw blurRad="50800" dist="39000" dir="5460000" algn="tl">
                  <a:srgbClr val="000000">
                    <a:alpha val="38000"/>
                  </a:srgbClr>
                </a:outerShdw>
              </a:effectLst>
            </a:endParaRPr>
          </a:p>
        </p:txBody>
      </p:sp>
      <p:sp>
        <p:nvSpPr>
          <p:cNvPr id="12" name="Rectangle 11"/>
          <p:cNvSpPr/>
          <p:nvPr/>
        </p:nvSpPr>
        <p:spPr>
          <a:xfrm>
            <a:off x="3807095" y="3909246"/>
            <a:ext cx="1552028"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Innovation,</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Creativity</a:t>
            </a:r>
            <a:endParaRPr lang="en-US" sz="2000" b="1" cap="none" spc="0" dirty="0">
              <a:ln w="11430"/>
              <a:effectLst>
                <a:outerShdw blurRad="50800" dist="39000" dir="5460000" algn="tl">
                  <a:srgbClr val="000000">
                    <a:alpha val="38000"/>
                  </a:srgbClr>
                </a:outerShdw>
              </a:effectLst>
            </a:endParaRPr>
          </a:p>
        </p:txBody>
      </p:sp>
      <p:sp>
        <p:nvSpPr>
          <p:cNvPr id="13" name="Rectangle 12"/>
          <p:cNvSpPr/>
          <p:nvPr/>
        </p:nvSpPr>
        <p:spPr>
          <a:xfrm>
            <a:off x="5778002" y="3909246"/>
            <a:ext cx="1246047"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Integrity,</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Ethics</a:t>
            </a:r>
            <a:endParaRPr lang="en-US" sz="2000" b="1" cap="none" spc="0" dirty="0">
              <a:ln w="11430"/>
              <a:effectLst>
                <a:outerShdw blurRad="50800" dist="39000" dir="5460000" algn="tl">
                  <a:srgbClr val="000000">
                    <a:alpha val="38000"/>
                  </a:srgbClr>
                </a:outerShdw>
              </a:effectLst>
            </a:endParaRPr>
          </a:p>
        </p:txBody>
      </p:sp>
      <p:sp>
        <p:nvSpPr>
          <p:cNvPr id="14" name="Rectangle 13"/>
          <p:cNvSpPr/>
          <p:nvPr/>
        </p:nvSpPr>
        <p:spPr>
          <a:xfrm>
            <a:off x="7365657" y="3909246"/>
            <a:ext cx="1608133"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effectLst>
                  <a:outerShdw blurRad="50800" dist="39000" dir="5460000" algn="tl">
                    <a:srgbClr val="000000">
                      <a:alpha val="38000"/>
                    </a:srgbClr>
                  </a:outerShdw>
                </a:effectLst>
              </a:rPr>
              <a:t>Operational</a:t>
            </a:r>
            <a:br>
              <a:rPr lang="en-US" sz="2000" b="1" cap="none" spc="0" dirty="0" smtClean="0">
                <a:ln w="11430"/>
                <a:effectLst>
                  <a:outerShdw blurRad="50800" dist="39000" dir="5460000" algn="tl">
                    <a:srgbClr val="000000">
                      <a:alpha val="38000"/>
                    </a:srgbClr>
                  </a:outerShdw>
                </a:effectLst>
              </a:rPr>
            </a:br>
            <a:r>
              <a:rPr lang="en-US" sz="2000" b="1" cap="none" spc="0" dirty="0" smtClean="0">
                <a:ln w="11430"/>
                <a:effectLst>
                  <a:outerShdw blurRad="50800" dist="39000" dir="5460000" algn="tl">
                    <a:srgbClr val="000000">
                      <a:alpha val="38000"/>
                    </a:srgbClr>
                  </a:outerShdw>
                </a:effectLst>
              </a:rPr>
              <a:t>Excellence</a:t>
            </a:r>
            <a:endParaRPr lang="en-US" sz="20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88525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a:t>
            </a:r>
            <a:endParaRPr lang="en-US" dirty="0"/>
          </a:p>
        </p:txBody>
      </p:sp>
      <p:sp>
        <p:nvSpPr>
          <p:cNvPr id="3" name="Content Placeholder 2"/>
          <p:cNvSpPr>
            <a:spLocks noGrp="1"/>
          </p:cNvSpPr>
          <p:nvPr>
            <p:ph idx="1"/>
          </p:nvPr>
        </p:nvSpPr>
        <p:spPr>
          <a:xfrm>
            <a:off x="287338" y="1376363"/>
            <a:ext cx="8316912" cy="4428901"/>
          </a:xfrm>
        </p:spPr>
        <p:txBody>
          <a:bodyPr/>
          <a:lstStyle/>
          <a:p>
            <a:r>
              <a:rPr lang="en-US" dirty="0"/>
              <a:t>Global </a:t>
            </a:r>
            <a:r>
              <a:rPr lang="en-US" dirty="0" smtClean="0"/>
              <a:t>Mindset</a:t>
            </a:r>
          </a:p>
          <a:p>
            <a:pPr lvl="1"/>
            <a:r>
              <a:rPr lang="en-US" sz="1200" dirty="0"/>
              <a:t>The ability to understand the impact of changes in global economies and collaborate and work across different functions and geographies. Grasps the intricacies of the different local markets in which we operate. Recognizes global socio-political and economic dynamics and their future impact on people, resources, and processes of the organization. Works respectfully in multicultural environments and realizes that cultural diversity makes Syniverse stronger and better able to compete  globally.</a:t>
            </a:r>
          </a:p>
          <a:p>
            <a:r>
              <a:rPr lang="en-US" dirty="0"/>
              <a:t>Influencing &amp; </a:t>
            </a:r>
            <a:r>
              <a:rPr lang="en-US" dirty="0" smtClean="0"/>
              <a:t>Inspiring</a:t>
            </a:r>
          </a:p>
          <a:p>
            <a:pPr lvl="1"/>
            <a:r>
              <a:rPr lang="en-US" sz="1200" dirty="0"/>
              <a:t>Influences others to accomplish objectives and directs his/her group in a positive, proactive way, applying leadership attributes, beliefs, values, ethics, character, knowledge, and skills; makes followers want to achieve high goals and expend discretionary effort. Communicates in a clear, concise, consistent and timely manner.</a:t>
            </a:r>
          </a:p>
          <a:p>
            <a:r>
              <a:rPr lang="en-US" dirty="0"/>
              <a:t>Managerial </a:t>
            </a:r>
            <a:r>
              <a:rPr lang="en-US" dirty="0" smtClean="0"/>
              <a:t>Courage</a:t>
            </a:r>
          </a:p>
          <a:p>
            <a:pPr lvl="1"/>
            <a:r>
              <a:rPr lang="en-US" sz="1200" dirty="0"/>
              <a:t>Tactfully dispenses direct and actionable feedback; is open and direct with others without being intimidating; deals head-on with people problems and prickly situations. Successfully mediates conflict between individuals and groups; Is cool under pressure and does not become defensive or irritated; is considered mature and can be counted on to hold things together during tough times; can handle stress; is not knocked off balance by the unexpected; doesn't show frustration when resisted or blocked and is a settling influence in a crisis</a:t>
            </a:r>
            <a:r>
              <a:rPr lang="en-US" sz="1200" dirty="0" smtClean="0"/>
              <a:t>.</a:t>
            </a:r>
            <a:endParaRPr lang="en-US" sz="1200"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29</a:t>
            </a:fld>
            <a:endParaRPr lang="en-US"/>
          </a:p>
        </p:txBody>
      </p:sp>
    </p:spTree>
    <p:extLst>
      <p:ext uri="{BB962C8B-B14F-4D97-AF65-F5344CB8AC3E}">
        <p14:creationId xmlns:p14="http://schemas.microsoft.com/office/powerpoint/2010/main" val="49432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3B30C6C-9BD1-43AB-B121-9A0D0BAFCA2D}" type="slidenum">
              <a:rPr lang="en-US" smtClean="0"/>
              <a:pPr>
                <a:defRPr/>
              </a:pPr>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584684"/>
            <a:ext cx="7218363"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647564" y="3897052"/>
            <a:ext cx="4428492" cy="1044116"/>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402914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a:t>
            </a:r>
            <a:r>
              <a:rPr lang="en-US" dirty="0"/>
              <a:t>(continued)</a:t>
            </a:r>
          </a:p>
        </p:txBody>
      </p:sp>
      <p:sp>
        <p:nvSpPr>
          <p:cNvPr id="3" name="Content Placeholder 2"/>
          <p:cNvSpPr>
            <a:spLocks noGrp="1"/>
          </p:cNvSpPr>
          <p:nvPr>
            <p:ph idx="1"/>
          </p:nvPr>
        </p:nvSpPr>
        <p:spPr>
          <a:xfrm>
            <a:off x="287338" y="1376363"/>
            <a:ext cx="8316912" cy="4752937"/>
          </a:xfrm>
        </p:spPr>
        <p:txBody>
          <a:bodyPr/>
          <a:lstStyle/>
          <a:p>
            <a:r>
              <a:rPr lang="en-US" dirty="0" smtClean="0"/>
              <a:t>Business Acumen</a:t>
            </a:r>
          </a:p>
          <a:p>
            <a:pPr lvl="1"/>
            <a:r>
              <a:rPr lang="en-US" sz="1200" dirty="0"/>
              <a:t>Possesses a keen understanding of what it takes for the business to make money.  This includes financial literacy with business literacy recognizing how strategies and decisions impact the business.  Possesses a deep understanding of markets, competitors, and customers.  Understands and utilizes economic, financial, industry and competitive data to accurately diagnose business strengths and weaknesses, identify key issues, and develop and implement strategies/plans.  </a:t>
            </a:r>
          </a:p>
          <a:p>
            <a:r>
              <a:rPr lang="en-US" dirty="0"/>
              <a:t>Talent </a:t>
            </a:r>
            <a:r>
              <a:rPr lang="en-US" dirty="0" smtClean="0"/>
              <a:t>Management</a:t>
            </a:r>
          </a:p>
          <a:p>
            <a:pPr lvl="1"/>
            <a:r>
              <a:rPr lang="en-US" sz="1200" dirty="0"/>
              <a:t>Attracts and integrates highly skilled workers and develops and retains current workers to meet current and future business objectives. Sets clear goals and expectations for staff; follows progress against goals; provides regular feedback; addresses performance issues promptly; fosters learning and development; provides public recognition of staff accomplishments. Is a good judge of talent; accurately projects what people are likely to do across a variety of situations; hires the best people available from inside or outside; assembles and builds talented teams and grows people in their jobs. Deploys retention strategies for key individuals.  Engages employees</a:t>
            </a:r>
            <a:r>
              <a:rPr lang="en-US" sz="1200" dirty="0" smtClean="0"/>
              <a:t>.</a:t>
            </a:r>
          </a:p>
          <a:p>
            <a:r>
              <a:rPr lang="en-US" dirty="0"/>
              <a:t>Strategic Agility</a:t>
            </a:r>
          </a:p>
          <a:p>
            <a:pPr lvl="1"/>
            <a:r>
              <a:rPr lang="en-US" sz="1200" dirty="0"/>
              <a:t>Sees ahead clearly, anticipates future consequences and trends accurately, has broad knowledge and perspective; is future oriented, articulately paints credible pictures and visions of possibilities and likelihoods, and creates competitive and breakthrough strategies and plans.  Ability to continuously adjust and adapt strategic direction as a function of strategic ambitions and changing circumstances and create not just new products, services and solutions but also new business models and innovative ways to create value for the company.</a:t>
            </a:r>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30</a:t>
            </a:fld>
            <a:endParaRPr lang="en-US"/>
          </a:p>
        </p:txBody>
      </p:sp>
    </p:spTree>
    <p:extLst>
      <p:ext uri="{BB962C8B-B14F-4D97-AF65-F5344CB8AC3E}">
        <p14:creationId xmlns:p14="http://schemas.microsoft.com/office/powerpoint/2010/main" val="2578499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a:t>
            </a:r>
            <a:endParaRPr lang="en-US" dirty="0"/>
          </a:p>
        </p:txBody>
      </p:sp>
      <p:sp>
        <p:nvSpPr>
          <p:cNvPr id="3" name="Content Placeholder 2"/>
          <p:cNvSpPr>
            <a:spLocks noGrp="1"/>
          </p:cNvSpPr>
          <p:nvPr>
            <p:ph idx="1"/>
          </p:nvPr>
        </p:nvSpPr>
        <p:spPr>
          <a:xfrm>
            <a:off x="287338" y="1376363"/>
            <a:ext cx="8316912" cy="5076973"/>
          </a:xfrm>
        </p:spPr>
        <p:txBody>
          <a:bodyPr/>
          <a:lstStyle/>
          <a:p>
            <a:r>
              <a:rPr lang="en-US" dirty="0"/>
              <a:t>Customer </a:t>
            </a:r>
            <a:r>
              <a:rPr lang="en-US" dirty="0" smtClean="0"/>
              <a:t>Focus</a:t>
            </a:r>
          </a:p>
          <a:p>
            <a:pPr lvl="1"/>
            <a:r>
              <a:rPr lang="en-US" sz="1200" dirty="0"/>
              <a:t>Builds customer confidence, is committed to increasing customer satisfaction, sets achievable customer expectations, assumes responsibility for solving customer problems, ensures commitments to customers are met, and solicits opinions and ideas from customers. Responds to internal customers as well.</a:t>
            </a:r>
          </a:p>
          <a:p>
            <a:r>
              <a:rPr lang="en-US" dirty="0"/>
              <a:t>Job </a:t>
            </a:r>
            <a:r>
              <a:rPr lang="en-US" dirty="0" smtClean="0"/>
              <a:t>Knowledge</a:t>
            </a:r>
          </a:p>
          <a:p>
            <a:pPr lvl="1"/>
            <a:r>
              <a:rPr lang="en-US" sz="1200" dirty="0"/>
              <a:t>Understands duties and responsibilities and has necessary job knowledge. Has necessary technical skills, understands company mission/values, keeps job knowledge current and is in command of critical issues.</a:t>
            </a:r>
          </a:p>
          <a:p>
            <a:r>
              <a:rPr lang="en-US" dirty="0" smtClean="0"/>
              <a:t>Innovation/Creativity</a:t>
            </a:r>
          </a:p>
          <a:p>
            <a:pPr lvl="1"/>
            <a:r>
              <a:rPr lang="en-US" sz="1200" dirty="0"/>
              <a:t>Generates new ideas, challenges the status quo, takes risks, supports change, encourages innovation and solves problems creatively.</a:t>
            </a:r>
          </a:p>
          <a:p>
            <a:r>
              <a:rPr lang="en-US" dirty="0" smtClean="0"/>
              <a:t>Integrity/Ethics</a:t>
            </a:r>
          </a:p>
          <a:p>
            <a:pPr lvl="1"/>
            <a:r>
              <a:rPr lang="en-US" sz="1200" dirty="0"/>
              <a:t>Deals with others in a straightforward and honest manner, is accountable for actions, maintains confidentiality, supports company values and conveys good news and bad</a:t>
            </a:r>
            <a:r>
              <a:rPr lang="en-US" sz="1200" dirty="0" smtClean="0"/>
              <a:t>.</a:t>
            </a:r>
            <a:endParaRPr lang="en-US" sz="1200" dirty="0"/>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31</a:t>
            </a:fld>
            <a:endParaRPr lang="en-US"/>
          </a:p>
        </p:txBody>
      </p:sp>
    </p:spTree>
    <p:extLst>
      <p:ext uri="{BB962C8B-B14F-4D97-AF65-F5344CB8AC3E}">
        <p14:creationId xmlns:p14="http://schemas.microsoft.com/office/powerpoint/2010/main" val="313456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(continued)</a:t>
            </a:r>
            <a:endParaRPr lang="en-US" dirty="0"/>
          </a:p>
        </p:txBody>
      </p:sp>
      <p:sp>
        <p:nvSpPr>
          <p:cNvPr id="3" name="Content Placeholder 2"/>
          <p:cNvSpPr>
            <a:spLocks noGrp="1"/>
          </p:cNvSpPr>
          <p:nvPr>
            <p:ph idx="1"/>
          </p:nvPr>
        </p:nvSpPr>
        <p:spPr>
          <a:xfrm>
            <a:off x="287338" y="1376363"/>
            <a:ext cx="8316912" cy="5076973"/>
          </a:xfrm>
        </p:spPr>
        <p:txBody>
          <a:bodyPr/>
          <a:lstStyle/>
          <a:p>
            <a:r>
              <a:rPr lang="en-US" dirty="0" smtClean="0"/>
              <a:t>Operational Excellence</a:t>
            </a:r>
          </a:p>
          <a:p>
            <a:pPr lvl="1"/>
            <a:r>
              <a:rPr lang="en-US" sz="1200" dirty="0"/>
              <a:t>Consistent, dependable, efficient and meets commitments.  Produces high quality work and focuses on continuous improvement. Pursues everything with energy, drive, and a need to finish. Does not give up before finishing, even in the face of resistance or setbacks; steadfastly pushes self and others for results. Holds self and others accountable for measurable high-quality, timely, and cost-effective outcomes. Accepts responsibility for mistakes and is a group player who understands responsibilities towards his/her team.</a:t>
            </a:r>
          </a:p>
        </p:txBody>
      </p:sp>
      <p:sp>
        <p:nvSpPr>
          <p:cNvPr id="4" name="Slide Number Placeholder 3"/>
          <p:cNvSpPr>
            <a:spLocks noGrp="1"/>
          </p:cNvSpPr>
          <p:nvPr>
            <p:ph type="sldNum" sz="quarter" idx="10"/>
          </p:nvPr>
        </p:nvSpPr>
        <p:spPr/>
        <p:txBody>
          <a:bodyPr/>
          <a:lstStyle/>
          <a:p>
            <a:pPr>
              <a:defRPr/>
            </a:pPr>
            <a:fld id="{D6DE040E-9233-4200-AEFE-926330908ABC}" type="slidenum">
              <a:rPr lang="en-US" smtClean="0"/>
              <a:pPr>
                <a:defRPr/>
              </a:pPr>
              <a:t>32</a:t>
            </a:fld>
            <a:endParaRPr lang="en-US"/>
          </a:p>
        </p:txBody>
      </p:sp>
    </p:spTree>
    <p:extLst>
      <p:ext uri="{BB962C8B-B14F-4D97-AF65-F5344CB8AC3E}">
        <p14:creationId xmlns:p14="http://schemas.microsoft.com/office/powerpoint/2010/main" val="2570359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End</a:t>
            </a:r>
            <a:endParaRPr lang="en-US" dirty="0"/>
          </a:p>
        </p:txBody>
      </p:sp>
      <p:sp>
        <p:nvSpPr>
          <p:cNvPr id="4" name="Slide Number Placeholder 3"/>
          <p:cNvSpPr>
            <a:spLocks noGrp="1"/>
          </p:cNvSpPr>
          <p:nvPr>
            <p:ph type="sldNum" sz="quarter" idx="4294967295"/>
          </p:nvPr>
        </p:nvSpPr>
        <p:spPr>
          <a:xfrm>
            <a:off x="7010400" y="6561138"/>
            <a:ext cx="2133600" cy="287337"/>
          </a:xfrm>
        </p:spPr>
        <p:txBody>
          <a:bodyPr/>
          <a:lstStyle/>
          <a:p>
            <a:pPr>
              <a:defRPr/>
            </a:pPr>
            <a:fld id="{D6DE040E-9233-4200-AEFE-926330908ABC}" type="slidenum">
              <a:rPr lang="en-US" smtClean="0"/>
              <a:pPr>
                <a:defRPr/>
              </a:pPr>
              <a:t>33</a:t>
            </a:fld>
            <a:endParaRPr lang="en-US"/>
          </a:p>
        </p:txBody>
      </p:sp>
    </p:spTree>
    <p:extLst>
      <p:ext uri="{BB962C8B-B14F-4D97-AF65-F5344CB8AC3E}">
        <p14:creationId xmlns:p14="http://schemas.microsoft.com/office/powerpoint/2010/main" val="1367426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598" y="1875955"/>
            <a:ext cx="24003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373" y="971080"/>
            <a:ext cx="24098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72306">
            <a:off x="6054247" y="1751239"/>
            <a:ext cx="24288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Resources</a:t>
            </a:r>
            <a:endParaRPr lang="en-US" dirty="0"/>
          </a:p>
        </p:txBody>
      </p:sp>
      <p:sp>
        <p:nvSpPr>
          <p:cNvPr id="2" name="Slide Number Placeholder 1"/>
          <p:cNvSpPr>
            <a:spLocks noGrp="1"/>
          </p:cNvSpPr>
          <p:nvPr>
            <p:ph type="sldNum" sz="quarter" idx="10"/>
          </p:nvPr>
        </p:nvSpPr>
        <p:spPr>
          <a:xfrm>
            <a:off x="6895185" y="6561138"/>
            <a:ext cx="2133600" cy="287337"/>
          </a:xfrm>
        </p:spPr>
        <p:txBody>
          <a:bodyPr/>
          <a:lstStyle/>
          <a:p>
            <a:pPr>
              <a:defRPr/>
            </a:pPr>
            <a:fld id="{B3B30C6C-9BD1-43AB-B121-9A0D0BAFCA2D}" type="slidenum">
              <a:rPr lang="en-US" smtClean="0"/>
              <a:pPr>
                <a:defRPr/>
              </a:pPr>
              <a:t>4</a:t>
            </a:fld>
            <a:endParaRPr lang="en-US" dirty="0"/>
          </a:p>
        </p:txBody>
      </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1695" y="4312315"/>
            <a:ext cx="1653915" cy="123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1817" y="3503242"/>
            <a:ext cx="1676400" cy="1266825"/>
          </a:xfrm>
          <a:prstGeom prst="rect">
            <a:avLst/>
          </a:prstGeom>
        </p:spPr>
      </p:pic>
      <p:pic>
        <p:nvPicPr>
          <p:cNvPr id="11"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887" y="4941084"/>
            <a:ext cx="1643434" cy="1234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00222">
            <a:off x="309045" y="1662370"/>
            <a:ext cx="25241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827072">
            <a:off x="1185524" y="2782601"/>
            <a:ext cx="24765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229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 Development Plan?</a:t>
            </a:r>
            <a:endParaRPr lang="en-US" dirty="0"/>
          </a:p>
        </p:txBody>
      </p:sp>
      <p:sp>
        <p:nvSpPr>
          <p:cNvPr id="2" name="Slide Number Placeholder 1"/>
          <p:cNvSpPr>
            <a:spLocks noGrp="1"/>
          </p:cNvSpPr>
          <p:nvPr>
            <p:ph type="sldNum" sz="quarter" idx="10"/>
          </p:nvPr>
        </p:nvSpPr>
        <p:spPr>
          <a:xfrm>
            <a:off x="6895185" y="6561138"/>
            <a:ext cx="2133600" cy="287337"/>
          </a:xfrm>
        </p:spPr>
        <p:txBody>
          <a:bodyPr/>
          <a:lstStyle/>
          <a:p>
            <a:pPr>
              <a:defRPr/>
            </a:pPr>
            <a:fld id="{B3B30C6C-9BD1-43AB-B121-9A0D0BAFCA2D}" type="slidenum">
              <a:rPr lang="en-US" smtClean="0"/>
              <a:pPr>
                <a:defRPr/>
              </a:pPr>
              <a:t>5</a:t>
            </a:fld>
            <a:endParaRPr lang="en-US" dirty="0"/>
          </a:p>
        </p:txBody>
      </p:sp>
      <p:graphicFrame>
        <p:nvGraphicFramePr>
          <p:cNvPr id="8" name="Diagram 7"/>
          <p:cNvGraphicFramePr/>
          <p:nvPr>
            <p:extLst>
              <p:ext uri="{D42A27DB-BD31-4B8C-83A1-F6EECF244321}">
                <p14:modId xmlns:p14="http://schemas.microsoft.com/office/powerpoint/2010/main" val="2720318096"/>
              </p:ext>
            </p:extLst>
          </p:nvPr>
        </p:nvGraphicFramePr>
        <p:xfrm>
          <a:off x="232235" y="1201510"/>
          <a:ext cx="8065050" cy="5338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8685" y="1470345"/>
            <a:ext cx="12001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5745" y="3160165"/>
            <a:ext cx="9144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7590" y="5255340"/>
            <a:ext cx="1152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402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 of expressing it</a:t>
            </a:r>
            <a:endParaRPr lang="en-US" dirty="0"/>
          </a:p>
        </p:txBody>
      </p:sp>
      <p:sp>
        <p:nvSpPr>
          <p:cNvPr id="3" name="Slide Number Placeholder 2"/>
          <p:cNvSpPr>
            <a:spLocks noGrp="1"/>
          </p:cNvSpPr>
          <p:nvPr>
            <p:ph type="sldNum" sz="quarter" idx="10"/>
          </p:nvPr>
        </p:nvSpPr>
        <p:spPr/>
        <p:txBody>
          <a:bodyPr/>
          <a:lstStyle/>
          <a:p>
            <a:pPr>
              <a:defRPr/>
            </a:pPr>
            <a:fld id="{A63AF367-48E9-498B-97A2-B1B80D92BB26}" type="slidenum">
              <a:rPr lang="en-US" smtClean="0"/>
              <a:pPr>
                <a:defRPr/>
              </a:pPr>
              <a:t>6</a:t>
            </a:fld>
            <a:endParaRPr lang="en-US" dirty="0"/>
          </a:p>
        </p:txBody>
      </p:sp>
      <p:sp>
        <p:nvSpPr>
          <p:cNvPr id="4" name="TextBox 3"/>
          <p:cNvSpPr txBox="1"/>
          <p:nvPr/>
        </p:nvSpPr>
        <p:spPr>
          <a:xfrm>
            <a:off x="660758" y="3160165"/>
            <a:ext cx="1608133" cy="646331"/>
          </a:xfrm>
          <a:prstGeom prst="rect">
            <a:avLst/>
          </a:prstGeom>
          <a:noFill/>
        </p:spPr>
        <p:txBody>
          <a:bodyPr wrap="none" rtlCol="0">
            <a:spAutoFit/>
          </a:bodyPr>
          <a:lstStyle/>
          <a:p>
            <a:r>
              <a:rPr lang="en-US" sz="1800" dirty="0" smtClean="0"/>
              <a:t>Development </a:t>
            </a:r>
          </a:p>
          <a:p>
            <a:r>
              <a:rPr lang="en-US" sz="1800" dirty="0" smtClean="0"/>
              <a:t>Plan</a:t>
            </a:r>
            <a:endParaRPr lang="en-US" sz="1800" dirty="0"/>
          </a:p>
        </p:txBody>
      </p:sp>
      <p:sp>
        <p:nvSpPr>
          <p:cNvPr id="5" name="Striped Right Arrow 4"/>
          <p:cNvSpPr/>
          <p:nvPr/>
        </p:nvSpPr>
        <p:spPr bwMode="auto">
          <a:xfrm>
            <a:off x="2268891" y="3313785"/>
            <a:ext cx="883315" cy="499265"/>
          </a:xfrm>
          <a:prstGeom prst="stripedRightArrow">
            <a:avLst/>
          </a:prstGeom>
          <a:solidFill>
            <a:srgbClr val="AA1D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6" name="TextBox 5"/>
          <p:cNvSpPr txBox="1"/>
          <p:nvPr/>
        </p:nvSpPr>
        <p:spPr>
          <a:xfrm>
            <a:off x="3308439" y="3160165"/>
            <a:ext cx="1544012" cy="646331"/>
          </a:xfrm>
          <a:prstGeom prst="rect">
            <a:avLst/>
          </a:prstGeom>
          <a:noFill/>
        </p:spPr>
        <p:txBody>
          <a:bodyPr wrap="none" rtlCol="0">
            <a:spAutoFit/>
          </a:bodyPr>
          <a:lstStyle/>
          <a:p>
            <a:r>
              <a:rPr lang="en-US" sz="1800" dirty="0" smtClean="0"/>
              <a:t>Career</a:t>
            </a:r>
            <a:br>
              <a:rPr lang="en-US" sz="1800" dirty="0" smtClean="0"/>
            </a:br>
            <a:r>
              <a:rPr lang="en-US" sz="1800" dirty="0" smtClean="0"/>
              <a:t>Development</a:t>
            </a:r>
            <a:endParaRPr lang="en-US" sz="1800" dirty="0"/>
          </a:p>
        </p:txBody>
      </p:sp>
      <p:sp>
        <p:nvSpPr>
          <p:cNvPr id="7" name="Striped Right Arrow 6"/>
          <p:cNvSpPr/>
          <p:nvPr/>
        </p:nvSpPr>
        <p:spPr bwMode="auto">
          <a:xfrm>
            <a:off x="4921449" y="3313785"/>
            <a:ext cx="883315" cy="499265"/>
          </a:xfrm>
          <a:prstGeom prst="stripedRightArrow">
            <a:avLst/>
          </a:prstGeom>
          <a:solidFill>
            <a:srgbClr val="AA1D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8" name="TextBox 7"/>
          <p:cNvSpPr txBox="1"/>
          <p:nvPr/>
        </p:nvSpPr>
        <p:spPr>
          <a:xfrm>
            <a:off x="6073599" y="2963252"/>
            <a:ext cx="2876571" cy="1200329"/>
          </a:xfrm>
          <a:prstGeom prst="rect">
            <a:avLst/>
          </a:prstGeom>
          <a:noFill/>
        </p:spPr>
        <p:txBody>
          <a:bodyPr wrap="square" rtlCol="0">
            <a:spAutoFit/>
          </a:bodyPr>
          <a:lstStyle/>
          <a:p>
            <a:r>
              <a:rPr lang="en-US" sz="1800" dirty="0" smtClean="0"/>
              <a:t>New skills, understanding, abilities, insight, knowledge, awareness, appreciation, etc.</a:t>
            </a:r>
            <a:endParaRPr lang="en-US"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085" y="4389124"/>
            <a:ext cx="1075340" cy="1858965"/>
          </a:xfrm>
          <a:prstGeom prst="rect">
            <a:avLst/>
          </a:prstGeom>
        </p:spPr>
      </p:pic>
    </p:spTree>
    <p:extLst>
      <p:ext uri="{BB962C8B-B14F-4D97-AF65-F5344CB8AC3E}">
        <p14:creationId xmlns:p14="http://schemas.microsoft.com/office/powerpoint/2010/main" val="1822699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7338" y="395005"/>
            <a:ext cx="6589712" cy="998530"/>
          </a:xfrm>
        </p:spPr>
        <p:txBody>
          <a:bodyPr/>
          <a:lstStyle/>
          <a:p>
            <a:r>
              <a:rPr lang="en-US" dirty="0" smtClean="0"/>
              <a:t>Career Development sometimes goes by other names</a:t>
            </a:r>
            <a:endParaRPr lang="en-US" dirty="0"/>
          </a:p>
        </p:txBody>
      </p:sp>
      <p:sp>
        <p:nvSpPr>
          <p:cNvPr id="7" name="Content Placeholder 6"/>
          <p:cNvSpPr>
            <a:spLocks noGrp="1"/>
          </p:cNvSpPr>
          <p:nvPr>
            <p:ph idx="1"/>
          </p:nvPr>
        </p:nvSpPr>
        <p:spPr>
          <a:xfrm>
            <a:off x="287338" y="1777585"/>
            <a:ext cx="7741112" cy="2304300"/>
          </a:xfrm>
        </p:spPr>
        <p:txBody>
          <a:bodyPr/>
          <a:lstStyle/>
          <a:p>
            <a:r>
              <a:rPr lang="en-US" dirty="0" smtClean="0"/>
              <a:t>Professional development</a:t>
            </a:r>
          </a:p>
          <a:p>
            <a:r>
              <a:rPr lang="en-US" dirty="0" smtClean="0"/>
              <a:t>Career Progression</a:t>
            </a:r>
          </a:p>
          <a:p>
            <a:r>
              <a:rPr lang="en-US" dirty="0" smtClean="0"/>
              <a:t>Developmental Objective</a:t>
            </a:r>
            <a:endParaRPr lang="en-US" dirty="0"/>
          </a:p>
        </p:txBody>
      </p:sp>
      <p:sp>
        <p:nvSpPr>
          <p:cNvPr id="3" name="Slide Number Placeholder 2"/>
          <p:cNvSpPr>
            <a:spLocks noGrp="1"/>
          </p:cNvSpPr>
          <p:nvPr>
            <p:ph type="sldNum" sz="quarter" idx="10"/>
          </p:nvPr>
        </p:nvSpPr>
        <p:spPr/>
        <p:txBody>
          <a:bodyPr/>
          <a:lstStyle/>
          <a:p>
            <a:pPr>
              <a:defRPr/>
            </a:pPr>
            <a:fld id="{A63AF367-48E9-498B-97A2-B1B80D92BB26}" type="slidenum">
              <a:rPr lang="en-US" smtClean="0"/>
              <a:pPr>
                <a:defRPr/>
              </a:pPr>
              <a:t>7</a:t>
            </a:fld>
            <a:endParaRPr lang="en-US" dirty="0"/>
          </a:p>
        </p:txBody>
      </p:sp>
    </p:spTree>
    <p:extLst>
      <p:ext uri="{BB962C8B-B14F-4D97-AF65-F5344CB8AC3E}">
        <p14:creationId xmlns:p14="http://schemas.microsoft.com/office/powerpoint/2010/main" val="1744079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23525" y="2572062"/>
            <a:ext cx="2688350" cy="998530"/>
          </a:xfrm>
        </p:spPr>
        <p:txBody>
          <a:bodyPr/>
          <a:lstStyle/>
          <a:p>
            <a:r>
              <a:rPr lang="en-US" dirty="0" smtClean="0"/>
              <a:t>Development </a:t>
            </a:r>
            <a:br>
              <a:rPr lang="en-US" dirty="0" smtClean="0"/>
            </a:br>
            <a:r>
              <a:rPr lang="en-US" dirty="0" smtClean="0"/>
              <a:t>Plan</a:t>
            </a:r>
            <a:endParaRPr lang="en-US" dirty="0"/>
          </a:p>
        </p:txBody>
      </p:sp>
      <p:sp>
        <p:nvSpPr>
          <p:cNvPr id="3" name="Slide Number Placeholder 2"/>
          <p:cNvSpPr>
            <a:spLocks noGrp="1"/>
          </p:cNvSpPr>
          <p:nvPr>
            <p:ph type="sldNum" sz="quarter" idx="10"/>
          </p:nvPr>
        </p:nvSpPr>
        <p:spPr/>
        <p:txBody>
          <a:bodyPr/>
          <a:lstStyle/>
          <a:p>
            <a:pPr>
              <a:defRPr/>
            </a:pPr>
            <a:fld id="{A63AF367-48E9-498B-97A2-B1B80D92BB26}" type="slidenum">
              <a:rPr lang="en-US" smtClean="0"/>
              <a:pPr>
                <a:defRPr/>
              </a:pPr>
              <a:t>8</a:t>
            </a:fld>
            <a:endParaRPr lang="en-US" dirty="0"/>
          </a:p>
        </p:txBody>
      </p:sp>
      <p:sp>
        <p:nvSpPr>
          <p:cNvPr id="8" name="Title 5"/>
          <p:cNvSpPr txBox="1">
            <a:spLocks/>
          </p:cNvSpPr>
          <p:nvPr/>
        </p:nvSpPr>
        <p:spPr bwMode="auto">
          <a:xfrm>
            <a:off x="3707887" y="2706480"/>
            <a:ext cx="691290" cy="7296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2pPr>
            <a:lvl3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3pPr>
            <a:lvl4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4pPr>
            <a:lvl5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5pPr>
            <a:lvl6pPr marL="457200" algn="l" rtl="0" fontAlgn="base">
              <a:lnSpc>
                <a:spcPct val="85000"/>
              </a:lnSpc>
              <a:spcBef>
                <a:spcPct val="0"/>
              </a:spcBef>
              <a:spcAft>
                <a:spcPct val="0"/>
              </a:spcAft>
              <a:defRPr sz="2800" b="1">
                <a:solidFill>
                  <a:schemeClr val="tx2"/>
                </a:solidFill>
                <a:latin typeface="Tahoma" pitchFamily="34" charset="0"/>
                <a:ea typeface="MS PGothic" pitchFamily="34" charset="-128"/>
              </a:defRPr>
            </a:lvl6pPr>
            <a:lvl7pPr marL="914400" algn="l" rtl="0" fontAlgn="base">
              <a:lnSpc>
                <a:spcPct val="85000"/>
              </a:lnSpc>
              <a:spcBef>
                <a:spcPct val="0"/>
              </a:spcBef>
              <a:spcAft>
                <a:spcPct val="0"/>
              </a:spcAft>
              <a:defRPr sz="2800" b="1">
                <a:solidFill>
                  <a:schemeClr val="tx2"/>
                </a:solidFill>
                <a:latin typeface="Tahoma" pitchFamily="34" charset="0"/>
                <a:ea typeface="MS PGothic" pitchFamily="34" charset="-128"/>
              </a:defRPr>
            </a:lvl7pPr>
            <a:lvl8pPr marL="1371600" algn="l" rtl="0" fontAlgn="base">
              <a:lnSpc>
                <a:spcPct val="85000"/>
              </a:lnSpc>
              <a:spcBef>
                <a:spcPct val="0"/>
              </a:spcBef>
              <a:spcAft>
                <a:spcPct val="0"/>
              </a:spcAft>
              <a:defRPr sz="2800" b="1">
                <a:solidFill>
                  <a:schemeClr val="tx2"/>
                </a:solidFill>
                <a:latin typeface="Tahoma" pitchFamily="34" charset="0"/>
                <a:ea typeface="MS PGothic" pitchFamily="34" charset="-128"/>
              </a:defRPr>
            </a:lvl8pPr>
            <a:lvl9pPr marL="1828800" algn="l" rtl="0" fontAlgn="base">
              <a:lnSpc>
                <a:spcPct val="85000"/>
              </a:lnSpc>
              <a:spcBef>
                <a:spcPct val="0"/>
              </a:spcBef>
              <a:spcAft>
                <a:spcPct val="0"/>
              </a:spcAft>
              <a:defRPr sz="2800" b="1">
                <a:solidFill>
                  <a:schemeClr val="tx2"/>
                </a:solidFill>
                <a:latin typeface="Tahoma" pitchFamily="34" charset="0"/>
                <a:ea typeface="MS PGothic" pitchFamily="34" charset="-128"/>
              </a:defRPr>
            </a:lvl9pPr>
          </a:lstStyle>
          <a:p>
            <a:r>
              <a:rPr lang="en-US" dirty="0" smtClean="0"/>
              <a:t>=</a:t>
            </a:r>
            <a:endParaRPr lang="en-US" dirty="0"/>
          </a:p>
        </p:txBody>
      </p:sp>
      <p:sp>
        <p:nvSpPr>
          <p:cNvPr id="9" name="Title 5"/>
          <p:cNvSpPr txBox="1">
            <a:spLocks/>
          </p:cNvSpPr>
          <p:nvPr/>
        </p:nvSpPr>
        <p:spPr bwMode="auto">
          <a:xfrm>
            <a:off x="4495189" y="2353660"/>
            <a:ext cx="3302831" cy="143533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2pPr>
            <a:lvl3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3pPr>
            <a:lvl4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4pPr>
            <a:lvl5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5pPr>
            <a:lvl6pPr marL="457200" algn="l" rtl="0" fontAlgn="base">
              <a:lnSpc>
                <a:spcPct val="85000"/>
              </a:lnSpc>
              <a:spcBef>
                <a:spcPct val="0"/>
              </a:spcBef>
              <a:spcAft>
                <a:spcPct val="0"/>
              </a:spcAft>
              <a:defRPr sz="2800" b="1">
                <a:solidFill>
                  <a:schemeClr val="tx2"/>
                </a:solidFill>
                <a:latin typeface="Tahoma" pitchFamily="34" charset="0"/>
                <a:ea typeface="MS PGothic" pitchFamily="34" charset="-128"/>
              </a:defRPr>
            </a:lvl6pPr>
            <a:lvl7pPr marL="914400" algn="l" rtl="0" fontAlgn="base">
              <a:lnSpc>
                <a:spcPct val="85000"/>
              </a:lnSpc>
              <a:spcBef>
                <a:spcPct val="0"/>
              </a:spcBef>
              <a:spcAft>
                <a:spcPct val="0"/>
              </a:spcAft>
              <a:defRPr sz="2800" b="1">
                <a:solidFill>
                  <a:schemeClr val="tx2"/>
                </a:solidFill>
                <a:latin typeface="Tahoma" pitchFamily="34" charset="0"/>
                <a:ea typeface="MS PGothic" pitchFamily="34" charset="-128"/>
              </a:defRPr>
            </a:lvl7pPr>
            <a:lvl8pPr marL="1371600" algn="l" rtl="0" fontAlgn="base">
              <a:lnSpc>
                <a:spcPct val="85000"/>
              </a:lnSpc>
              <a:spcBef>
                <a:spcPct val="0"/>
              </a:spcBef>
              <a:spcAft>
                <a:spcPct val="0"/>
              </a:spcAft>
              <a:defRPr sz="2800" b="1">
                <a:solidFill>
                  <a:schemeClr val="tx2"/>
                </a:solidFill>
                <a:latin typeface="Tahoma" pitchFamily="34" charset="0"/>
                <a:ea typeface="MS PGothic" pitchFamily="34" charset="-128"/>
              </a:defRPr>
            </a:lvl8pPr>
            <a:lvl9pPr marL="1828800" algn="l" rtl="0" fontAlgn="base">
              <a:lnSpc>
                <a:spcPct val="85000"/>
              </a:lnSpc>
              <a:spcBef>
                <a:spcPct val="0"/>
              </a:spcBef>
              <a:spcAft>
                <a:spcPct val="0"/>
              </a:spcAft>
              <a:defRPr sz="2800" b="1">
                <a:solidFill>
                  <a:schemeClr val="tx2"/>
                </a:solidFill>
                <a:latin typeface="Tahoma" pitchFamily="34" charset="0"/>
                <a:ea typeface="MS PGothic" pitchFamily="34" charset="-128"/>
              </a:defRPr>
            </a:lvl9pPr>
          </a:lstStyle>
          <a:p>
            <a:r>
              <a:rPr lang="en-US" dirty="0" smtClean="0"/>
              <a:t>1 Development objective in Success Factors</a:t>
            </a:r>
            <a:endParaRPr lang="en-US" dirty="0"/>
          </a:p>
        </p:txBody>
      </p:sp>
    </p:spTree>
    <p:extLst>
      <p:ext uri="{BB962C8B-B14F-4D97-AF65-F5344CB8AC3E}">
        <p14:creationId xmlns:p14="http://schemas.microsoft.com/office/powerpoint/2010/main" val="135285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A63AF367-48E9-498B-97A2-B1B80D92BB26}" type="slidenum">
              <a:rPr lang="en-US" smtClean="0"/>
              <a:pPr>
                <a:defRPr/>
              </a:pPr>
              <a:t>9</a:t>
            </a:fld>
            <a:endParaRPr lang="en-US" dirty="0"/>
          </a:p>
        </p:txBody>
      </p:sp>
      <p:sp>
        <p:nvSpPr>
          <p:cNvPr id="8" name="Title 5"/>
          <p:cNvSpPr txBox="1">
            <a:spLocks/>
          </p:cNvSpPr>
          <p:nvPr/>
        </p:nvSpPr>
        <p:spPr bwMode="auto">
          <a:xfrm>
            <a:off x="2882179" y="2167033"/>
            <a:ext cx="691290" cy="7296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2pPr>
            <a:lvl3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3pPr>
            <a:lvl4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4pPr>
            <a:lvl5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5pPr>
            <a:lvl6pPr marL="457200" algn="l" rtl="0" fontAlgn="base">
              <a:lnSpc>
                <a:spcPct val="85000"/>
              </a:lnSpc>
              <a:spcBef>
                <a:spcPct val="0"/>
              </a:spcBef>
              <a:spcAft>
                <a:spcPct val="0"/>
              </a:spcAft>
              <a:defRPr sz="2800" b="1">
                <a:solidFill>
                  <a:schemeClr val="tx2"/>
                </a:solidFill>
                <a:latin typeface="Tahoma" pitchFamily="34" charset="0"/>
                <a:ea typeface="MS PGothic" pitchFamily="34" charset="-128"/>
              </a:defRPr>
            </a:lvl6pPr>
            <a:lvl7pPr marL="914400" algn="l" rtl="0" fontAlgn="base">
              <a:lnSpc>
                <a:spcPct val="85000"/>
              </a:lnSpc>
              <a:spcBef>
                <a:spcPct val="0"/>
              </a:spcBef>
              <a:spcAft>
                <a:spcPct val="0"/>
              </a:spcAft>
              <a:defRPr sz="2800" b="1">
                <a:solidFill>
                  <a:schemeClr val="tx2"/>
                </a:solidFill>
                <a:latin typeface="Tahoma" pitchFamily="34" charset="0"/>
                <a:ea typeface="MS PGothic" pitchFamily="34" charset="-128"/>
              </a:defRPr>
            </a:lvl7pPr>
            <a:lvl8pPr marL="1371600" algn="l" rtl="0" fontAlgn="base">
              <a:lnSpc>
                <a:spcPct val="85000"/>
              </a:lnSpc>
              <a:spcBef>
                <a:spcPct val="0"/>
              </a:spcBef>
              <a:spcAft>
                <a:spcPct val="0"/>
              </a:spcAft>
              <a:defRPr sz="2800" b="1">
                <a:solidFill>
                  <a:schemeClr val="tx2"/>
                </a:solidFill>
                <a:latin typeface="Tahoma" pitchFamily="34" charset="0"/>
                <a:ea typeface="MS PGothic" pitchFamily="34" charset="-128"/>
              </a:defRPr>
            </a:lvl8pPr>
            <a:lvl9pPr marL="1828800" algn="l" rtl="0" fontAlgn="base">
              <a:lnSpc>
                <a:spcPct val="85000"/>
              </a:lnSpc>
              <a:spcBef>
                <a:spcPct val="0"/>
              </a:spcBef>
              <a:spcAft>
                <a:spcPct val="0"/>
              </a:spcAft>
              <a:defRPr sz="2800" b="1">
                <a:solidFill>
                  <a:schemeClr val="tx2"/>
                </a:solidFill>
                <a:latin typeface="Tahoma" pitchFamily="34" charset="0"/>
                <a:ea typeface="MS PGothic" pitchFamily="34" charset="-128"/>
              </a:defRPr>
            </a:lvl9pPr>
          </a:lstStyle>
          <a:p>
            <a:r>
              <a:rPr lang="en-US" dirty="0" smtClean="0"/>
              <a:t>=</a:t>
            </a:r>
            <a:endParaRPr lang="en-US" dirty="0"/>
          </a:p>
        </p:txBody>
      </p:sp>
      <p:sp>
        <p:nvSpPr>
          <p:cNvPr id="9" name="Title 5"/>
          <p:cNvSpPr txBox="1">
            <a:spLocks/>
          </p:cNvSpPr>
          <p:nvPr/>
        </p:nvSpPr>
        <p:spPr bwMode="auto">
          <a:xfrm>
            <a:off x="3916243" y="1814213"/>
            <a:ext cx="3302831" cy="143533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2pPr>
            <a:lvl3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3pPr>
            <a:lvl4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4pPr>
            <a:lvl5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5pPr>
            <a:lvl6pPr marL="457200" algn="l" rtl="0" fontAlgn="base">
              <a:lnSpc>
                <a:spcPct val="85000"/>
              </a:lnSpc>
              <a:spcBef>
                <a:spcPct val="0"/>
              </a:spcBef>
              <a:spcAft>
                <a:spcPct val="0"/>
              </a:spcAft>
              <a:defRPr sz="2800" b="1">
                <a:solidFill>
                  <a:schemeClr val="tx2"/>
                </a:solidFill>
                <a:latin typeface="Tahoma" pitchFamily="34" charset="0"/>
                <a:ea typeface="MS PGothic" pitchFamily="34" charset="-128"/>
              </a:defRPr>
            </a:lvl6pPr>
            <a:lvl7pPr marL="914400" algn="l" rtl="0" fontAlgn="base">
              <a:lnSpc>
                <a:spcPct val="85000"/>
              </a:lnSpc>
              <a:spcBef>
                <a:spcPct val="0"/>
              </a:spcBef>
              <a:spcAft>
                <a:spcPct val="0"/>
              </a:spcAft>
              <a:defRPr sz="2800" b="1">
                <a:solidFill>
                  <a:schemeClr val="tx2"/>
                </a:solidFill>
                <a:latin typeface="Tahoma" pitchFamily="34" charset="0"/>
                <a:ea typeface="MS PGothic" pitchFamily="34" charset="-128"/>
              </a:defRPr>
            </a:lvl7pPr>
            <a:lvl8pPr marL="1371600" algn="l" rtl="0" fontAlgn="base">
              <a:lnSpc>
                <a:spcPct val="85000"/>
              </a:lnSpc>
              <a:spcBef>
                <a:spcPct val="0"/>
              </a:spcBef>
              <a:spcAft>
                <a:spcPct val="0"/>
              </a:spcAft>
              <a:defRPr sz="2800" b="1">
                <a:solidFill>
                  <a:schemeClr val="tx2"/>
                </a:solidFill>
                <a:latin typeface="Tahoma" pitchFamily="34" charset="0"/>
                <a:ea typeface="MS PGothic" pitchFamily="34" charset="-128"/>
              </a:defRPr>
            </a:lvl8pPr>
            <a:lvl9pPr marL="1828800" algn="l" rtl="0" fontAlgn="base">
              <a:lnSpc>
                <a:spcPct val="85000"/>
              </a:lnSpc>
              <a:spcBef>
                <a:spcPct val="0"/>
              </a:spcBef>
              <a:spcAft>
                <a:spcPct val="0"/>
              </a:spcAft>
              <a:defRPr sz="2800" b="1">
                <a:solidFill>
                  <a:schemeClr val="tx2"/>
                </a:solidFill>
                <a:latin typeface="Tahoma" pitchFamily="34" charset="0"/>
                <a:ea typeface="MS PGothic" pitchFamily="34" charset="-128"/>
              </a:defRPr>
            </a:lvl9pPr>
          </a:lstStyle>
          <a:p>
            <a:r>
              <a:rPr lang="en-US" dirty="0" smtClean="0"/>
              <a:t>1 Development objective in Success Factors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85" y="1662370"/>
            <a:ext cx="1155021" cy="173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85" y="3659430"/>
            <a:ext cx="1199935" cy="181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5"/>
          <p:cNvSpPr txBox="1">
            <a:spLocks/>
          </p:cNvSpPr>
          <p:nvPr/>
        </p:nvSpPr>
        <p:spPr bwMode="auto">
          <a:xfrm>
            <a:off x="2882179" y="4201275"/>
            <a:ext cx="691290" cy="7296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2pPr>
            <a:lvl3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3pPr>
            <a:lvl4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4pPr>
            <a:lvl5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5pPr>
            <a:lvl6pPr marL="457200" algn="l" rtl="0" fontAlgn="base">
              <a:lnSpc>
                <a:spcPct val="85000"/>
              </a:lnSpc>
              <a:spcBef>
                <a:spcPct val="0"/>
              </a:spcBef>
              <a:spcAft>
                <a:spcPct val="0"/>
              </a:spcAft>
              <a:defRPr sz="2800" b="1">
                <a:solidFill>
                  <a:schemeClr val="tx2"/>
                </a:solidFill>
                <a:latin typeface="Tahoma" pitchFamily="34" charset="0"/>
                <a:ea typeface="MS PGothic" pitchFamily="34" charset="-128"/>
              </a:defRPr>
            </a:lvl6pPr>
            <a:lvl7pPr marL="914400" algn="l" rtl="0" fontAlgn="base">
              <a:lnSpc>
                <a:spcPct val="85000"/>
              </a:lnSpc>
              <a:spcBef>
                <a:spcPct val="0"/>
              </a:spcBef>
              <a:spcAft>
                <a:spcPct val="0"/>
              </a:spcAft>
              <a:defRPr sz="2800" b="1">
                <a:solidFill>
                  <a:schemeClr val="tx2"/>
                </a:solidFill>
                <a:latin typeface="Tahoma" pitchFamily="34" charset="0"/>
                <a:ea typeface="MS PGothic" pitchFamily="34" charset="-128"/>
              </a:defRPr>
            </a:lvl7pPr>
            <a:lvl8pPr marL="1371600" algn="l" rtl="0" fontAlgn="base">
              <a:lnSpc>
                <a:spcPct val="85000"/>
              </a:lnSpc>
              <a:spcBef>
                <a:spcPct val="0"/>
              </a:spcBef>
              <a:spcAft>
                <a:spcPct val="0"/>
              </a:spcAft>
              <a:defRPr sz="2800" b="1">
                <a:solidFill>
                  <a:schemeClr val="tx2"/>
                </a:solidFill>
                <a:latin typeface="Tahoma" pitchFamily="34" charset="0"/>
                <a:ea typeface="MS PGothic" pitchFamily="34" charset="-128"/>
              </a:defRPr>
            </a:lvl8pPr>
            <a:lvl9pPr marL="1828800" algn="l" rtl="0" fontAlgn="base">
              <a:lnSpc>
                <a:spcPct val="85000"/>
              </a:lnSpc>
              <a:spcBef>
                <a:spcPct val="0"/>
              </a:spcBef>
              <a:spcAft>
                <a:spcPct val="0"/>
              </a:spcAft>
              <a:defRPr sz="2800" b="1">
                <a:solidFill>
                  <a:schemeClr val="tx2"/>
                </a:solidFill>
                <a:latin typeface="Tahoma" pitchFamily="34" charset="0"/>
                <a:ea typeface="MS PGothic" pitchFamily="34" charset="-128"/>
              </a:defRPr>
            </a:lvl9pPr>
          </a:lstStyle>
          <a:p>
            <a:r>
              <a:rPr lang="en-US" dirty="0" smtClean="0"/>
              <a:t>=</a:t>
            </a:r>
            <a:endParaRPr lang="en-US" dirty="0"/>
          </a:p>
        </p:txBody>
      </p:sp>
      <p:sp>
        <p:nvSpPr>
          <p:cNvPr id="11" name="Title 5"/>
          <p:cNvSpPr txBox="1">
            <a:spLocks/>
          </p:cNvSpPr>
          <p:nvPr/>
        </p:nvSpPr>
        <p:spPr bwMode="auto">
          <a:xfrm>
            <a:off x="3916243" y="3848455"/>
            <a:ext cx="3302831" cy="143533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2pPr>
            <a:lvl3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3pPr>
            <a:lvl4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4pPr>
            <a:lvl5pPr algn="l" rtl="0" eaLnBrk="0" fontAlgn="base" hangingPunct="0">
              <a:lnSpc>
                <a:spcPct val="85000"/>
              </a:lnSpc>
              <a:spcBef>
                <a:spcPct val="0"/>
              </a:spcBef>
              <a:spcAft>
                <a:spcPct val="0"/>
              </a:spcAft>
              <a:defRPr sz="2800" b="1">
                <a:solidFill>
                  <a:schemeClr val="tx2"/>
                </a:solidFill>
                <a:latin typeface="Tahoma" pitchFamily="34" charset="0"/>
                <a:ea typeface="MS PGothic" pitchFamily="34" charset="-128"/>
              </a:defRPr>
            </a:lvl5pPr>
            <a:lvl6pPr marL="457200" algn="l" rtl="0" fontAlgn="base">
              <a:lnSpc>
                <a:spcPct val="85000"/>
              </a:lnSpc>
              <a:spcBef>
                <a:spcPct val="0"/>
              </a:spcBef>
              <a:spcAft>
                <a:spcPct val="0"/>
              </a:spcAft>
              <a:defRPr sz="2800" b="1">
                <a:solidFill>
                  <a:schemeClr val="tx2"/>
                </a:solidFill>
                <a:latin typeface="Tahoma" pitchFamily="34" charset="0"/>
                <a:ea typeface="MS PGothic" pitchFamily="34" charset="-128"/>
              </a:defRPr>
            </a:lvl6pPr>
            <a:lvl7pPr marL="914400" algn="l" rtl="0" fontAlgn="base">
              <a:lnSpc>
                <a:spcPct val="85000"/>
              </a:lnSpc>
              <a:spcBef>
                <a:spcPct val="0"/>
              </a:spcBef>
              <a:spcAft>
                <a:spcPct val="0"/>
              </a:spcAft>
              <a:defRPr sz="2800" b="1">
                <a:solidFill>
                  <a:schemeClr val="tx2"/>
                </a:solidFill>
                <a:latin typeface="Tahoma" pitchFamily="34" charset="0"/>
                <a:ea typeface="MS PGothic" pitchFamily="34" charset="-128"/>
              </a:defRPr>
            </a:lvl7pPr>
            <a:lvl8pPr marL="1371600" algn="l" rtl="0" fontAlgn="base">
              <a:lnSpc>
                <a:spcPct val="85000"/>
              </a:lnSpc>
              <a:spcBef>
                <a:spcPct val="0"/>
              </a:spcBef>
              <a:spcAft>
                <a:spcPct val="0"/>
              </a:spcAft>
              <a:defRPr sz="2800" b="1">
                <a:solidFill>
                  <a:schemeClr val="tx2"/>
                </a:solidFill>
                <a:latin typeface="Tahoma" pitchFamily="34" charset="0"/>
                <a:ea typeface="MS PGothic" pitchFamily="34" charset="-128"/>
              </a:defRPr>
            </a:lvl8pPr>
            <a:lvl9pPr marL="1828800" algn="l" rtl="0" fontAlgn="base">
              <a:lnSpc>
                <a:spcPct val="85000"/>
              </a:lnSpc>
              <a:spcBef>
                <a:spcPct val="0"/>
              </a:spcBef>
              <a:spcAft>
                <a:spcPct val="0"/>
              </a:spcAft>
              <a:defRPr sz="2800" b="1">
                <a:solidFill>
                  <a:schemeClr val="tx2"/>
                </a:solidFill>
                <a:latin typeface="Tahoma" pitchFamily="34" charset="0"/>
                <a:ea typeface="MS PGothic" pitchFamily="34" charset="-128"/>
              </a:defRPr>
            </a:lvl9pPr>
          </a:lstStyle>
          <a:p>
            <a:r>
              <a:rPr lang="en-US" dirty="0" smtClean="0"/>
              <a:t>1 Development objective in Success Factors</a:t>
            </a:r>
            <a:endParaRPr lang="en-US" dirty="0"/>
          </a:p>
        </p:txBody>
      </p:sp>
    </p:spTree>
    <p:extLst>
      <p:ext uri="{BB962C8B-B14F-4D97-AF65-F5344CB8AC3E}">
        <p14:creationId xmlns:p14="http://schemas.microsoft.com/office/powerpoint/2010/main" val="14828193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uccess Factors and the Career Development Planner (CDP)&amp;quot;&quot;/&gt;&lt;property id=&quot;20307&quot; value=&quot;258&quot;/&gt;&lt;/object&gt;&lt;object type=&quot;3&quot; unique_id=&quot;10004&quot;&gt;&lt;property id=&quot;20148&quot; value=&quot;5&quot;/&gt;&lt;property id=&quot;20300&quot; value=&quot;Slide 3 - &amp;quot;This is an example of a title&amp;quot;&quot;/&gt;&lt;property id=&quot;20307&quot; value=&quot;266&quot;/&gt;&lt;/object&gt;&lt;object type=&quot;3&quot; unique_id=&quot;10142&quot;&gt;&lt;property id=&quot;20148&quot; value=&quot;5&quot;/&gt;&lt;property id=&quot;20300&quot; value=&quot;Slide 2 - &amp;quot;Success Factors has a new module called the Career Development Planner or CDP.&amp;quot;&quot;/&gt;&lt;property id=&quot;20307&quot; value=&quot;267&quot;/&gt;&lt;/object&gt;&lt;object type=&quot;3&quot; unique_id=&quot;10360&quot;&gt;&lt;property id=&quot;20148&quot; value=&quot;5&quot;/&gt;&lt;property id=&quot;20300&quot; value=&quot;Slide 4&quot;/&gt;&lt;property id=&quot;20307&quot; value=&quot;268&quot;/&gt;&lt;/object&gt;&lt;/object&gt;&lt;object type=&quot;8&quot; unique_id=&quot;10008&quot;&gt;&lt;/object&gt;&lt;/object&gt;&lt;/database&gt;"/>
  <p:tag name="SECTOMILLISECCONVERTED" val="1"/>
  <p:tag name="ARTICULATE_PROJECT_OPEN" val="0"/>
</p:tagLst>
</file>

<file path=ppt/theme/theme1.xml><?xml version="1.0" encoding="utf-8"?>
<a:theme xmlns:a="http://schemas.openxmlformats.org/drawingml/2006/main" name="Blank Presentation">
  <a:themeElements>
    <a:clrScheme name="Blank Presentation 13">
      <a:dk1>
        <a:srgbClr val="000000"/>
      </a:dk1>
      <a:lt1>
        <a:srgbClr val="FFFFFF"/>
      </a:lt1>
      <a:dk2>
        <a:srgbClr val="C52728"/>
      </a:dk2>
      <a:lt2>
        <a:srgbClr val="808080"/>
      </a:lt2>
      <a:accent1>
        <a:srgbClr val="723692"/>
      </a:accent1>
      <a:accent2>
        <a:srgbClr val="558D8A"/>
      </a:accent2>
      <a:accent3>
        <a:srgbClr val="FFFFFF"/>
      </a:accent3>
      <a:accent4>
        <a:srgbClr val="000000"/>
      </a:accent4>
      <a:accent5>
        <a:srgbClr val="BCAEC7"/>
      </a:accent5>
      <a:accent6>
        <a:srgbClr val="4C7F7D"/>
      </a:accent6>
      <a:hlink>
        <a:srgbClr val="96C71F"/>
      </a:hlink>
      <a:folHlink>
        <a:srgbClr val="FF7105"/>
      </a:folHlink>
    </a:clrScheme>
    <a:fontScheme name="Blank Presentation">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C52728"/>
        </a:dk2>
        <a:lt2>
          <a:srgbClr val="808080"/>
        </a:lt2>
        <a:accent1>
          <a:srgbClr val="723692"/>
        </a:accent1>
        <a:accent2>
          <a:srgbClr val="558D8A"/>
        </a:accent2>
        <a:accent3>
          <a:srgbClr val="FFFFFF"/>
        </a:accent3>
        <a:accent4>
          <a:srgbClr val="000000"/>
        </a:accent4>
        <a:accent5>
          <a:srgbClr val="BCAEC7"/>
        </a:accent5>
        <a:accent6>
          <a:srgbClr val="4C7F7D"/>
        </a:accent6>
        <a:hlink>
          <a:srgbClr val="96C71F"/>
        </a:hlink>
        <a:folHlink>
          <a:srgbClr val="FF71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3032</TotalTime>
  <Words>1133</Words>
  <Application>Microsoft Office PowerPoint</Application>
  <PresentationFormat>On-screen Show (4:3)</PresentationFormat>
  <Paragraphs>137</Paragraphs>
  <Slides>33</Slides>
  <Notes>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Blank Presentation</vt:lpstr>
      <vt:lpstr>Development Plans for your Direct Reports</vt:lpstr>
      <vt:lpstr>Executive Summary</vt:lpstr>
      <vt:lpstr>PowerPoint Presentation</vt:lpstr>
      <vt:lpstr>Resources</vt:lpstr>
      <vt:lpstr>What is a Development Plan?</vt:lpstr>
      <vt:lpstr>Another way of expressing it</vt:lpstr>
      <vt:lpstr>Career Development sometimes goes by other names</vt:lpstr>
      <vt:lpstr>Development  Plan</vt:lpstr>
      <vt:lpstr>PowerPoint Presentation</vt:lpstr>
      <vt:lpstr>Research shows that developed employees are more productive than employees not being developed</vt:lpstr>
      <vt:lpstr>Two ways to create a development plan</vt:lpstr>
      <vt:lpstr>PowerPoint Presentation</vt:lpstr>
      <vt:lpstr>PowerPoint Presentation</vt:lpstr>
      <vt:lpstr>PowerPoint Presentation</vt:lpstr>
      <vt:lpstr>PowerPoint Presentation</vt:lpstr>
      <vt:lpstr>PowerPoint Presentation</vt:lpstr>
      <vt:lpstr>PowerPoint Presentation</vt:lpstr>
      <vt:lpstr>Follow up</vt:lpstr>
      <vt:lpstr>Caveat</vt:lpstr>
      <vt:lpstr>Resources</vt:lpstr>
      <vt:lpstr>Email for your direct reports</vt:lpstr>
      <vt:lpstr>Resources</vt:lpstr>
      <vt:lpstr>When is it due?</vt:lpstr>
      <vt:lpstr>End</vt:lpstr>
      <vt:lpstr>Extra Slides</vt:lpstr>
      <vt:lpstr>Syniverse 2012 Competencies</vt:lpstr>
      <vt:lpstr>Leadership</vt:lpstr>
      <vt:lpstr>Core</vt:lpstr>
      <vt:lpstr>Leadership</vt:lpstr>
      <vt:lpstr>Leadership (continued)</vt:lpstr>
      <vt:lpstr>Core</vt:lpstr>
      <vt:lpstr>Core (continued)</vt:lpstr>
      <vt:lpstr>End</vt:lpstr>
    </vt:vector>
  </TitlesOfParts>
  <Company>Authorized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Authorized User</dc:creator>
  <cp:lastModifiedBy>John Menken</cp:lastModifiedBy>
  <cp:revision>136</cp:revision>
  <cp:lastPrinted>2009-01-07T21:08:28Z</cp:lastPrinted>
  <dcterms:created xsi:type="dcterms:W3CDTF">2009-01-07T15:26:54Z</dcterms:created>
  <dcterms:modified xsi:type="dcterms:W3CDTF">2012-08-20T15:59:32Z</dcterms:modified>
</cp:coreProperties>
</file>