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42" d="100"/>
          <a:sy n="142" d="100"/>
        </p:scale>
        <p:origin x="156" y="6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12/5/2019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12/5/2019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10" name="Group 9">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1"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5"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9"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40"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1"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1"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52"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3"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4"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5"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6"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7"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8"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9"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0"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1"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2"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3"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4"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66" name="Group 65">
            <a:extLst>
              <a:ext uri="{FF2B5EF4-FFF2-40B4-BE49-F238E27FC236}">
                <a16:creationId xmlns:a16="http://schemas.microsoft.com/office/drawing/2014/main" id="{82EEA7F3-64E0-47B1-9B06-0677EA6FD7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7" name="Rectangle 66">
              <a:extLst>
                <a:ext uri="{FF2B5EF4-FFF2-40B4-BE49-F238E27FC236}">
                  <a16:creationId xmlns:a16="http://schemas.microsoft.com/office/drawing/2014/main" id="{F0787433-E8FF-45C5-A1C3-70BC1491BA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Picture 2">
              <a:extLst>
                <a:ext uri="{FF2B5EF4-FFF2-40B4-BE49-F238E27FC236}">
                  <a16:creationId xmlns:a16="http://schemas.microsoft.com/office/drawing/2014/main" id="{A649E977-62EB-4D2F-9AF9-947B5E73CA39}"/>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sp>
        <p:nvSpPr>
          <p:cNvPr id="2" name="Title 1">
            <a:extLst>
              <a:ext uri="{FF2B5EF4-FFF2-40B4-BE49-F238E27FC236}">
                <a16:creationId xmlns:a16="http://schemas.microsoft.com/office/drawing/2014/main" id="{306037FD-FAB4-42C2-8FB5-9E20B9BD2F64}"/>
              </a:ext>
            </a:extLst>
          </p:cNvPr>
          <p:cNvSpPr>
            <a:spLocks noGrp="1"/>
          </p:cNvSpPr>
          <p:nvPr>
            <p:ph type="title"/>
          </p:nvPr>
        </p:nvSpPr>
        <p:spPr>
          <a:xfrm>
            <a:off x="1143000" y="1003300"/>
            <a:ext cx="7035800" cy="4038600"/>
          </a:xfrm>
        </p:spPr>
        <p:txBody>
          <a:bodyPr vert="horz" lIns="91440" tIns="45720" rIns="91440" bIns="45720" rtlCol="0" anchor="b">
            <a:normAutofit/>
          </a:bodyPr>
          <a:lstStyle/>
          <a:p>
            <a:r>
              <a:rPr lang="en-US" sz="6600"/>
              <a:t>Monte Carlo estimation of pi</a:t>
            </a:r>
          </a:p>
        </p:txBody>
      </p:sp>
      <p:sp>
        <p:nvSpPr>
          <p:cNvPr id="3" name="Subtitle 2">
            <a:extLst>
              <a:ext uri="{FF2B5EF4-FFF2-40B4-BE49-F238E27FC236}">
                <a16:creationId xmlns:a16="http://schemas.microsoft.com/office/drawing/2014/main" id="{FEA1FC02-C39E-4A2C-9B11-DA98E19C2DA1}"/>
              </a:ext>
            </a:extLst>
          </p:cNvPr>
          <p:cNvSpPr>
            <a:spLocks noGrp="1"/>
          </p:cNvSpPr>
          <p:nvPr>
            <p:ph type="body" orient="vert" idx="1"/>
          </p:nvPr>
        </p:nvSpPr>
        <p:spPr>
          <a:xfrm>
            <a:off x="1143000" y="5056188"/>
            <a:ext cx="8008842" cy="878946"/>
          </a:xfrm>
        </p:spPr>
        <p:txBody>
          <a:bodyPr vert="horz" lIns="91440" tIns="45720" rIns="91440" bIns="45720" rtlCol="0" anchor="t">
            <a:normAutofit/>
          </a:bodyPr>
          <a:lstStyle/>
          <a:p>
            <a:pPr marL="0" indent="0">
              <a:buNone/>
            </a:pPr>
            <a:r>
              <a:rPr lang="en-US" cap="all">
                <a:solidFill>
                  <a:schemeClr val="tx2"/>
                </a:solidFill>
              </a:rPr>
              <a:t>Final project by Jacob Mulligan</a:t>
            </a:r>
          </a:p>
        </p:txBody>
      </p:sp>
    </p:spTree>
    <p:extLst>
      <p:ext uri="{BB962C8B-B14F-4D97-AF65-F5344CB8AC3E}">
        <p14:creationId xmlns:p14="http://schemas.microsoft.com/office/powerpoint/2010/main" val="2594683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10" name="Group 9">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1" name="Group 10">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3"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24"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5"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9"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40"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1"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12" name="Group 11">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3"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grpSp>
      </p:grpSp>
      <p:sp useBgFill="1">
        <p:nvSpPr>
          <p:cNvPr id="51" name="Rectangle 50">
            <a:extLst>
              <a:ext uri="{FF2B5EF4-FFF2-40B4-BE49-F238E27FC236}">
                <a16:creationId xmlns:a16="http://schemas.microsoft.com/office/drawing/2014/main" id="{B61375F2-60B1-44ED-B60A-019C4BD5A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3" name="Group 52">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54"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55"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7"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8"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6"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1"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58FFBC82-D57E-497F-894E-FC2BB410F64C}"/>
              </a:ext>
            </a:extLst>
          </p:cNvPr>
          <p:cNvSpPr>
            <a:spLocks noGrp="1"/>
          </p:cNvSpPr>
          <p:nvPr>
            <p:ph type="title"/>
          </p:nvPr>
        </p:nvSpPr>
        <p:spPr>
          <a:xfrm>
            <a:off x="1141413" y="618518"/>
            <a:ext cx="9905998" cy="1478570"/>
          </a:xfrm>
        </p:spPr>
        <p:txBody>
          <a:bodyPr vert="horz" lIns="91440" tIns="45720" rIns="91440" bIns="45720" rtlCol="0" anchor="ctr">
            <a:normAutofit/>
          </a:bodyPr>
          <a:lstStyle/>
          <a:p>
            <a:r>
              <a:rPr lang="en-US" dirty="0"/>
              <a:t>The Problem and it’s importance</a:t>
            </a:r>
          </a:p>
        </p:txBody>
      </p:sp>
      <p:sp>
        <p:nvSpPr>
          <p:cNvPr id="3" name="Vertical Text Placeholder 2">
            <a:extLst>
              <a:ext uri="{FF2B5EF4-FFF2-40B4-BE49-F238E27FC236}">
                <a16:creationId xmlns:a16="http://schemas.microsoft.com/office/drawing/2014/main" id="{275971BB-2328-44E4-8BF7-F7836BF4A227}"/>
              </a:ext>
            </a:extLst>
          </p:cNvPr>
          <p:cNvSpPr>
            <a:spLocks noGrp="1"/>
          </p:cNvSpPr>
          <p:nvPr>
            <p:ph type="body" orient="vert" idx="1"/>
          </p:nvPr>
        </p:nvSpPr>
        <p:spPr>
          <a:xfrm>
            <a:off x="1152152" y="2259806"/>
            <a:ext cx="2919600" cy="3541714"/>
          </a:xfrm>
        </p:spPr>
        <p:txBody>
          <a:bodyPr vert="horz" lIns="91440" tIns="45720" rIns="91440" bIns="45720" rtlCol="0">
            <a:normAutofit/>
          </a:bodyPr>
          <a:lstStyle/>
          <a:p>
            <a:pPr marL="0"/>
            <a:r>
              <a:rPr lang="en-US" sz="1400" dirty="0"/>
              <a:t>The goal of this project is to demonstrate that a rough estimation of the value pi can be determined from the ratio of points that land in the area of a circle and square when the circle is inside the square.</a:t>
            </a:r>
          </a:p>
        </p:txBody>
      </p:sp>
      <p:grpSp>
        <p:nvGrpSpPr>
          <p:cNvPr id="82" name="Group 81">
            <a:extLst>
              <a:ext uri="{FF2B5EF4-FFF2-40B4-BE49-F238E27FC236}">
                <a16:creationId xmlns:a16="http://schemas.microsoft.com/office/drawing/2014/main" id="{B485B3F6-654D-4842-A2DE-677D12FED4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60000"/>
                </a:schemeClr>
              </a:gs>
              <a:gs pos="100000">
                <a:schemeClr val="bg2">
                  <a:lumMod val="60000"/>
                  <a:lumOff val="40000"/>
                  <a:alpha val="60000"/>
                </a:schemeClr>
              </a:gs>
            </a:gsLst>
            <a:lin ang="5400000" scaled="0"/>
            <a:tileRect/>
          </a:gradFill>
        </p:grpSpPr>
        <p:sp>
          <p:nvSpPr>
            <p:cNvPr id="83" name="Freeform 32">
              <a:extLst>
                <a:ext uri="{FF2B5EF4-FFF2-40B4-BE49-F238E27FC236}">
                  <a16:creationId xmlns:a16="http://schemas.microsoft.com/office/drawing/2014/main" id="{BF4365F4-C63C-4FC2-907B-1F7D414B9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33">
              <a:extLst>
                <a:ext uri="{FF2B5EF4-FFF2-40B4-BE49-F238E27FC236}">
                  <a16:creationId xmlns:a16="http://schemas.microsoft.com/office/drawing/2014/main" id="{B0538225-01AB-41C4-9A02-FE1BD81D6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34">
              <a:extLst>
                <a:ext uri="{FF2B5EF4-FFF2-40B4-BE49-F238E27FC236}">
                  <a16:creationId xmlns:a16="http://schemas.microsoft.com/office/drawing/2014/main" id="{66942F07-D7CC-49EB-BF73-8B94D5F4FC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35">
              <a:extLst>
                <a:ext uri="{FF2B5EF4-FFF2-40B4-BE49-F238E27FC236}">
                  <a16:creationId xmlns:a16="http://schemas.microsoft.com/office/drawing/2014/main" id="{4D3CACE0-3AC7-4A9F-9A3F-1694ACCD4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36">
              <a:extLst>
                <a:ext uri="{FF2B5EF4-FFF2-40B4-BE49-F238E27FC236}">
                  <a16:creationId xmlns:a16="http://schemas.microsoft.com/office/drawing/2014/main" id="{19063B47-FBFB-4EA1-A3FB-BECE005F4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37">
              <a:extLst>
                <a:ext uri="{FF2B5EF4-FFF2-40B4-BE49-F238E27FC236}">
                  <a16:creationId xmlns:a16="http://schemas.microsoft.com/office/drawing/2014/main" id="{B856863B-C809-4C31-94D0-659A91851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38">
              <a:extLst>
                <a:ext uri="{FF2B5EF4-FFF2-40B4-BE49-F238E27FC236}">
                  <a16:creationId xmlns:a16="http://schemas.microsoft.com/office/drawing/2014/main" id="{298CB3D7-7373-4AC6-9E2C-4AFDDE2802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39">
              <a:extLst>
                <a:ext uri="{FF2B5EF4-FFF2-40B4-BE49-F238E27FC236}">
                  <a16:creationId xmlns:a16="http://schemas.microsoft.com/office/drawing/2014/main" id="{7DE09F1B-2326-4ED3-B63B-A30815DDE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40">
              <a:extLst>
                <a:ext uri="{FF2B5EF4-FFF2-40B4-BE49-F238E27FC236}">
                  <a16:creationId xmlns:a16="http://schemas.microsoft.com/office/drawing/2014/main" id="{2498F244-3CE6-4D90-B5CF-5189DB17D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Rectangle 41">
              <a:extLst>
                <a:ext uri="{FF2B5EF4-FFF2-40B4-BE49-F238E27FC236}">
                  <a16:creationId xmlns:a16="http://schemas.microsoft.com/office/drawing/2014/main" id="{9A30DD13-FA10-4B9F-8B4D-97B7287B82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
        <p:nvSpPr>
          <p:cNvPr id="5" name="TextBox 4">
            <a:extLst>
              <a:ext uri="{FF2B5EF4-FFF2-40B4-BE49-F238E27FC236}">
                <a16:creationId xmlns:a16="http://schemas.microsoft.com/office/drawing/2014/main" id="{C8C22CC7-FF1F-4970-84AB-81B4176A26CE}"/>
              </a:ext>
            </a:extLst>
          </p:cNvPr>
          <p:cNvSpPr txBox="1"/>
          <p:nvPr/>
        </p:nvSpPr>
        <p:spPr>
          <a:xfrm>
            <a:off x="4506354" y="2271713"/>
            <a:ext cx="2986831" cy="3323987"/>
          </a:xfrm>
          <a:prstGeom prst="rect">
            <a:avLst/>
          </a:prstGeom>
          <a:noFill/>
        </p:spPr>
        <p:txBody>
          <a:bodyPr wrap="square" rtlCol="0">
            <a:spAutoFit/>
          </a:bodyPr>
          <a:lstStyle/>
          <a:p>
            <a:pPr marL="285750" indent="-285750">
              <a:buFont typeface="Arial" panose="020B0604020202020204" pitchFamily="34" charset="0"/>
              <a:buChar char="•"/>
            </a:pPr>
            <a:r>
              <a:rPr lang="en-US" sz="1400" dirty="0"/>
              <a:t>Aside from estimating pi Monte Carlo simulations have a very practical purpose in business and statistics.</a:t>
            </a:r>
          </a:p>
          <a:p>
            <a:pPr marL="285750" indent="-285750">
              <a:buFont typeface="Arial" panose="020B0604020202020204" pitchFamily="34" charset="0"/>
              <a:buChar char="•"/>
            </a:pPr>
            <a:r>
              <a:rPr lang="en-US" sz="1400" dirty="0"/>
              <a:t>Monte Carlo estimation of pi is a singular example of the importance of these kind of simulations. </a:t>
            </a:r>
          </a:p>
          <a:p>
            <a:pPr marL="285750" indent="-285750">
              <a:buFont typeface="Arial" panose="020B0604020202020204" pitchFamily="34" charset="0"/>
              <a:buChar char="•"/>
            </a:pPr>
            <a:r>
              <a:rPr lang="en-US" sz="1400" dirty="0"/>
              <a:t>The purpose of these simulations is to create a probability distribution to aid in math mathematical proof or decision making and the more data the simulation has the closer the estimate can be to the expected outcomes. </a:t>
            </a:r>
            <a:endParaRPr lang="en-US" dirty="0"/>
          </a:p>
        </p:txBody>
      </p:sp>
      <p:sp>
        <p:nvSpPr>
          <p:cNvPr id="7" name="TextBox 6">
            <a:extLst>
              <a:ext uri="{FF2B5EF4-FFF2-40B4-BE49-F238E27FC236}">
                <a16:creationId xmlns:a16="http://schemas.microsoft.com/office/drawing/2014/main" id="{2D84E962-25CD-4B1C-B1E7-C91BA3BCEE8B}"/>
              </a:ext>
            </a:extLst>
          </p:cNvPr>
          <p:cNvSpPr txBox="1"/>
          <p:nvPr/>
        </p:nvSpPr>
        <p:spPr>
          <a:xfrm>
            <a:off x="7653647" y="2346274"/>
            <a:ext cx="3204503" cy="2462213"/>
          </a:xfrm>
          <a:prstGeom prst="rect">
            <a:avLst/>
          </a:prstGeom>
          <a:noFill/>
        </p:spPr>
        <p:txBody>
          <a:bodyPr wrap="square" rtlCol="0">
            <a:spAutoFit/>
          </a:bodyPr>
          <a:lstStyle/>
          <a:p>
            <a:pPr marL="285750" indent="-285750">
              <a:buFont typeface="Arial" panose="020B0604020202020204" pitchFamily="34" charset="0"/>
              <a:buChar char="•"/>
            </a:pPr>
            <a:r>
              <a:rPr lang="en-US" sz="1400" dirty="0"/>
              <a:t>My project does not differ from the research that already exist.</a:t>
            </a:r>
          </a:p>
          <a:p>
            <a:pPr marL="285750" indent="-285750">
              <a:buFont typeface="Arial" panose="020B0604020202020204" pitchFamily="34" charset="0"/>
              <a:buChar char="•"/>
            </a:pPr>
            <a:r>
              <a:rPr lang="en-US" sz="1400" dirty="0"/>
              <a:t>The proofs basis is if we know that the area of the square is 1 unit while the </a:t>
            </a:r>
            <a:r>
              <a:rPr lang="en-US" sz="1400" dirty="0" err="1"/>
              <a:t>cirle</a:t>
            </a:r>
            <a:r>
              <a:rPr lang="en-US" sz="1400" dirty="0"/>
              <a:t> is pi * (1/2)</a:t>
            </a:r>
            <a:r>
              <a:rPr lang="en-US" sz="1400" baseline="30000" dirty="0"/>
              <a:t>2</a:t>
            </a:r>
            <a:r>
              <a:rPr lang="en-US" sz="1400" dirty="0"/>
              <a:t> = pi/4. </a:t>
            </a:r>
          </a:p>
          <a:p>
            <a:pPr marL="285750" indent="-285750">
              <a:buFont typeface="Arial" panose="020B0604020202020204" pitchFamily="34" charset="0"/>
              <a:buChar char="•"/>
            </a:pPr>
            <a:r>
              <a:rPr lang="en-US" sz="1400" dirty="0"/>
              <a:t>From this the simulation can be made from: (area of circle)/(area of square) = (points in circle)/(total points in square).</a:t>
            </a:r>
          </a:p>
          <a:p>
            <a:pPr marL="285750" indent="-285750">
              <a:buFont typeface="Arial" panose="020B0604020202020204" pitchFamily="34" charset="0"/>
              <a:buChar char="•"/>
            </a:pPr>
            <a:r>
              <a:rPr lang="en-US" sz="1400" dirty="0"/>
              <a:t>That is to say pi = 4 * (num points in circle / num points </a:t>
            </a:r>
            <a:r>
              <a:rPr lang="en-US" sz="1400"/>
              <a:t>in square)</a:t>
            </a:r>
            <a:endParaRPr lang="en-US" sz="1400" dirty="0"/>
          </a:p>
        </p:txBody>
      </p:sp>
      <p:sp>
        <p:nvSpPr>
          <p:cNvPr id="9" name="Rectangle 8">
            <a:extLst>
              <a:ext uri="{FF2B5EF4-FFF2-40B4-BE49-F238E27FC236}">
                <a16:creationId xmlns:a16="http://schemas.microsoft.com/office/drawing/2014/main" id="{762C00A4-E505-43EC-B691-B1EB806962C5}"/>
              </a:ext>
            </a:extLst>
          </p:cNvPr>
          <p:cNvSpPr/>
          <p:nvPr/>
        </p:nvSpPr>
        <p:spPr>
          <a:xfrm>
            <a:off x="1698251" y="4108862"/>
            <a:ext cx="1567463" cy="1442626"/>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453CA73D-5066-4D09-87E0-A086C308703D}"/>
              </a:ext>
            </a:extLst>
          </p:cNvPr>
          <p:cNvSpPr/>
          <p:nvPr/>
        </p:nvSpPr>
        <p:spPr>
          <a:xfrm>
            <a:off x="1712539" y="4108862"/>
            <a:ext cx="1562700" cy="1442626"/>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640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39F04-8785-4DC3-8D33-2EEFBC32F60F}"/>
              </a:ext>
            </a:extLst>
          </p:cNvPr>
          <p:cNvSpPr>
            <a:spLocks noGrp="1"/>
          </p:cNvSpPr>
          <p:nvPr>
            <p:ph type="title"/>
          </p:nvPr>
        </p:nvSpPr>
        <p:spPr/>
        <p:txBody>
          <a:bodyPr/>
          <a:lstStyle/>
          <a:p>
            <a:r>
              <a:rPr lang="en-US" dirty="0"/>
              <a:t>Probability and The simulation</a:t>
            </a:r>
          </a:p>
        </p:txBody>
      </p:sp>
      <p:sp>
        <p:nvSpPr>
          <p:cNvPr id="3" name="Content Placeholder 2">
            <a:extLst>
              <a:ext uri="{FF2B5EF4-FFF2-40B4-BE49-F238E27FC236}">
                <a16:creationId xmlns:a16="http://schemas.microsoft.com/office/drawing/2014/main" id="{0E5FFA1B-6DBF-43B7-A941-A4544E21FEC0}"/>
              </a:ext>
            </a:extLst>
          </p:cNvPr>
          <p:cNvSpPr>
            <a:spLocks noGrp="1"/>
          </p:cNvSpPr>
          <p:nvPr>
            <p:ph idx="1"/>
          </p:nvPr>
        </p:nvSpPr>
        <p:spPr/>
        <p:txBody>
          <a:bodyPr>
            <a:normAutofit/>
          </a:bodyPr>
          <a:lstStyle/>
          <a:p>
            <a:r>
              <a:rPr lang="en-US" dirty="0"/>
              <a:t> </a:t>
            </a:r>
            <a:r>
              <a:rPr lang="en-US" sz="1800" dirty="0"/>
              <a:t>If you generate a 2-D point uniformly at random within the unit square, then the probability that the point is inside the circle is equal to the ratio of the area of the circle divided by the area of the unit square. That is, </a:t>
            </a:r>
            <a:r>
              <a:rPr lang="en-US" sz="1800" i="1" dirty="0"/>
              <a:t>P</a:t>
            </a:r>
            <a:r>
              <a:rPr lang="en-US" sz="1800" dirty="0"/>
              <a:t>(point inside circle) = Area(quarter circle) / Area(unit square) = π/4. It is easy to use a Monte Carlo simulation to estimate the probability </a:t>
            </a:r>
            <a:r>
              <a:rPr lang="en-US" sz="1800" i="1" dirty="0"/>
              <a:t>P</a:t>
            </a:r>
            <a:r>
              <a:rPr lang="en-US" sz="1800" dirty="0"/>
              <a:t>: generate </a:t>
            </a:r>
            <a:r>
              <a:rPr lang="en-US" sz="1800" i="1" dirty="0"/>
              <a:t>N</a:t>
            </a:r>
            <a:r>
              <a:rPr lang="en-US" sz="1800" dirty="0"/>
              <a:t> random points inside the unit square and count the proportion that fall in the quarter circle.</a:t>
            </a:r>
          </a:p>
          <a:p>
            <a:r>
              <a:rPr lang="en-US" sz="1800" dirty="0"/>
              <a:t>So using this probability distribution as a function that operates over a sequence of random draws, I am able to build my simulation of the estimation of π.</a:t>
            </a:r>
          </a:p>
          <a:p>
            <a:r>
              <a:rPr lang="en-US" sz="1800" dirty="0"/>
              <a:t>In my simulation I also preform other statistical analysis to future show the accuracy in my estimation </a:t>
            </a:r>
          </a:p>
        </p:txBody>
      </p:sp>
    </p:spTree>
    <p:extLst>
      <p:ext uri="{BB962C8B-B14F-4D97-AF65-F5344CB8AC3E}">
        <p14:creationId xmlns:p14="http://schemas.microsoft.com/office/powerpoint/2010/main" val="3173850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261AE-0A7B-469F-89D7-C02FB4EC8E1C}"/>
              </a:ext>
            </a:extLst>
          </p:cNvPr>
          <p:cNvSpPr>
            <a:spLocks noGrp="1"/>
          </p:cNvSpPr>
          <p:nvPr>
            <p:ph type="title"/>
          </p:nvPr>
        </p:nvSpPr>
        <p:spPr>
          <a:xfrm>
            <a:off x="1141413" y="618518"/>
            <a:ext cx="9905998" cy="1478570"/>
          </a:xfrm>
        </p:spPr>
        <p:txBody>
          <a:bodyPr>
            <a:normAutofit/>
          </a:bodyPr>
          <a:lstStyle/>
          <a:p>
            <a:r>
              <a:rPr lang="en-US" dirty="0"/>
              <a:t>Simulation</a:t>
            </a:r>
          </a:p>
        </p:txBody>
      </p:sp>
      <p:pic>
        <p:nvPicPr>
          <p:cNvPr id="7" name="Picture 6" descr="A screenshot of a social media post&#10;&#10;Description automatically generated">
            <a:extLst>
              <a:ext uri="{FF2B5EF4-FFF2-40B4-BE49-F238E27FC236}">
                <a16:creationId xmlns:a16="http://schemas.microsoft.com/office/drawing/2014/main" id="{DB79B67A-A4F1-4420-95C2-F2D0D2EEAC0E}"/>
              </a:ext>
            </a:extLst>
          </p:cNvPr>
          <p:cNvPicPr>
            <a:picLocks noChangeAspect="1"/>
          </p:cNvPicPr>
          <p:nvPr/>
        </p:nvPicPr>
        <p:blipFill>
          <a:blip r:embed="rId3"/>
          <a:stretch>
            <a:fillRect/>
          </a:stretch>
        </p:blipFill>
        <p:spPr>
          <a:xfrm>
            <a:off x="1141413" y="2857501"/>
            <a:ext cx="2512605" cy="1906824"/>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5" name="Content Placeholder 4" descr="A screenshot of a cell phone&#10;&#10;Description automatically generated">
            <a:extLst>
              <a:ext uri="{FF2B5EF4-FFF2-40B4-BE49-F238E27FC236}">
                <a16:creationId xmlns:a16="http://schemas.microsoft.com/office/drawing/2014/main" id="{F86C6696-A2C5-48F2-B8C7-93ACE69AEEDF}"/>
              </a:ext>
            </a:extLst>
          </p:cNvPr>
          <p:cNvPicPr>
            <a:picLocks noChangeAspect="1"/>
          </p:cNvPicPr>
          <p:nvPr/>
        </p:nvPicPr>
        <p:blipFill>
          <a:blip r:embed="rId4"/>
          <a:stretch>
            <a:fillRect/>
          </a:stretch>
        </p:blipFill>
        <p:spPr>
          <a:xfrm>
            <a:off x="3739070" y="2857501"/>
            <a:ext cx="2512605" cy="1898033"/>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9" name="Content Placeholder 8">
            <a:extLst>
              <a:ext uri="{FF2B5EF4-FFF2-40B4-BE49-F238E27FC236}">
                <a16:creationId xmlns:a16="http://schemas.microsoft.com/office/drawing/2014/main" id="{9D714FB4-EC58-480C-87F3-B1AAF266FB92}"/>
              </a:ext>
            </a:extLst>
          </p:cNvPr>
          <p:cNvSpPr>
            <a:spLocks noGrp="1"/>
          </p:cNvSpPr>
          <p:nvPr>
            <p:ph idx="1"/>
          </p:nvPr>
        </p:nvSpPr>
        <p:spPr>
          <a:xfrm>
            <a:off x="6336727" y="2249487"/>
            <a:ext cx="4710683" cy="3541714"/>
          </a:xfrm>
        </p:spPr>
        <p:txBody>
          <a:bodyPr>
            <a:normAutofit/>
          </a:bodyPr>
          <a:lstStyle/>
          <a:p>
            <a:pPr>
              <a:lnSpc>
                <a:spcPct val="110000"/>
              </a:lnSpc>
            </a:pPr>
            <a:r>
              <a:rPr lang="en-US" sz="2000"/>
              <a:t>Using a distribution of multiple simulations I am able to find a more accurate estimation of π.</a:t>
            </a:r>
          </a:p>
          <a:p>
            <a:pPr>
              <a:lnSpc>
                <a:spcPct val="110000"/>
              </a:lnSpc>
            </a:pPr>
            <a:r>
              <a:rPr lang="en-US" sz="2000"/>
              <a:t>I calculate percent difference to understand variance in my method.</a:t>
            </a:r>
          </a:p>
          <a:p>
            <a:pPr>
              <a:lnSpc>
                <a:spcPct val="110000"/>
              </a:lnSpc>
            </a:pPr>
            <a:r>
              <a:rPr lang="en-US" sz="2000"/>
              <a:t>Then from the average of the estimates I calculate the percent error to test how accurate my simulation is to the expected value 3.141592.</a:t>
            </a:r>
          </a:p>
        </p:txBody>
      </p:sp>
    </p:spTree>
    <p:extLst>
      <p:ext uri="{BB962C8B-B14F-4D97-AF65-F5344CB8AC3E}">
        <p14:creationId xmlns:p14="http://schemas.microsoft.com/office/powerpoint/2010/main" val="4154556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018D7-9859-4BB1-93DB-2B1BBEAACD50}"/>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3D7D2A52-785C-448E-8934-18CE7DE6CF88}"/>
              </a:ext>
            </a:extLst>
          </p:cNvPr>
          <p:cNvSpPr>
            <a:spLocks noGrp="1"/>
          </p:cNvSpPr>
          <p:nvPr>
            <p:ph idx="1"/>
          </p:nvPr>
        </p:nvSpPr>
        <p:spPr/>
        <p:txBody>
          <a:bodyPr/>
          <a:lstStyle/>
          <a:p>
            <a:r>
              <a:rPr lang="en-US" dirty="0"/>
              <a:t>From now until the due date I hope to build up my narrative for my final report. Providing more in-depth research of the importance and purpose of Monte Carlo simulations.</a:t>
            </a:r>
          </a:p>
          <a:p>
            <a:r>
              <a:rPr lang="en-US" dirty="0"/>
              <a:t>Create formal proofs of topics discussed in the final report.</a:t>
            </a:r>
          </a:p>
          <a:p>
            <a:r>
              <a:rPr lang="en-US" dirty="0"/>
              <a:t>Brush up on my </a:t>
            </a:r>
            <a:r>
              <a:rPr lang="en-US" dirty="0" err="1"/>
              <a:t>LaTex</a:t>
            </a:r>
            <a:endParaRPr lang="en-US" dirty="0"/>
          </a:p>
        </p:txBody>
      </p:sp>
    </p:spTree>
    <p:extLst>
      <p:ext uri="{BB962C8B-B14F-4D97-AF65-F5344CB8AC3E}">
        <p14:creationId xmlns:p14="http://schemas.microsoft.com/office/powerpoint/2010/main" val="13722962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otalTime>13</TotalTime>
  <Words>480</Words>
  <Application>Microsoft Office PowerPoint</Application>
  <PresentationFormat>Widescreen</PresentationFormat>
  <Paragraphs>23</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Tw Cen MT</vt:lpstr>
      <vt:lpstr>Circuit</vt:lpstr>
      <vt:lpstr>Monte Carlo estimation of pi</vt:lpstr>
      <vt:lpstr>The Problem and it’s importance</vt:lpstr>
      <vt:lpstr>Probability and The simulation</vt:lpstr>
      <vt:lpstr>Simulation</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Monte Carlo estimation of pi</dc:title>
  <dc:creator>Jake Mulligan</dc:creator>
  <cp:lastModifiedBy>Jake Mulligan</cp:lastModifiedBy>
  <cp:revision>3</cp:revision>
  <dcterms:created xsi:type="dcterms:W3CDTF">2019-12-06T01:13:57Z</dcterms:created>
  <dcterms:modified xsi:type="dcterms:W3CDTF">2019-12-06T01:27:16Z</dcterms:modified>
</cp:coreProperties>
</file>