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81" r:id="rId5"/>
    <p:sldId id="291" r:id="rId6"/>
    <p:sldId id="290" r:id="rId7"/>
    <p:sldId id="283" r:id="rId8"/>
    <p:sldId id="284" r:id="rId9"/>
    <p:sldId id="286" r:id="rId10"/>
    <p:sldId id="287" r:id="rId11"/>
    <p:sldId id="288" r:id="rId12"/>
    <p:sldId id="292" r:id="rId13"/>
    <p:sldId id="289" r:id="rId14"/>
    <p:sldId id="264" r:id="rId15"/>
    <p:sldId id="276" r:id="rId16"/>
    <p:sldId id="277" r:id="rId17"/>
    <p:sldId id="278" r:id="rId18"/>
    <p:sldId id="279" r:id="rId19"/>
    <p:sldId id="266" r:id="rId20"/>
    <p:sldId id="268" r:id="rId21"/>
    <p:sldId id="269" r:id="rId22"/>
    <p:sldId id="280" r:id="rId23"/>
    <p:sldId id="274" r:id="rId24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8"/>
    <p:restoredTop sz="92342" autoAdjust="0"/>
  </p:normalViewPr>
  <p:slideViewPr>
    <p:cSldViewPr showGuides="1">
      <p:cViewPr varScale="1">
        <p:scale>
          <a:sx n="91" d="100"/>
          <a:sy n="91" d="100"/>
        </p:scale>
        <p:origin x="200" y="7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B2-41C5-8794-9BB796A561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2-41C5-8794-9BB796A561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B2-41C5-8794-9BB796A56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en-gb" dirty="0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en-gb"/>
            <a:t>Task 1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en-gb"/>
            <a:t>Task 2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en-gb"/>
            <a:t>Group B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en-gb"/>
            <a:t>Task 1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en-gb"/>
            <a:t>Task 2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en-gb"/>
            <a:t>Group C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en-gb"/>
            <a:t>Task 1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Task 1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Task 2</a:t>
          </a:r>
          <a:endParaRPr lang="en-US" sz="2400" kern="1200" dirty="0"/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Group B</a:t>
          </a:r>
          <a:endParaRPr lang="en-US" sz="3100" kern="1200" dirty="0"/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Task 1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Task 2</a:t>
          </a:r>
          <a:endParaRPr lang="en-US" sz="2400" kern="1200" dirty="0"/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Group C</a:t>
          </a:r>
          <a:endParaRPr lang="en-US" sz="3100" kern="1200" dirty="0"/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Task 1</a:t>
          </a:r>
          <a:endParaRPr lang="en-US" sz="2400" kern="1200" dirty="0"/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46FA63-D707-4B8C-96CC-B557CA336FCE}" type="datetime1">
              <a:rPr lang="en-GB" smtClean="0">
                <a:solidFill>
                  <a:schemeClr val="tx2"/>
                </a:solidFill>
              </a:rPr>
              <a:t>07/03/2019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B178AC-64BE-41F2-A7AE-E34946EE79F8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65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51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83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382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16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098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36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631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28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31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297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75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86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40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13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36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29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29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7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41E57-B869-4F93-A8CB-3B07FB29569D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15EE6-DD38-46E5-A28F-7057CB4AE61C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589" y="2159000"/>
            <a:ext cx="7008574" cy="1930400"/>
          </a:xfrm>
        </p:spPr>
        <p:txBody>
          <a:bodyPr rtlCol="0" anchor="t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dirty="0"/>
              <a:t>Databricks for Big Data and AI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401" y="4089400"/>
            <a:ext cx="7008574" cy="1296987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dirty="0"/>
              <a:t>Jimmy Chen</a:t>
            </a:r>
          </a:p>
          <a:p>
            <a:pPr lvl="0" rtl="0"/>
            <a:r>
              <a:rPr lang="en-US" dirty="0" err="1"/>
              <a:t>Jinghan</a:t>
            </a:r>
            <a:r>
              <a:rPr lang="en-US" dirty="0"/>
              <a:t> Ma</a:t>
            </a:r>
          </a:p>
        </p:txBody>
      </p:sp>
    </p:spTree>
    <p:extLst>
      <p:ext uri="{BB962C8B-B14F-4D97-AF65-F5344CB8AC3E}">
        <p14:creationId xmlns:p14="http://schemas.microsoft.com/office/powerpoint/2010/main" val="2647591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en-GB" noProof="0" dirty="0"/>
              <a:t>Bottlenecks in Tradition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 dirty="0"/>
              <a:t>Use Python with related package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 dirty="0"/>
              <a:t>Use Spark with spar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CAB8BD-5A87-4DB5-924A-8B2AB5CF8B74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40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3BBB81-C700-4083-8127-E310BD1DC13C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CAB8BD-5A87-4DB5-924A-8B2AB5CF8B74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31163F-A609-4965-981E-2512858A6B0B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AD07FA-60A0-4513-81AF-BDF95D9090DF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A9B41F-141C-4F65-BC2A-BC13EF27A4D7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E95AA2-CDD5-40B0-B1CF-38A42C9DCC78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96DEFE-052F-4B34-8EAC-A263CB86F3A5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noProof="0" dirty="0"/>
              <a:t>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F860746-45FF-4F3F-9CE0-E6B542C01EBE}" type="datetime1">
              <a:rPr lang="en-GB" noProof="0" smtClean="0"/>
              <a:pPr/>
              <a:t>07/03/2019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B9C24-B403-AF42-91C3-BE97DD7F61D0}"/>
              </a:ext>
            </a:extLst>
          </p:cNvPr>
          <p:cNvSpPr/>
          <p:nvPr userDrawn="1"/>
        </p:nvSpPr>
        <p:spPr>
          <a:xfrm>
            <a:off x="304721" y="-357876"/>
            <a:ext cx="2665491" cy="1348476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19D73-7F48-8B4E-B921-E11D8802FC8D}"/>
              </a:ext>
            </a:extLst>
          </p:cNvPr>
          <p:cNvSpPr/>
          <p:nvPr userDrawn="1"/>
        </p:nvSpPr>
        <p:spPr>
          <a:xfrm rot="5400000">
            <a:off x="6657220" y="1494592"/>
            <a:ext cx="92076" cy="10361692"/>
          </a:xfrm>
          <a:prstGeom prst="rect">
            <a:avLst/>
          </a:prstGeom>
          <a:solidFill>
            <a:srgbClr val="0E1E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F4190F-84AB-214B-B8D8-8A0F27EBD23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21" y="6526934"/>
            <a:ext cx="1217691" cy="1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  <p:sldLayoutId id="2147483680" r:id="rId12"/>
    <p:sldLayoutId id="214748368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1" i="0" kern="1200" cap="none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zuredatabricks.net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bricks.com/aw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Databricks for Big Data and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Jimmy Chen</a:t>
            </a:r>
          </a:p>
          <a:p>
            <a:pPr rtl="0"/>
            <a:r>
              <a:rPr lang="en-GB" dirty="0" err="1"/>
              <a:t>Jinghan</a:t>
            </a:r>
            <a:r>
              <a:rPr lang="en-GB" dirty="0"/>
              <a:t> Ma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Appendix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Azure Databricks</a:t>
            </a:r>
          </a:p>
          <a:p>
            <a:pPr lvl="1"/>
            <a:r>
              <a:rPr lang="en-US" dirty="0">
                <a:hlinkClick r:id="rId3"/>
              </a:rPr>
              <a:t>https://docs.azuredatabricks.net/index.html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AWS Databricks</a:t>
            </a:r>
          </a:p>
          <a:p>
            <a:pPr lvl="1"/>
            <a:r>
              <a:rPr lang="en-US" dirty="0">
                <a:hlinkClick r:id="rId4"/>
              </a:rPr>
              <a:t>https://databricks.com/aws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9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/>
              <a:t>Add your first bullet point here</a:t>
            </a:r>
          </a:p>
          <a:p>
            <a:pPr rtl="0"/>
            <a:r>
              <a:rPr lang="en-gb"/>
              <a:t>Add your second bullet point here</a:t>
            </a:r>
          </a:p>
          <a:p>
            <a:pPr rtl="0"/>
            <a:r>
              <a:rPr lang="en-gb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Title and Content Layout with Chart </a:t>
            </a:r>
            <a:endParaRPr lang="en-US" dirty="0"/>
          </a:p>
        </p:txBody>
      </p:sp>
      <p:graphicFrame>
        <p:nvGraphicFramePr>
          <p:cNvPr id="7" name="Content Placeholder 6" descr="Line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143654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Title and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/>
              <a:t>First bullet point here</a:t>
            </a:r>
          </a:p>
          <a:p>
            <a:pPr rtl="0"/>
            <a:r>
              <a:rPr lang="en-gb"/>
              <a:t>Second bullet point here</a:t>
            </a:r>
          </a:p>
          <a:p>
            <a:pPr rtl="0"/>
            <a:r>
              <a:rPr lang="en-gb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9410286"/>
              </p:ext>
            </p:extLst>
          </p:nvPr>
        </p:nvGraphicFramePr>
        <p:xfrm>
          <a:off x="6297613" y="1701800"/>
          <a:ext cx="4976811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rtl="0"/>
                      <a:r>
                        <a:rPr lang="en-GB" dirty="0"/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Group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rtl="0"/>
                      <a:r>
                        <a:rPr lang="en-gb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rtl="0"/>
                      <a:r>
                        <a:rPr lang="en-gb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88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rtl="0"/>
                      <a:r>
                        <a:rPr lang="en-gb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200"/>
            <a:ext cx="10744200" cy="1397000"/>
          </a:xfrm>
        </p:spPr>
        <p:txBody>
          <a:bodyPr rtlCol="0"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5167202"/>
              </p:ext>
            </p:extLst>
          </p:nvPr>
        </p:nvGraphicFramePr>
        <p:xfrm>
          <a:off x="1065212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First bullet point here</a:t>
            </a:r>
          </a:p>
          <a:p>
            <a:pPr rtl="0"/>
            <a:r>
              <a:rPr lang="en-gb" dirty="0"/>
              <a:t>Second bullet point here</a:t>
            </a:r>
          </a:p>
          <a:p>
            <a:pPr rtl="0"/>
            <a:r>
              <a:rPr lang="en-gb" dirty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GB" dirty="0"/>
              <a:t>Bottlenecks in Traditional Solution</a:t>
            </a:r>
          </a:p>
          <a:p>
            <a:r>
              <a:rPr lang="en-US" dirty="0"/>
              <a:t>What is Databricks</a:t>
            </a:r>
            <a:endParaRPr lang="en-gb" dirty="0"/>
          </a:p>
          <a:p>
            <a:r>
              <a:rPr lang="en-US" dirty="0"/>
              <a:t>Components of Databricks</a:t>
            </a:r>
          </a:p>
          <a:p>
            <a:pPr lvl="1"/>
            <a:r>
              <a:rPr lang="en-US" dirty="0"/>
              <a:t>Databricks Delta</a:t>
            </a:r>
          </a:p>
          <a:p>
            <a:pPr lvl="1"/>
            <a:r>
              <a:rPr lang="en-US" dirty="0"/>
              <a:t>Databricks ML Frameworks</a:t>
            </a:r>
          </a:p>
          <a:p>
            <a:r>
              <a:rPr lang="en-US" dirty="0"/>
              <a:t>Alternate Options </a:t>
            </a:r>
          </a:p>
        </p:txBody>
      </p:sp>
    </p:spTree>
    <p:extLst>
      <p:ext uri="{BB962C8B-B14F-4D97-AF65-F5344CB8AC3E}">
        <p14:creationId xmlns:p14="http://schemas.microsoft.com/office/powerpoint/2010/main" val="28756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Add a Slide Title - 5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Bottlenecks in Traditional 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Python with related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US" dirty="0"/>
              <a:t>Easy to setup &amp; use</a:t>
            </a:r>
          </a:p>
          <a:p>
            <a:pPr rtl="0"/>
            <a:r>
              <a:rPr lang="en-US" dirty="0"/>
              <a:t>Hard to scale infrastructure</a:t>
            </a:r>
          </a:p>
          <a:p>
            <a:pPr rtl="0"/>
            <a:r>
              <a:rPr lang="en-US" dirty="0"/>
              <a:t>Multiple packages need to be leveraged</a:t>
            </a:r>
          </a:p>
          <a:p>
            <a:pPr rtl="0"/>
            <a:r>
              <a:rPr lang="en-US" dirty="0"/>
              <a:t>Python interpreter negate the possibility of true multi-threading</a:t>
            </a:r>
          </a:p>
          <a:p>
            <a:pPr rtl="0"/>
            <a:r>
              <a:rPr lang="en-US" dirty="0"/>
              <a:t>Will have performance issue in ETL &amp; model training when data grows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dirty="0"/>
              <a:t>Apache Spark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n-US" dirty="0"/>
              <a:t>Native in-memory &amp; parallel computing solution</a:t>
            </a:r>
          </a:p>
          <a:p>
            <a:pPr rtl="0"/>
            <a:r>
              <a:rPr lang="en-US" dirty="0"/>
              <a:t>Single platform for data integration, ETL and Machine Leaning</a:t>
            </a:r>
          </a:p>
          <a:p>
            <a:r>
              <a:rPr lang="en-US" dirty="0"/>
              <a:t>Hard to setup infrastructure</a:t>
            </a:r>
          </a:p>
          <a:p>
            <a:r>
              <a:rPr lang="en-US" dirty="0"/>
              <a:t>Complex config to scale</a:t>
            </a:r>
          </a:p>
        </p:txBody>
      </p:sp>
    </p:spTree>
    <p:extLst>
      <p:ext uri="{BB962C8B-B14F-4D97-AF65-F5344CB8AC3E}">
        <p14:creationId xmlns:p14="http://schemas.microsoft.com/office/powerpoint/2010/main" val="163882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Databricks – The Treatment of Pain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Powered by Apache Spark</a:t>
            </a:r>
          </a:p>
          <a:p>
            <a:r>
              <a:rPr lang="en-US" dirty="0"/>
              <a:t>Unified Analytics Platform in clouds (MS Azure &amp; AWS)</a:t>
            </a:r>
          </a:p>
          <a:p>
            <a:r>
              <a:rPr lang="en-US" dirty="0"/>
              <a:t>Simple infrastructure management</a:t>
            </a:r>
            <a:endParaRPr lang="en-gb" dirty="0"/>
          </a:p>
          <a:p>
            <a:r>
              <a:rPr lang="en-US" dirty="0"/>
              <a:t>Highly reliable and performant data pipelines</a:t>
            </a:r>
          </a:p>
          <a:p>
            <a:r>
              <a:rPr lang="en-US" dirty="0"/>
              <a:t>Productive data science at scale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Databricks Components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88C55-B567-6241-A9AF-4DF2663EC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1" y="1483751"/>
            <a:ext cx="7131050" cy="49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Databricks Components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Databricks UI</a:t>
            </a:r>
          </a:p>
          <a:p>
            <a:pPr lvl="1"/>
            <a:r>
              <a:rPr lang="en-GB" dirty="0"/>
              <a:t>Concise interface that could help user to access fundamental </a:t>
            </a:r>
            <a:r>
              <a:rPr lang="en-US" dirty="0"/>
              <a:t>Databricks entities and manage scalable, monitorable &amp; limitable infrastructure by simple clicks</a:t>
            </a:r>
            <a:endParaRPr lang="en-GB" dirty="0"/>
          </a:p>
          <a:p>
            <a:r>
              <a:rPr lang="en-US" dirty="0"/>
              <a:t>Databricks Delta</a:t>
            </a:r>
          </a:p>
          <a:p>
            <a:pPr lvl="1"/>
            <a:r>
              <a:rPr lang="en-US" dirty="0"/>
              <a:t>Reliable and Performant pipelines</a:t>
            </a:r>
          </a:p>
          <a:p>
            <a:pPr lvl="1"/>
            <a:r>
              <a:rPr lang="en-US" dirty="0"/>
              <a:t>For Streaming &amp; Batch data</a:t>
            </a:r>
          </a:p>
          <a:p>
            <a:r>
              <a:rPr lang="en-US" dirty="0"/>
              <a:t>Databricks ML Frameworks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Databricks Delta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High performance, reliable, low latent data pipeline for Batch &amp; Streaming data</a:t>
            </a:r>
          </a:p>
          <a:p>
            <a:pPr lvl="1"/>
            <a:r>
              <a:rPr lang="en-US" dirty="0"/>
              <a:t>Data Engineer related component</a:t>
            </a:r>
          </a:p>
          <a:p>
            <a:pPr lvl="1"/>
            <a:r>
              <a:rPr lang="en-US" dirty="0"/>
              <a:t>Open-source Parquet columnar file format</a:t>
            </a:r>
          </a:p>
          <a:p>
            <a:pPr lvl="1"/>
            <a:r>
              <a:rPr lang="en-US" dirty="0"/>
              <a:t>Performance Tuning with indexing and Partitioning</a:t>
            </a:r>
          </a:p>
          <a:p>
            <a:pPr lvl="1"/>
            <a:r>
              <a:rPr lang="en-US" dirty="0"/>
              <a:t>ANSI SQL style query, ACID compliance and Schema Validation</a:t>
            </a:r>
          </a:p>
          <a:p>
            <a:pPr lvl="1"/>
            <a:r>
              <a:rPr lang="en-US" dirty="0"/>
              <a:t>Support real-time streaming ingest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Databricks ML Frameworks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Alternate Options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Although Databricks is a powerful tool, we DO have alternate options</a:t>
            </a:r>
          </a:p>
          <a:p>
            <a:pPr lvl="1"/>
            <a:r>
              <a:rPr lang="en-US" dirty="0"/>
              <a:t>AWS Glue &amp; AWS SageMaker</a:t>
            </a:r>
          </a:p>
          <a:p>
            <a:pPr lvl="2"/>
            <a:r>
              <a:rPr lang="en-US" dirty="0"/>
              <a:t>Glue for Data Integration</a:t>
            </a:r>
          </a:p>
          <a:p>
            <a:pPr lvl="2"/>
            <a:r>
              <a:rPr lang="en-US" dirty="0"/>
              <a:t>SageMaker for Machine Learning</a:t>
            </a:r>
          </a:p>
          <a:p>
            <a:pPr rtl="0"/>
            <a:r>
              <a:rPr lang="en-US" dirty="0"/>
              <a:t>For the next step, we will compare all the options and</a:t>
            </a:r>
            <a:r>
              <a:rPr lang="zh-CN" altLang="en-US" dirty="0"/>
              <a:t> </a:t>
            </a:r>
            <a:r>
              <a:rPr lang="en-US" altLang="zh-CN" dirty="0"/>
              <a:t>make decision based on our requirement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4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Books 16x9</Template>
  <TotalTime>0</TotalTime>
  <Words>448</Words>
  <Application>Microsoft Macintosh PowerPoint</Application>
  <PresentationFormat>Custom</PresentationFormat>
  <Paragraphs>120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幼圆</vt:lpstr>
      <vt:lpstr>Arial</vt:lpstr>
      <vt:lpstr>Calibri</vt:lpstr>
      <vt:lpstr>Century Gothic</vt:lpstr>
      <vt:lpstr>Books 16x9</vt:lpstr>
      <vt:lpstr>Databricks for Big Data and AI</vt:lpstr>
      <vt:lpstr>Table of Content</vt:lpstr>
      <vt:lpstr>Bottlenecks in Traditional Solution</vt:lpstr>
      <vt:lpstr>Databricks – The Treatment of Pain</vt:lpstr>
      <vt:lpstr>Databricks Components </vt:lpstr>
      <vt:lpstr>Databricks Components </vt:lpstr>
      <vt:lpstr>Databricks Delta</vt:lpstr>
      <vt:lpstr>Databricks ML Frameworks</vt:lpstr>
      <vt:lpstr>Alternate Options </vt:lpstr>
      <vt:lpstr>Appendix</vt:lpstr>
      <vt:lpstr>Title Layout</vt:lpstr>
      <vt:lpstr>Title and Content Layout with List</vt:lpstr>
      <vt:lpstr>Title and Content Layout with Chart </vt:lpstr>
      <vt:lpstr>Title and Content Layout with Table</vt:lpstr>
      <vt:lpstr>Title and Content Layout with SmartArt</vt:lpstr>
      <vt:lpstr>Add a Slide Title - 1</vt:lpstr>
      <vt:lpstr>Add a Slide Title - 2</vt:lpstr>
      <vt:lpstr>Add a Slide Title - 3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2019-03-08T00:40:00Z</dcterms:created>
  <dcterms:modified xsi:type="dcterms:W3CDTF">2019-03-08T02:48:15Z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