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CC4F-E85A-4F24-943E-A3CA38F3F966}" type="datetimeFigureOut">
              <a:rPr lang="en-US" smtClean="0"/>
              <a:t>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D13-6777-4DC2-9979-F85449605F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CC4F-E85A-4F24-943E-A3CA38F3F966}" type="datetimeFigureOut">
              <a:rPr lang="en-US" smtClean="0"/>
              <a:t>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D13-6777-4DC2-9979-F85449605F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CC4F-E85A-4F24-943E-A3CA38F3F966}" type="datetimeFigureOut">
              <a:rPr lang="en-US" smtClean="0"/>
              <a:t>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D13-6777-4DC2-9979-F85449605F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CC4F-E85A-4F24-943E-A3CA38F3F966}" type="datetimeFigureOut">
              <a:rPr lang="en-US" smtClean="0"/>
              <a:t>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D13-6777-4DC2-9979-F85449605F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CC4F-E85A-4F24-943E-A3CA38F3F966}" type="datetimeFigureOut">
              <a:rPr lang="en-US" smtClean="0"/>
              <a:t>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D13-6777-4DC2-9979-F85449605F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CC4F-E85A-4F24-943E-A3CA38F3F966}" type="datetimeFigureOut">
              <a:rPr lang="en-US" smtClean="0"/>
              <a:t>2/27/2010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D13-6777-4DC2-9979-F85449605F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CC4F-E85A-4F24-943E-A3CA38F3F966}" type="datetimeFigureOut">
              <a:rPr lang="en-US" smtClean="0"/>
              <a:t>2/27/2010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D13-6777-4DC2-9979-F85449605F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CC4F-E85A-4F24-943E-A3CA38F3F966}" type="datetimeFigureOut">
              <a:rPr lang="en-US" smtClean="0"/>
              <a:t>2/27/2010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D13-6777-4DC2-9979-F85449605F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CC4F-E85A-4F24-943E-A3CA38F3F966}" type="datetimeFigureOut">
              <a:rPr lang="en-US" smtClean="0"/>
              <a:t>2/27/2010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D13-6777-4DC2-9979-F85449605F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CC4F-E85A-4F24-943E-A3CA38F3F966}" type="datetimeFigureOut">
              <a:rPr lang="en-US" smtClean="0"/>
              <a:t>2/27/2010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CD13-6777-4DC2-9979-F85449605F8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EC5CC4F-E85A-4F24-943E-A3CA38F3F966}" type="datetimeFigureOut">
              <a:rPr lang="en-US" smtClean="0"/>
              <a:t>2/27/2010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A08CD13-6777-4DC2-9979-F85449605F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EC5CC4F-E85A-4F24-943E-A3CA38F3F966}" type="datetimeFigureOut">
              <a:rPr lang="en-US" smtClean="0"/>
              <a:t>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A08CD13-6777-4DC2-9979-F85449605F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ELITES – MILESTONE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Designing and Implementing the </a:t>
            </a:r>
            <a:r>
              <a:rPr lang="en-US" dirty="0" smtClean="0">
                <a:solidFill>
                  <a:schemeClr val="tx1"/>
                </a:solidFill>
              </a:rPr>
              <a:t>Lexical Analyzer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3340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Busto, Peter Richard</a:t>
            </a:r>
          </a:p>
          <a:p>
            <a:r>
              <a:rPr lang="en-US" sz="1600" dirty="0" smtClean="0"/>
              <a:t>Cardenas, Patrick Joseph</a:t>
            </a:r>
          </a:p>
          <a:p>
            <a:r>
              <a:rPr lang="en-US" sz="1600" dirty="0" smtClean="0"/>
              <a:t>Monceller, Aivan Reigh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0070C0"/>
                </a:solidFill>
              </a:rPr>
              <a:t>token types </a:t>
            </a:r>
            <a:r>
              <a:rPr lang="en-US" dirty="0" smtClean="0"/>
              <a:t>and corresponding </a:t>
            </a:r>
            <a:r>
              <a:rPr lang="en-US" i="1" dirty="0" smtClean="0">
                <a:solidFill>
                  <a:srgbClr val="0070C0"/>
                </a:solidFill>
              </a:rPr>
              <a:t>token patterns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DIRECTIVE	-&gt; </a:t>
            </a:r>
            <a:r>
              <a:rPr lang="en-US" dirty="0" smtClean="0"/>
              <a:t>"&lt;.+?&gt;”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INCLUDE</a:t>
            </a:r>
            <a:r>
              <a:rPr lang="en-US" dirty="0" smtClean="0"/>
              <a:t>	</a:t>
            </a:r>
            <a:r>
              <a:rPr lang="en-US" dirty="0" smtClean="0"/>
              <a:t>	-&gt; "include”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VOID		-&gt; </a:t>
            </a:r>
            <a:r>
              <a:rPr lang="en-US" dirty="0" smtClean="0"/>
              <a:t>"void”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WHILE</a:t>
            </a:r>
            <a:r>
              <a:rPr lang="en-US" dirty="0" smtClean="0"/>
              <a:t>		-&gt; </a:t>
            </a:r>
            <a:r>
              <a:rPr lang="en-US" dirty="0" smtClean="0"/>
              <a:t>"while”</a:t>
            </a:r>
          </a:p>
          <a:p>
            <a:pPr>
              <a:buNone/>
            </a:pPr>
            <a:r>
              <a:rPr lang="en-US" dirty="0" smtClean="0"/>
              <a:t>NUMBER		-&gt; </a:t>
            </a:r>
            <a:r>
              <a:rPr lang="en-US" dirty="0" smtClean="0"/>
              <a:t>"[</a:t>
            </a:r>
            <a:r>
              <a:rPr lang="en-US" dirty="0" smtClean="0"/>
              <a:t>0-9</a:t>
            </a:r>
            <a:r>
              <a:rPr lang="en-US" dirty="0" smtClean="0"/>
              <a:t>]+”</a:t>
            </a:r>
          </a:p>
          <a:p>
            <a:pPr>
              <a:buNone/>
            </a:pPr>
            <a:r>
              <a:rPr lang="en-US" dirty="0" smtClean="0"/>
              <a:t>ASTERISK	-&gt; </a:t>
            </a:r>
            <a:r>
              <a:rPr lang="en-US" dirty="0" smtClean="0"/>
              <a:t>"\*“</a:t>
            </a:r>
          </a:p>
          <a:p>
            <a:pPr>
              <a:buNone/>
            </a:pPr>
            <a:r>
              <a:rPr lang="en-US" dirty="0" smtClean="0"/>
              <a:t>…..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of the </a:t>
            </a:r>
            <a:r>
              <a:rPr lang="en-US" i="1" dirty="0" smtClean="0">
                <a:solidFill>
                  <a:srgbClr val="0070C0"/>
                </a:solidFill>
              </a:rPr>
              <a:t>token types </a:t>
            </a:r>
            <a:r>
              <a:rPr lang="en-US" dirty="0" smtClean="0"/>
              <a:t>are stored in the </a:t>
            </a:r>
            <a:r>
              <a:rPr lang="en-US" u="sng" dirty="0" smtClean="0"/>
              <a:t>Tokens</a:t>
            </a:r>
            <a:r>
              <a:rPr lang="en-US" dirty="0" smtClean="0"/>
              <a:t> collection. </a:t>
            </a: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971800"/>
            <a:ext cx="39814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of the </a:t>
            </a:r>
            <a:r>
              <a:rPr lang="en-US" i="1" dirty="0" smtClean="0">
                <a:solidFill>
                  <a:srgbClr val="0070C0"/>
                </a:solidFill>
              </a:rPr>
              <a:t>token patterns </a:t>
            </a:r>
            <a:r>
              <a:rPr lang="en-US" dirty="0" smtClean="0"/>
              <a:t>are stored in the </a:t>
            </a:r>
            <a:r>
              <a:rPr lang="en-US" u="sng" dirty="0" smtClean="0"/>
              <a:t>Patterns</a:t>
            </a:r>
            <a:r>
              <a:rPr lang="en-US" dirty="0" smtClean="0"/>
              <a:t> collection.</a:t>
            </a:r>
            <a:endParaRPr lang="en-US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48000"/>
            <a:ext cx="38290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u="sng" dirty="0" smtClean="0"/>
              <a:t>Token</a:t>
            </a:r>
            <a:r>
              <a:rPr lang="en-US" dirty="0" smtClean="0"/>
              <a:t> data structure properties:</a:t>
            </a:r>
            <a:endParaRPr 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0"/>
            <a:ext cx="8286962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 Program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Converted to string by Scanner</a:t>
            </a:r>
          </a:p>
          <a:p>
            <a:pPr>
              <a:buNone/>
            </a:pPr>
            <a:r>
              <a:rPr lang="pt-BR" sz="2800" dirty="0" smtClean="0"/>
              <a:t>"#include&lt;stdio.h&gt;</a:t>
            </a:r>
            <a:r>
              <a:rPr lang="pt-BR" sz="2800" b="1" dirty="0" smtClean="0">
                <a:solidFill>
                  <a:srgbClr val="FF0000"/>
                </a:solidFill>
              </a:rPr>
              <a:t>\r\n</a:t>
            </a:r>
            <a:r>
              <a:rPr lang="pt-BR" sz="2800" dirty="0" smtClean="0"/>
              <a:t>char *a='2';</a:t>
            </a:r>
            <a:r>
              <a:rPr lang="pt-BR" sz="2800" b="1" dirty="0" smtClean="0">
                <a:solidFill>
                  <a:srgbClr val="FF0000"/>
                </a:solidFill>
              </a:rPr>
              <a:t>\r\n</a:t>
            </a:r>
            <a:r>
              <a:rPr lang="pt-BR" sz="2800" dirty="0" smtClean="0"/>
              <a:t>int b=5;</a:t>
            </a:r>
            <a:r>
              <a:rPr lang="pt-BR" sz="2800" b="1" dirty="0" smtClean="0">
                <a:solidFill>
                  <a:srgbClr val="FF0000"/>
                </a:solidFill>
              </a:rPr>
              <a:t>\r\n</a:t>
            </a:r>
            <a:r>
              <a:rPr lang="pt-BR" sz="2800" dirty="0" smtClean="0"/>
              <a:t>main()</a:t>
            </a:r>
            <a:r>
              <a:rPr lang="pt-BR" sz="2800" dirty="0" smtClean="0">
                <a:solidFill>
                  <a:srgbClr val="FF0000"/>
                </a:solidFill>
              </a:rPr>
              <a:t>\r\n</a:t>
            </a:r>
            <a:r>
              <a:rPr lang="pt-BR" sz="2800" dirty="0" smtClean="0"/>
              <a:t>{</a:t>
            </a:r>
            <a:r>
              <a:rPr lang="pt-BR" sz="2800" b="1" dirty="0" smtClean="0">
                <a:solidFill>
                  <a:srgbClr val="FF0000"/>
                </a:solidFill>
              </a:rPr>
              <a:t>\r\n</a:t>
            </a:r>
            <a:r>
              <a:rPr lang="pt-BR" sz="2800" b="1" dirty="0" smtClean="0">
                <a:solidFill>
                  <a:srgbClr val="0070C0"/>
                </a:solidFill>
              </a:rPr>
              <a:t>\t</a:t>
            </a:r>
            <a:r>
              <a:rPr lang="pt-BR" sz="2800" dirty="0" smtClean="0"/>
              <a:t>printf(\"hello world\");</a:t>
            </a:r>
            <a:r>
              <a:rPr lang="pt-BR" sz="2800" b="1" dirty="0" smtClean="0">
                <a:solidFill>
                  <a:srgbClr val="FF0000"/>
                </a:solidFill>
              </a:rPr>
              <a:t>\r\n</a:t>
            </a:r>
            <a:r>
              <a:rPr lang="pt-BR" sz="2800" dirty="0" smtClean="0"/>
              <a:t>}"</a:t>
            </a:r>
            <a:endParaRPr lang="en-US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4419600" cy="201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The Scanner</a:t>
            </a:r>
            <a:br>
              <a:rPr lang="en-US" dirty="0" smtClean="0"/>
            </a:br>
            <a:r>
              <a:rPr lang="en-US" sz="2700" dirty="0" smtClean="0">
                <a:solidFill>
                  <a:schemeClr val="bg1"/>
                </a:solidFill>
              </a:rPr>
              <a:t>The Process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625609"/>
          </a:xfrm>
        </p:spPr>
        <p:txBody>
          <a:bodyPr/>
          <a:lstStyle/>
          <a:p>
            <a:pPr marL="633222" indent="-514350">
              <a:buNone/>
            </a:pPr>
            <a:r>
              <a:rPr lang="en-US" sz="2800" dirty="0" smtClean="0"/>
              <a:t>Level 1 Diagram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8001000" cy="478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The Scanner</a:t>
            </a:r>
            <a:br>
              <a:rPr lang="en-US" dirty="0" smtClean="0"/>
            </a:br>
            <a:r>
              <a:rPr lang="en-US" sz="2700" dirty="0" smtClean="0">
                <a:solidFill>
                  <a:schemeClr val="bg1"/>
                </a:solidFill>
              </a:rPr>
              <a:t>The Process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None/>
            </a:pPr>
            <a:r>
              <a:rPr lang="en-US" sz="2800" dirty="0" smtClean="0"/>
              <a:t>Assuming the first token is scanned – the </a:t>
            </a:r>
            <a:r>
              <a:rPr lang="en-US" sz="2800" b="1" i="1" dirty="0" err="1" smtClean="0"/>
              <a:t>TokenType.SHARP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6000" y="296733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pt-BR" dirty="0" smtClean="0"/>
              <a:t>"</a:t>
            </a:r>
            <a:r>
              <a:rPr lang="pt-BR" sz="2800" dirty="0" smtClean="0">
                <a:solidFill>
                  <a:srgbClr val="FF0000"/>
                </a:solidFill>
              </a:rPr>
              <a:t>#</a:t>
            </a:r>
            <a:r>
              <a:rPr lang="pt-BR" dirty="0" smtClean="0"/>
              <a:t>include&lt;stdio.h&gt;</a:t>
            </a:r>
            <a:r>
              <a:rPr lang="pt-BR" b="1" dirty="0" smtClean="0"/>
              <a:t>\r\n</a:t>
            </a:r>
            <a:r>
              <a:rPr lang="pt-BR" dirty="0" smtClean="0"/>
              <a:t>char *a='2';</a:t>
            </a:r>
            <a:r>
              <a:rPr lang="pt-BR" b="1" dirty="0" smtClean="0"/>
              <a:t>\r\n</a:t>
            </a:r>
            <a:r>
              <a:rPr lang="pt-BR" dirty="0" smtClean="0"/>
              <a:t>int b=5;</a:t>
            </a:r>
            <a:r>
              <a:rPr lang="pt-BR" b="1" dirty="0" smtClean="0"/>
              <a:t>\r\n</a:t>
            </a:r>
            <a:r>
              <a:rPr lang="pt-BR" dirty="0" smtClean="0"/>
              <a:t>main()\r\n{</a:t>
            </a:r>
            <a:r>
              <a:rPr lang="pt-BR" b="1" dirty="0" smtClean="0"/>
              <a:t>\r\n\t</a:t>
            </a:r>
            <a:r>
              <a:rPr lang="pt-BR" dirty="0" smtClean="0"/>
              <a:t>printf(\"hello world\");</a:t>
            </a:r>
            <a:r>
              <a:rPr lang="pt-BR" b="1" dirty="0" smtClean="0"/>
              <a:t>\r\n</a:t>
            </a:r>
            <a:r>
              <a:rPr lang="pt-BR" dirty="0" smtClean="0"/>
              <a:t>}"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362200" y="4876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pt-BR" dirty="0" smtClean="0"/>
              <a:t>"include&lt;stdio.h&gt;</a:t>
            </a:r>
            <a:r>
              <a:rPr lang="pt-BR" b="1" dirty="0" smtClean="0"/>
              <a:t>\r\n</a:t>
            </a:r>
            <a:r>
              <a:rPr lang="pt-BR" dirty="0" smtClean="0"/>
              <a:t>char *a='2';</a:t>
            </a:r>
            <a:r>
              <a:rPr lang="pt-BR" b="1" dirty="0" smtClean="0"/>
              <a:t>\r\n</a:t>
            </a:r>
            <a:r>
              <a:rPr lang="pt-BR" dirty="0" smtClean="0"/>
              <a:t>int b=5;</a:t>
            </a:r>
            <a:r>
              <a:rPr lang="pt-BR" b="1" dirty="0" smtClean="0"/>
              <a:t>\r\n</a:t>
            </a:r>
            <a:r>
              <a:rPr lang="pt-BR" dirty="0" smtClean="0"/>
              <a:t>main()\r\n{</a:t>
            </a:r>
            <a:r>
              <a:rPr lang="pt-BR" b="1" dirty="0" smtClean="0"/>
              <a:t>\r\n\t</a:t>
            </a:r>
            <a:r>
              <a:rPr lang="pt-BR" dirty="0" smtClean="0"/>
              <a:t>printf(\"hello world\");</a:t>
            </a:r>
            <a:r>
              <a:rPr lang="pt-BR" b="1" dirty="0" smtClean="0"/>
              <a:t>\r\n</a:t>
            </a:r>
            <a:r>
              <a:rPr lang="pt-BR" dirty="0" smtClean="0"/>
              <a:t>}"</a:t>
            </a:r>
            <a:endParaRPr 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3848100" y="4381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The Scanner</a:t>
            </a:r>
            <a:br>
              <a:rPr lang="en-US" dirty="0" smtClean="0"/>
            </a:br>
            <a:r>
              <a:rPr lang="en-US" sz="2700" dirty="0" smtClean="0">
                <a:solidFill>
                  <a:schemeClr val="bg1"/>
                </a:solidFill>
              </a:rPr>
              <a:t>The Process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1219200"/>
          </a:xfrm>
        </p:spPr>
        <p:txBody>
          <a:bodyPr/>
          <a:lstStyle/>
          <a:p>
            <a:pPr marL="633222" indent="-514350">
              <a:buNone/>
            </a:pPr>
            <a:r>
              <a:rPr lang="en-US" sz="2800" dirty="0" smtClean="0"/>
              <a:t>Level 2 Diagram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7467600" cy="476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167</TotalTime>
  <Words>176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THE ELITES – MILESTONE II</vt:lpstr>
      <vt:lpstr>Designing the Scanner</vt:lpstr>
      <vt:lpstr>Designing the Scanner</vt:lpstr>
      <vt:lpstr>Designing the Scanner</vt:lpstr>
      <vt:lpstr>Designing the Scanner</vt:lpstr>
      <vt:lpstr>Implementing The Scanner</vt:lpstr>
      <vt:lpstr>Implementing The Scanner The Process</vt:lpstr>
      <vt:lpstr>Implementing The Scanner The Process</vt:lpstr>
      <vt:lpstr>Implementing The Scanner The Process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ELITES</dc:title>
  <dc:creator>Aivan</dc:creator>
  <cp:lastModifiedBy>Aivan</cp:lastModifiedBy>
  <cp:revision>22</cp:revision>
  <dcterms:created xsi:type="dcterms:W3CDTF">2010-02-27T09:13:43Z</dcterms:created>
  <dcterms:modified xsi:type="dcterms:W3CDTF">2010-02-27T12:00:52Z</dcterms:modified>
</cp:coreProperties>
</file>