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71512" autoAdjust="0"/>
  </p:normalViewPr>
  <p:slideViewPr>
    <p:cSldViewPr>
      <p:cViewPr varScale="1">
        <p:scale>
          <a:sx n="80" d="100"/>
          <a:sy n="8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B7DA3-C3E8-4304-B78E-B0088CBACC71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FC552-5F79-4A1C-94DE-46CABAF3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FSA - is a model of behavior composed of a finite number of states, transitions between those states, and actions.</a:t>
            </a:r>
          </a:p>
          <a:p>
            <a:r>
              <a:rPr lang="en-US" dirty="0" smtClean="0"/>
              <a:t>Differences</a:t>
            </a:r>
          </a:p>
          <a:p>
            <a:r>
              <a:rPr lang="en-US" dirty="0" smtClean="0"/>
              <a:t>1. The transition function for NFA is multi valued where as for DFA it is single valued. </a:t>
            </a:r>
            <a:br>
              <a:rPr lang="en-US" dirty="0" smtClean="0"/>
            </a:br>
            <a:r>
              <a:rPr lang="en-US" dirty="0" smtClean="0"/>
              <a:t>2. Checking membership is easy with DFA where as it is difficult for NFA </a:t>
            </a:r>
            <a:br>
              <a:rPr lang="en-US" dirty="0" smtClean="0"/>
            </a:br>
            <a:r>
              <a:rPr lang="en-US" dirty="0" smtClean="0"/>
              <a:t>3. Construction of NFA is very easy where as for DFA it is difficult </a:t>
            </a:r>
            <a:br>
              <a:rPr lang="en-US" dirty="0" smtClean="0"/>
            </a:br>
            <a:r>
              <a:rPr lang="en-US" dirty="0" smtClean="0"/>
              <a:t>4. Space required for DFA is more where for NFA it is less </a:t>
            </a:r>
            <a:br>
              <a:rPr lang="en-US" dirty="0" smtClean="0"/>
            </a:br>
            <a:r>
              <a:rPr lang="en-US" dirty="0" smtClean="0"/>
              <a:t>5. Backtracking is allowed in DFA, but it is not possible in every case in NFA. </a:t>
            </a:r>
            <a:br>
              <a:rPr lang="en-US" dirty="0" smtClean="0"/>
            </a:br>
            <a:r>
              <a:rPr lang="en-US" dirty="0" smtClean="0"/>
              <a:t>6. For every input and output we can construct DFA machine, but it is not possible to construct an NFA machine for every input and output. </a:t>
            </a:r>
            <a:br>
              <a:rPr lang="en-US" dirty="0" smtClean="0"/>
            </a:br>
            <a:r>
              <a:rPr lang="en-US" dirty="0" smtClean="0"/>
              <a:t>7. There is only 1 final state in NFA but there can be more then 1 final state in DFA.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FC552-5F79-4A1C-94DE-46CABAF3272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FC552-5F79-4A1C-94DE-46CABAF3272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FC552-5F79-4A1C-94DE-46CABAF3272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FC552-5F79-4A1C-94DE-46CABAF3272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FC552-5F79-4A1C-94DE-46CABAF3272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of Grammar:</a:t>
            </a:r>
          </a:p>
          <a:p>
            <a:r>
              <a:rPr lang="en-US" i="1" dirty="0" smtClean="0"/>
              <a:t>To derive syntactical structure from </a:t>
            </a:r>
            <a:r>
              <a:rPr lang="en-US" i="1" dirty="0" smtClean="0">
                <a:solidFill>
                  <a:srgbClr val="2C16C6"/>
                </a:solidFill>
              </a:rPr>
              <a:t>order</a:t>
            </a:r>
            <a:r>
              <a:rPr lang="en-US" i="1" dirty="0" smtClean="0"/>
              <a:t> and </a:t>
            </a:r>
            <a:r>
              <a:rPr lang="en-US" i="1" dirty="0" smtClean="0">
                <a:solidFill>
                  <a:srgbClr val="2C16C6"/>
                </a:solidFill>
              </a:rPr>
              <a:t>type</a:t>
            </a:r>
            <a:r>
              <a:rPr lang="en-US" i="1" dirty="0" smtClean="0"/>
              <a:t> of tokens.</a:t>
            </a:r>
          </a:p>
          <a:p>
            <a:endParaRPr lang="en-US" i="1" dirty="0" smtClean="0"/>
          </a:p>
          <a:p>
            <a:r>
              <a:rPr lang="en-US" i="0" dirty="0" smtClean="0"/>
              <a:t>Syntax</a:t>
            </a:r>
            <a:r>
              <a:rPr lang="en-US" i="0" baseline="0" dirty="0" smtClean="0"/>
              <a:t> vs. Semantics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Syntax: the structure of a set of tokens (Local Property)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Semantics: the meaning of a set of tokens (Global</a:t>
            </a:r>
            <a:r>
              <a:rPr lang="en-US" baseline="0" dirty="0" smtClean="0"/>
              <a:t> Property)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FC552-5F79-4A1C-94DE-46CABAF3272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FC552-5F79-4A1C-94DE-46CABAF3272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dirty="0" smtClean="0"/>
              <a:t>CST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reconstruct the original source code from the concrete syntax tree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 directed translation</a:t>
            </a:r>
            <a:endParaRPr lang="en-US" sz="1200" b="0" dirty="0" smtClean="0"/>
          </a:p>
          <a:p>
            <a:r>
              <a:rPr lang="en-US" sz="1200" b="0" dirty="0" smtClean="0"/>
              <a:t>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 the concrete syntax tree and simplify it to the essential nodes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Elimination of left-recursion, changing the grammar to remove shift/reduce conflicts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to eliminate left-recursion to use the recursive descent parser (LL(1) Parser)</a:t>
            </a:r>
            <a:endParaRPr lang="en-US" sz="1200" b="0" dirty="0" smtClean="0"/>
          </a:p>
          <a:p>
            <a:endParaRPr lang="en-US" sz="1200" b="0" dirty="0" smtClean="0"/>
          </a:p>
          <a:p>
            <a:r>
              <a:rPr lang="en-US" sz="1200" b="0" dirty="0" smtClean="0"/>
              <a:t>Either we are using a CFG/PEG the parser’s output is a Concrete Syntax Tree because there is a syntax directed translation</a:t>
            </a:r>
          </a:p>
          <a:p>
            <a:r>
              <a:rPr lang="en-US" sz="1200" b="0" dirty="0" smtClean="0"/>
              <a:t>However, a CST will later be converted into an AST for it to be useful for </a:t>
            </a:r>
            <a:r>
              <a:rPr lang="en-US" sz="1200" b="0" i="1" dirty="0" smtClean="0"/>
              <a:t>semantic processing</a:t>
            </a:r>
            <a:r>
              <a:rPr lang="en-US" sz="1200" b="0" dirty="0" smtClean="0"/>
              <a:t> and </a:t>
            </a:r>
            <a:r>
              <a:rPr lang="en-US" sz="1200" b="0" i="1" dirty="0" smtClean="0"/>
              <a:t>code generation</a:t>
            </a:r>
            <a:r>
              <a:rPr lang="en-US" sz="1200" b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FC552-5F79-4A1C-94DE-46CABAF3272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Goal</a:t>
            </a:r>
            <a:r>
              <a:rPr lang="en-US" i="0" baseline="0" dirty="0" smtClean="0"/>
              <a:t> of Grammar:</a:t>
            </a:r>
            <a:endParaRPr lang="en-US" i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To derive syntactical structure from </a:t>
            </a:r>
            <a:r>
              <a:rPr lang="en-US" i="1" dirty="0" smtClean="0">
                <a:solidFill>
                  <a:srgbClr val="2C16C6"/>
                </a:solidFill>
              </a:rPr>
              <a:t>order</a:t>
            </a:r>
            <a:r>
              <a:rPr lang="en-US" i="1" dirty="0" smtClean="0"/>
              <a:t> and </a:t>
            </a:r>
            <a:r>
              <a:rPr lang="en-US" i="1" dirty="0" smtClean="0">
                <a:solidFill>
                  <a:srgbClr val="2C16C6"/>
                </a:solidFill>
              </a:rPr>
              <a:t>type</a:t>
            </a:r>
            <a:r>
              <a:rPr lang="en-US" i="1" dirty="0" smtClean="0"/>
              <a:t> of tokens.</a:t>
            </a:r>
          </a:p>
          <a:p>
            <a:endParaRPr lang="en-US" dirty="0" smtClean="0"/>
          </a:p>
          <a:p>
            <a:r>
              <a:rPr lang="en-US" dirty="0" smtClean="0"/>
              <a:t>Metasyntax</a:t>
            </a:r>
            <a:r>
              <a:rPr lang="en-US" baseline="0" dirty="0" smtClean="0"/>
              <a:t> – Syntax </a:t>
            </a:r>
            <a:r>
              <a:rPr lang="en-US" dirty="0" smtClean="0"/>
              <a:t>used to describe syntax. The best known example is BNF and its variants such as EBNF.</a:t>
            </a:r>
          </a:p>
          <a:p>
            <a:endParaRPr lang="en-US" dirty="0" smtClean="0"/>
          </a:p>
          <a:p>
            <a:r>
              <a:rPr lang="en-US" dirty="0" smtClean="0"/>
              <a:t>CFG -a formal way to describe formal</a:t>
            </a:r>
            <a:r>
              <a:rPr lang="en-US" baseline="0" dirty="0" smtClean="0"/>
              <a:t> languages ( a set of words, i.e. finite strings of letters, symbols, or tokens).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FC552-5F79-4A1C-94DE-46CABAF3272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BNF</a:t>
            </a:r>
            <a:r>
              <a:rPr lang="en-US" baseline="0" dirty="0" smtClean="0"/>
              <a:t> Variants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Backus-Naur form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Extended Backus-Naur form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Wirth Syntax Notation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Augmented Backus-Naur form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FC552-5F79-4A1C-94DE-46CABAF3272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FC552-5F79-4A1C-94DE-46CABAF3272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FC552-5F79-4A1C-94DE-46CABAF3272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Without a base case first, we are stuck in infinite recursion (a bad thing).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FC552-5F79-4A1C-94DE-46CABAF3272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D251-A337-4943-8C90-99681040CF5B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8836-2B44-4477-8388-B6A81FDEAC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D251-A337-4943-8C90-99681040CF5B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8836-2B44-4477-8388-B6A81FDEA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D251-A337-4943-8C90-99681040CF5B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8836-2B44-4477-8388-B6A81FDEA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D251-A337-4943-8C90-99681040CF5B}" type="datetimeFigureOut">
              <a:rPr lang="en-US" smtClean="0"/>
              <a:pPr/>
              <a:t>3/5/2010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Monceller</a:t>
            </a:r>
            <a:r>
              <a:rPr lang="en-US" dirty="0" smtClean="0"/>
              <a:t>, Cardenas, Busto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8836-2B44-4477-8388-B6A81FDEAC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D251-A337-4943-8C90-99681040CF5B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8836-2B44-4477-8388-B6A81FDEA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D251-A337-4943-8C90-99681040CF5B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8836-2B44-4477-8388-B6A81FDEA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D251-A337-4943-8C90-99681040CF5B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8836-2B44-4477-8388-B6A81FDEA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D251-A337-4943-8C90-99681040CF5B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8836-2B44-4477-8388-B6A81FDEA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D251-A337-4943-8C90-99681040CF5B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8836-2B44-4477-8388-B6A81FDEA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D251-A337-4943-8C90-99681040CF5B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8836-2B44-4477-8388-B6A81FDEAC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F0CD251-A337-4943-8C90-99681040CF5B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EF98836-2B44-4477-8388-B6A81FDEA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F0CD251-A337-4943-8C90-99681040CF5B}" type="datetimeFigureOut">
              <a:rPr lang="en-US" smtClean="0"/>
              <a:pPr/>
              <a:t>3/5/2010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EF98836-2B44-4477-8388-B6A81FDEA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Elites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Designing and Implementing the Parser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the Parser</a:t>
            </a:r>
            <a:br>
              <a:rPr lang="en-US" dirty="0" smtClean="0"/>
            </a:br>
            <a:r>
              <a:rPr lang="en-US" sz="2200" dirty="0" smtClean="0">
                <a:solidFill>
                  <a:schemeClr val="bg2"/>
                </a:solidFill>
              </a:rPr>
              <a:t>Top-down Methods</a:t>
            </a: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876800"/>
            <a:ext cx="8001000" cy="13716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1600" b="1" noProof="0" dirty="0" smtClean="0"/>
              <a:t>Using the lef</a:t>
            </a:r>
            <a:r>
              <a:rPr lang="en-US" sz="1600" b="1" dirty="0" smtClean="0"/>
              <a:t>t - most derivation we can show that </a:t>
            </a:r>
            <a:r>
              <a:rPr lang="en-US" sz="1600" b="1" dirty="0" smtClean="0">
                <a:sym typeface="Wingdings" pitchFamily="2" charset="2"/>
              </a:rPr>
              <a:t> </a:t>
            </a:r>
            <a:r>
              <a:rPr lang="en-US" sz="1600" b="1" i="1" dirty="0" smtClean="0"/>
              <a:t>3+x</a:t>
            </a:r>
            <a:r>
              <a:rPr lang="en-US" sz="1600" b="1" dirty="0" smtClean="0"/>
              <a:t> is in the language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a top-down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approach since we start from the start symbol  </a:t>
            </a:r>
            <a:r>
              <a:rPr kumimoji="0" lang="en-US" sz="16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</a:t>
            </a:r>
            <a:r>
              <a:rPr kumimoji="0" lang="en-US" sz="16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work our way down to the tokens </a:t>
            </a:r>
            <a:r>
              <a:rPr kumimoji="0" lang="en-US" sz="16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3+x</a:t>
            </a:r>
            <a:endParaRPr lang="en-US" sz="1600" b="1" dirty="0" smtClean="0"/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63" y="1524000"/>
            <a:ext cx="82962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the Parser</a:t>
            </a:r>
            <a:br>
              <a:rPr lang="en-US" dirty="0" smtClean="0"/>
            </a:br>
            <a:r>
              <a:rPr lang="en-US" sz="2200" dirty="0" smtClean="0">
                <a:solidFill>
                  <a:schemeClr val="bg2"/>
                </a:solidFill>
              </a:rPr>
              <a:t>Top-down Methods</a:t>
            </a: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648200"/>
            <a:ext cx="8001000" cy="19050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indent="-320040">
              <a:buClr>
                <a:schemeClr val="accent1"/>
              </a:buClr>
              <a:buSzPct val="80000"/>
            </a:pPr>
            <a:r>
              <a:rPr lang="en-US" sz="1600" b="1" noProof="0" dirty="0" smtClean="0"/>
              <a:t>AGENDA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1600" b="1" noProof="0" dirty="0" smtClean="0"/>
              <a:t>Recursive descent parser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1600" b="1" dirty="0" smtClean="0"/>
              <a:t>Code-driven parsing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1600" b="1" dirty="0" smtClean="0"/>
              <a:t>Take a grammar written in EBNF check if it is indeed LL(1) suitable for recursive descent parser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301" y="1828800"/>
            <a:ext cx="8924999" cy="23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the Parser</a:t>
            </a:r>
            <a:br>
              <a:rPr lang="en-US" dirty="0" smtClean="0"/>
            </a:br>
            <a:r>
              <a:rPr lang="en-US" sz="2200" dirty="0" smtClean="0">
                <a:solidFill>
                  <a:schemeClr val="bg2"/>
                </a:solidFill>
              </a:rPr>
              <a:t>LL(1) Grammar</a:t>
            </a: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3124200"/>
            <a:ext cx="8001000" cy="8382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1600" b="1" noProof="0" dirty="0" smtClean="0"/>
              <a:t>The number in the parenthesis tells the maximum number of terminals you may have to look at a time to choose the right production 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78200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5334000"/>
            <a:ext cx="8001000" cy="129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1600" b="1" noProof="0" dirty="0" smtClean="0"/>
              <a:t>Eliminate left recursion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1200" b="1" dirty="0" smtClean="0"/>
              <a:t>Rules like this are left recursive because the </a:t>
            </a:r>
            <a:r>
              <a:rPr lang="en-US" sz="1200" b="1" i="1" dirty="0" smtClean="0"/>
              <a:t>Expr</a:t>
            </a:r>
            <a:r>
              <a:rPr lang="en-US" sz="1200" b="1" dirty="0" smtClean="0"/>
              <a:t> function would first call the </a:t>
            </a:r>
            <a:r>
              <a:rPr lang="en-US" sz="1200" b="1" i="1" dirty="0" smtClean="0"/>
              <a:t>Expr</a:t>
            </a:r>
            <a:r>
              <a:rPr lang="en-US" sz="1200" b="1" dirty="0" smtClean="0"/>
              <a:t> function in a recursive descent parser.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1200" b="1" dirty="0" smtClean="0"/>
              <a:t>Without a base case first, we are stuck in infinite recursion (a bad thing).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1200" b="1" dirty="0" smtClean="0"/>
              <a:t>The usual way to eliminate left recursion is to introduce a new non-terminal to handle all but the first part of the production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1400" dirty="0" smtClean="0"/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733800"/>
            <a:ext cx="6400800" cy="161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the Parser</a:t>
            </a:r>
            <a:br>
              <a:rPr lang="en-US" dirty="0" smtClean="0"/>
            </a:br>
            <a:r>
              <a:rPr lang="en-US" sz="2200" dirty="0" smtClean="0">
                <a:solidFill>
                  <a:schemeClr val="bg2"/>
                </a:solidFill>
              </a:rPr>
              <a:t>(1) Creating the Recursive Descent Parser</a:t>
            </a: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257800"/>
            <a:ext cx="8001000" cy="129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1600" b="1" noProof="0" dirty="0" smtClean="0"/>
              <a:t>Construct a function for each non-terminal. Each of these function should return a node in the CST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r="2085"/>
          <a:stretch>
            <a:fillRect/>
          </a:stretch>
        </p:blipFill>
        <p:spPr bwMode="auto">
          <a:xfrm>
            <a:off x="152400" y="1828800"/>
            <a:ext cx="8839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the Parser</a:t>
            </a:r>
            <a:br>
              <a:rPr lang="en-US" dirty="0" smtClean="0"/>
            </a:br>
            <a:r>
              <a:rPr lang="en-US" sz="2200" dirty="0" smtClean="0">
                <a:solidFill>
                  <a:schemeClr val="bg2"/>
                </a:solidFill>
              </a:rPr>
              <a:t>(2) Creating the Recursive Descent Parser</a:t>
            </a: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257800"/>
            <a:ext cx="8001000" cy="129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1600" b="1" dirty="0" smtClean="0"/>
              <a:t>Each non-terminal function should call a function to get the next token as needed. The parser which is based on an LL(1) grammar, should never have to get more than one token at a time.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05000"/>
            <a:ext cx="8458200" cy="317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the Parser</a:t>
            </a:r>
            <a:br>
              <a:rPr lang="en-US" dirty="0" smtClean="0"/>
            </a:br>
            <a:r>
              <a:rPr lang="en-US" sz="2200" dirty="0" smtClean="0">
                <a:solidFill>
                  <a:schemeClr val="bg2"/>
                </a:solidFill>
              </a:rPr>
              <a:t>(3) Creating the Recursive Descent Parser</a:t>
            </a: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334000"/>
            <a:ext cx="8001000" cy="914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1600" b="1" dirty="0" smtClean="0"/>
              <a:t>The body of each non-terminal function should be a series of if statements that choose which production right-hand side to expand depending on the value of the next token.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 r="3471"/>
          <a:stretch>
            <a:fillRect/>
          </a:stretch>
        </p:blipFill>
        <p:spPr bwMode="auto">
          <a:xfrm>
            <a:off x="157350" y="1933700"/>
            <a:ext cx="8915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the Parser</a:t>
            </a:r>
            <a:br>
              <a:rPr lang="en-US" dirty="0" smtClean="0"/>
            </a:br>
            <a:r>
              <a:rPr lang="en-US" sz="2200" dirty="0" smtClean="0">
                <a:solidFill>
                  <a:schemeClr val="bg2"/>
                </a:solidFill>
              </a:rPr>
              <a:t>Parser Output  Representation</a:t>
            </a: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334000"/>
            <a:ext cx="8001000" cy="914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1600" b="1" dirty="0" smtClean="0"/>
              <a:t>The output of the parser is a parse tree (Concrete Syntax Tree) which contains all the nodes in the grammar and errors encountered (usually for _UNDETERMINED_ token types)</a:t>
            </a:r>
            <a:endParaRPr lang="en-US" sz="1600" b="1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00200"/>
            <a:ext cx="3981450" cy="359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191000"/>
            <a:ext cx="8229600" cy="24384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Lexical Analysis </a:t>
            </a:r>
          </a:p>
          <a:p>
            <a:pPr lvl="1"/>
            <a:r>
              <a:rPr lang="en-US" sz="2000" b="1" dirty="0" smtClean="0"/>
              <a:t>Identify atomic language constructs</a:t>
            </a:r>
          </a:p>
          <a:p>
            <a:pPr lvl="1"/>
            <a:r>
              <a:rPr lang="en-US" sz="2000" b="1" dirty="0" smtClean="0"/>
              <a:t>Each type of construct is represented by a token</a:t>
            </a:r>
          </a:p>
          <a:p>
            <a:pPr lvl="2"/>
            <a:r>
              <a:rPr lang="en-US" sz="1600" b="1" dirty="0" smtClean="0"/>
              <a:t>(e.g. 3 </a:t>
            </a:r>
            <a:r>
              <a:rPr lang="en-US" sz="1600" dirty="0" smtClean="0">
                <a:sym typeface="Wingdings" pitchFamily="2" charset="2"/>
              </a:rPr>
              <a:t> NUMBER, if  IF, a  IDENTIFIIER)</a:t>
            </a:r>
            <a:endParaRPr lang="en-US" sz="1600" b="1" dirty="0" smtClean="0"/>
          </a:p>
          <a:p>
            <a:r>
              <a:rPr lang="en-US" sz="2400" b="1" dirty="0" smtClean="0"/>
              <a:t>Syntax Analysis (Parser)</a:t>
            </a:r>
          </a:p>
          <a:p>
            <a:pPr lvl="1"/>
            <a:r>
              <a:rPr lang="en-US" sz="2000" b="1" dirty="0" smtClean="0"/>
              <a:t>Checks if the token sequence is correct with respect to the language specification.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9533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191000"/>
            <a:ext cx="8229600" cy="2438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Input program representation: Character sequence</a:t>
            </a:r>
          </a:p>
          <a:p>
            <a:r>
              <a:rPr lang="en-US" sz="2400" b="1" dirty="0" smtClean="0"/>
              <a:t>Output program representation: Token sequence</a:t>
            </a:r>
          </a:p>
          <a:p>
            <a:r>
              <a:rPr lang="en-US" sz="2400" b="1" dirty="0" smtClean="0"/>
              <a:t>Analysis specification: Regular expressions</a:t>
            </a:r>
          </a:p>
          <a:p>
            <a:r>
              <a:rPr lang="en-US" sz="2400" b="1" dirty="0" smtClean="0"/>
              <a:t>Implementation: Finite Automata</a:t>
            </a:r>
            <a:endParaRPr lang="en-US" sz="2000" b="1" dirty="0" smtClean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79152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Lexical Analysis Overview</a:t>
            </a:r>
            <a:br>
              <a:rPr lang="en-US" dirty="0" smtClean="0"/>
            </a:br>
            <a:r>
              <a:rPr lang="en-US" sz="2000" dirty="0" smtClean="0">
                <a:solidFill>
                  <a:schemeClr val="bg2"/>
                </a:solidFill>
              </a:rPr>
              <a:t>Regular Expressions Automata Theory Applied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191000"/>
            <a:ext cx="8229600" cy="24384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Regular Expression:  a+b*b</a:t>
            </a:r>
          </a:p>
          <a:p>
            <a:pPr lvl="1"/>
            <a:r>
              <a:rPr lang="en-US" sz="1600" b="1" dirty="0" smtClean="0"/>
              <a:t>First, there should be  (1) or more </a:t>
            </a:r>
            <a:r>
              <a:rPr lang="en-US" sz="1600" b="1" dirty="0" err="1" smtClean="0"/>
              <a:t>a’s</a:t>
            </a:r>
            <a:r>
              <a:rPr lang="en-US" sz="1600" b="1" dirty="0" smtClean="0"/>
              <a:t>,</a:t>
            </a:r>
          </a:p>
          <a:p>
            <a:pPr lvl="1"/>
            <a:r>
              <a:rPr lang="en-US" sz="1600" b="1" dirty="0" smtClean="0"/>
              <a:t>Followed by (0) or more </a:t>
            </a:r>
            <a:r>
              <a:rPr lang="en-US" sz="1600" b="1" dirty="0" err="1" smtClean="0"/>
              <a:t>b’s</a:t>
            </a:r>
            <a:r>
              <a:rPr lang="en-US" sz="1600" b="1" dirty="0" smtClean="0"/>
              <a:t>.</a:t>
            </a:r>
          </a:p>
          <a:p>
            <a:pPr lvl="1"/>
            <a:r>
              <a:rPr lang="en-US" sz="1600" b="1" dirty="0" smtClean="0"/>
              <a:t>Lastly, A (1) b is required at the end of the string.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00200"/>
            <a:ext cx="830946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r="2500"/>
          <a:stretch>
            <a:fillRect/>
          </a:stretch>
        </p:blipFill>
        <p:spPr bwMode="auto">
          <a:xfrm>
            <a:off x="6019800" y="2286001"/>
            <a:ext cx="2971800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r="30995" b="34000"/>
          <a:stretch>
            <a:fillRect/>
          </a:stretch>
        </p:blipFill>
        <p:spPr bwMode="auto">
          <a:xfrm>
            <a:off x="152400" y="1833269"/>
            <a:ext cx="5943600" cy="266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Analysis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495800"/>
            <a:ext cx="8229600" cy="2133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Input program representation: Token Sequence</a:t>
            </a:r>
          </a:p>
          <a:p>
            <a:r>
              <a:rPr lang="en-US" sz="2000" b="1" dirty="0" smtClean="0"/>
              <a:t>Output program representation: CST</a:t>
            </a:r>
          </a:p>
          <a:p>
            <a:r>
              <a:rPr lang="en-US" sz="2000" b="1" dirty="0" smtClean="0"/>
              <a:t>Analysis  specification: CFG (EBNF)</a:t>
            </a:r>
          </a:p>
          <a:p>
            <a:r>
              <a:rPr lang="en-US" sz="2000" b="1" dirty="0" smtClean="0"/>
              <a:t>Implementation: Top-down / Recursive Descent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553200" y="1524000"/>
            <a:ext cx="211352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tabLst>
                <a:tab pos="838200" algn="l"/>
              </a:tabLst>
            </a:pPr>
            <a:r>
              <a:rPr lang="en-US" b="1" dirty="0" smtClean="0"/>
              <a:t>Concrete Syntax </a:t>
            </a:r>
            <a:r>
              <a:rPr lang="en-US" b="1" dirty="0"/>
              <a:t>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Analysis Overview</a:t>
            </a:r>
            <a:br>
              <a:rPr lang="en-US" dirty="0" smtClean="0"/>
            </a:br>
            <a:r>
              <a:rPr lang="en-US" sz="2000" dirty="0" smtClean="0">
                <a:solidFill>
                  <a:schemeClr val="bg2"/>
                </a:solidFill>
              </a:rPr>
              <a:t>Rpresenting Syntax </a:t>
            </a:r>
            <a:r>
              <a:rPr lang="en-US" sz="2000" dirty="0" err="1" smtClean="0">
                <a:solidFill>
                  <a:schemeClr val="bg2"/>
                </a:solidFill>
              </a:rPr>
              <a:t>Strucure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95600"/>
            <a:ext cx="4648200" cy="304800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Expr 	 -&gt; Atom (ArithmeticOperator Atom)*;</a:t>
            </a:r>
          </a:p>
          <a:p>
            <a:r>
              <a:rPr lang="en-US" sz="1600" b="1" dirty="0" smtClean="0"/>
              <a:t>ArithmeticOperator -&gt; PLUS | MINUS | ASTERISK | FSLASH | PERCENT;</a:t>
            </a:r>
          </a:p>
          <a:p>
            <a:r>
              <a:rPr lang="en-US" sz="1600" b="1" dirty="0" smtClean="0"/>
              <a:t>Atom  -&gt; NUMBER | ((Pointer|REFOPER)? IDENTIFIER VarArray?) | LPAREN Expr RPAREN;</a:t>
            </a:r>
          </a:p>
          <a:p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Grammar is in EBNF (Extended Backus-Naur Form)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355115" y="1752600"/>
            <a:ext cx="211352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tabLst>
                <a:tab pos="838200" algn="l"/>
              </a:tabLst>
            </a:pPr>
            <a:r>
              <a:rPr lang="en-US" b="1" dirty="0" smtClean="0"/>
              <a:t>Concrete Syntax </a:t>
            </a:r>
            <a:r>
              <a:rPr lang="en-US" b="1" dirty="0"/>
              <a:t>Tree</a:t>
            </a:r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4419600" y="1752600"/>
            <a:ext cx="1231900" cy="300038"/>
          </a:xfrm>
          <a:custGeom>
            <a:avLst/>
            <a:gdLst/>
            <a:ahLst/>
            <a:cxnLst>
              <a:cxn ang="0">
                <a:pos x="0" y="3330"/>
              </a:cxn>
              <a:cxn ang="0">
                <a:pos x="0" y="6670"/>
              </a:cxn>
              <a:cxn ang="0">
                <a:pos x="6000" y="6670"/>
              </a:cxn>
              <a:cxn ang="0">
                <a:pos x="6000" y="10000"/>
              </a:cxn>
              <a:cxn ang="0">
                <a:pos x="10000" y="5000"/>
              </a:cxn>
              <a:cxn ang="0">
                <a:pos x="6000" y="0"/>
              </a:cxn>
              <a:cxn ang="0">
                <a:pos x="6000" y="3330"/>
              </a:cxn>
              <a:cxn ang="0">
                <a:pos x="0" y="3330"/>
              </a:cxn>
            </a:cxnLst>
            <a:rect l="0" t="0" r="r" b="b"/>
            <a:pathLst>
              <a:path w="10000" h="10000">
                <a:moveTo>
                  <a:pt x="0" y="3330"/>
                </a:moveTo>
                <a:lnTo>
                  <a:pt x="0" y="6670"/>
                </a:lnTo>
                <a:lnTo>
                  <a:pt x="6000" y="6670"/>
                </a:lnTo>
                <a:lnTo>
                  <a:pt x="6000" y="10000"/>
                </a:lnTo>
                <a:lnTo>
                  <a:pt x="10000" y="5000"/>
                </a:lnTo>
                <a:lnTo>
                  <a:pt x="6000" y="0"/>
                </a:lnTo>
                <a:lnTo>
                  <a:pt x="6000" y="3330"/>
                </a:lnTo>
                <a:close/>
                <a:moveTo>
                  <a:pt x="0" y="3330"/>
                </a:moveTo>
              </a:path>
            </a:pathLst>
          </a:custGeom>
          <a:solidFill>
            <a:srgbClr val="D12A33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676400" y="1752600"/>
            <a:ext cx="1752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tabLst>
                <a:tab pos="838200" algn="l"/>
              </a:tabLst>
            </a:pPr>
            <a:r>
              <a:rPr lang="en-US" b="1" dirty="0"/>
              <a:t>Production </a:t>
            </a:r>
            <a:r>
              <a:rPr lang="en-US" b="1" dirty="0" smtClean="0"/>
              <a:t>Rules</a:t>
            </a:r>
            <a:endParaRPr lang="en-US" b="1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419600" y="4419600"/>
            <a:ext cx="1231900" cy="300038"/>
          </a:xfrm>
          <a:custGeom>
            <a:avLst/>
            <a:gdLst/>
            <a:ahLst/>
            <a:cxnLst>
              <a:cxn ang="0">
                <a:pos x="0" y="3330"/>
              </a:cxn>
              <a:cxn ang="0">
                <a:pos x="0" y="6670"/>
              </a:cxn>
              <a:cxn ang="0">
                <a:pos x="6000" y="6670"/>
              </a:cxn>
              <a:cxn ang="0">
                <a:pos x="6000" y="10000"/>
              </a:cxn>
              <a:cxn ang="0">
                <a:pos x="10000" y="5000"/>
              </a:cxn>
              <a:cxn ang="0">
                <a:pos x="6000" y="0"/>
              </a:cxn>
              <a:cxn ang="0">
                <a:pos x="6000" y="3330"/>
              </a:cxn>
              <a:cxn ang="0">
                <a:pos x="0" y="3330"/>
              </a:cxn>
            </a:cxnLst>
            <a:rect l="0" t="0" r="r" b="b"/>
            <a:pathLst>
              <a:path w="10000" h="10000">
                <a:moveTo>
                  <a:pt x="0" y="3330"/>
                </a:moveTo>
                <a:lnTo>
                  <a:pt x="0" y="6670"/>
                </a:lnTo>
                <a:lnTo>
                  <a:pt x="6000" y="6670"/>
                </a:lnTo>
                <a:lnTo>
                  <a:pt x="6000" y="10000"/>
                </a:lnTo>
                <a:lnTo>
                  <a:pt x="10000" y="5000"/>
                </a:lnTo>
                <a:lnTo>
                  <a:pt x="6000" y="0"/>
                </a:lnTo>
                <a:lnTo>
                  <a:pt x="6000" y="3330"/>
                </a:lnTo>
                <a:close/>
                <a:moveTo>
                  <a:pt x="0" y="3330"/>
                </a:moveTo>
              </a:path>
            </a:pathLst>
          </a:custGeom>
          <a:solidFill>
            <a:srgbClr val="D12A33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1" y="2362200"/>
            <a:ext cx="3047999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CST </a:t>
            </a:r>
            <a:r>
              <a:rPr lang="en-US" dirty="0" err="1" smtClean="0"/>
              <a:t>vs</a:t>
            </a:r>
            <a:r>
              <a:rPr lang="en-US" dirty="0" smtClean="0"/>
              <a:t> AST</a:t>
            </a:r>
            <a:br>
              <a:rPr lang="en-US" dirty="0" smtClean="0"/>
            </a:br>
            <a:r>
              <a:rPr lang="en-US" sz="2200" dirty="0" smtClean="0">
                <a:solidFill>
                  <a:schemeClr val="bg2"/>
                </a:solidFill>
              </a:rPr>
              <a:t>Concrete Syntax Tree </a:t>
            </a:r>
            <a:r>
              <a:rPr lang="en-US" sz="2200" dirty="0" err="1" smtClean="0">
                <a:solidFill>
                  <a:schemeClr val="bg2"/>
                </a:solidFill>
              </a:rPr>
              <a:t>vs</a:t>
            </a:r>
            <a:r>
              <a:rPr lang="en-US" sz="2200" dirty="0" smtClean="0">
                <a:solidFill>
                  <a:schemeClr val="bg2"/>
                </a:solidFill>
              </a:rPr>
              <a:t> Abstract Syntax Tree</a:t>
            </a: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4191000"/>
            <a:ext cx="5486400" cy="24384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We can reconstruct the original source code from a concrete syntax tree.</a:t>
            </a:r>
          </a:p>
          <a:p>
            <a:r>
              <a:rPr lang="en-US" sz="2000" b="1" dirty="0" smtClean="0"/>
              <a:t>Abstract syntax tree takes a CST and simplify it to the essential nodes.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096000" y="1752600"/>
            <a:ext cx="20702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tabLst>
                <a:tab pos="838200" algn="l"/>
              </a:tabLst>
            </a:pPr>
            <a:r>
              <a:rPr lang="en-US" b="1" dirty="0" smtClean="0"/>
              <a:t>Abstract Syntax </a:t>
            </a:r>
            <a:r>
              <a:rPr lang="en-US" b="1" dirty="0"/>
              <a:t>Tree</a:t>
            </a:r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3886200" y="1752600"/>
            <a:ext cx="1231900" cy="300038"/>
          </a:xfrm>
          <a:custGeom>
            <a:avLst/>
            <a:gdLst/>
            <a:ahLst/>
            <a:cxnLst>
              <a:cxn ang="0">
                <a:pos x="0" y="3330"/>
              </a:cxn>
              <a:cxn ang="0">
                <a:pos x="0" y="6670"/>
              </a:cxn>
              <a:cxn ang="0">
                <a:pos x="6000" y="6670"/>
              </a:cxn>
              <a:cxn ang="0">
                <a:pos x="6000" y="10000"/>
              </a:cxn>
              <a:cxn ang="0">
                <a:pos x="10000" y="5000"/>
              </a:cxn>
              <a:cxn ang="0">
                <a:pos x="6000" y="0"/>
              </a:cxn>
              <a:cxn ang="0">
                <a:pos x="6000" y="3330"/>
              </a:cxn>
              <a:cxn ang="0">
                <a:pos x="0" y="3330"/>
              </a:cxn>
            </a:cxnLst>
            <a:rect l="0" t="0" r="r" b="b"/>
            <a:pathLst>
              <a:path w="10000" h="10000">
                <a:moveTo>
                  <a:pt x="0" y="3330"/>
                </a:moveTo>
                <a:lnTo>
                  <a:pt x="0" y="6670"/>
                </a:lnTo>
                <a:lnTo>
                  <a:pt x="6000" y="6670"/>
                </a:lnTo>
                <a:lnTo>
                  <a:pt x="6000" y="10000"/>
                </a:lnTo>
                <a:lnTo>
                  <a:pt x="10000" y="5000"/>
                </a:lnTo>
                <a:lnTo>
                  <a:pt x="6000" y="0"/>
                </a:lnTo>
                <a:lnTo>
                  <a:pt x="6000" y="3330"/>
                </a:lnTo>
                <a:close/>
                <a:moveTo>
                  <a:pt x="0" y="3330"/>
                </a:moveTo>
              </a:path>
            </a:pathLst>
          </a:custGeom>
          <a:solidFill>
            <a:srgbClr val="D12A33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90600" y="1752600"/>
            <a:ext cx="2438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tabLst>
                <a:tab pos="838200" algn="l"/>
              </a:tabLst>
            </a:pPr>
            <a:r>
              <a:rPr lang="en-US" b="1" dirty="0" smtClean="0"/>
              <a:t>Concrete Syntax Tree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286000"/>
            <a:ext cx="18002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1" y="2209801"/>
            <a:ext cx="3047999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Grammar</a:t>
            </a:r>
            <a:br>
              <a:rPr lang="en-US" dirty="0" smtClean="0"/>
            </a:br>
            <a:r>
              <a:rPr lang="en-US" sz="2000" dirty="0" smtClean="0">
                <a:solidFill>
                  <a:schemeClr val="bg2"/>
                </a:solidFill>
              </a:rPr>
              <a:t>Formal Definition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0"/>
            <a:ext cx="8458200" cy="129540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A grammar, G, is a structure &lt;N,T,P,S&gt;</a:t>
            </a:r>
          </a:p>
          <a:p>
            <a:pPr lvl="1"/>
            <a:r>
              <a:rPr lang="en-US" sz="1200" b="1" dirty="0" smtClean="0"/>
              <a:t>N </a:t>
            </a:r>
            <a:r>
              <a:rPr lang="en-US" sz="1200" b="1" dirty="0" smtClean="0">
                <a:sym typeface="Wingdings" pitchFamily="2" charset="2"/>
              </a:rPr>
              <a:t> is a set of non-terminals</a:t>
            </a:r>
          </a:p>
          <a:p>
            <a:pPr lvl="1"/>
            <a:r>
              <a:rPr lang="en-US" sz="1200" b="1" dirty="0" smtClean="0">
                <a:sym typeface="Wingdings" pitchFamily="2" charset="2"/>
              </a:rPr>
              <a:t>T  is a set of terminals</a:t>
            </a:r>
          </a:p>
          <a:p>
            <a:pPr lvl="1"/>
            <a:r>
              <a:rPr lang="en-US" sz="1200" b="1" dirty="0" smtClean="0">
                <a:sym typeface="Wingdings" pitchFamily="2" charset="2"/>
              </a:rPr>
              <a:t>P is a set of productions</a:t>
            </a:r>
          </a:p>
          <a:p>
            <a:pPr lvl="1"/>
            <a:r>
              <a:rPr lang="en-US" sz="1200" b="1" dirty="0" smtClean="0">
                <a:sym typeface="Wingdings" pitchFamily="2" charset="2"/>
              </a:rPr>
              <a:t>S  is a special non-terminal called the start symbol of the grammar.</a:t>
            </a:r>
            <a:endParaRPr lang="en-US" sz="12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28800"/>
            <a:ext cx="84772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Context-Free Grammar</a:t>
            </a:r>
            <a:br>
              <a:rPr lang="en-US" dirty="0" smtClean="0"/>
            </a:br>
            <a:r>
              <a:rPr lang="en-US" sz="2000" dirty="0" smtClean="0">
                <a:solidFill>
                  <a:schemeClr val="bg2"/>
                </a:solidFill>
              </a:rPr>
              <a:t>Extended Backus-Naur Form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0"/>
            <a:ext cx="84582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 smtClean="0"/>
              <a:t>Extended Backus-Naur Form</a:t>
            </a:r>
          </a:p>
          <a:p>
            <a:pPr lvl="1"/>
            <a:r>
              <a:rPr lang="en-US" sz="1200" b="1" dirty="0" smtClean="0"/>
              <a:t> a metasyntax notation used to </a:t>
            </a:r>
            <a:r>
              <a:rPr lang="en-US" sz="1200" b="1" dirty="0" smtClean="0"/>
              <a:t>express </a:t>
            </a:r>
            <a:r>
              <a:rPr lang="en-US" sz="1200" b="1" dirty="0" smtClean="0"/>
              <a:t>context-free grammars</a:t>
            </a:r>
          </a:p>
          <a:p>
            <a:pPr lvl="1"/>
            <a:r>
              <a:rPr lang="en-US" sz="1200" b="1" dirty="0" smtClean="0"/>
              <a:t>is generally for human consumption. It is easier to read than a standard CFG</a:t>
            </a:r>
          </a:p>
          <a:p>
            <a:pPr lvl="1"/>
            <a:r>
              <a:rPr lang="en-US" sz="1200" b="1" dirty="0" smtClean="0"/>
              <a:t> can be used for </a:t>
            </a:r>
            <a:r>
              <a:rPr lang="en-US" sz="1200" b="1" i="1" dirty="0" smtClean="0">
                <a:solidFill>
                  <a:schemeClr val="accent2">
                    <a:lumMod val="75000"/>
                  </a:schemeClr>
                </a:solidFill>
              </a:rPr>
              <a:t>hand-built</a:t>
            </a:r>
            <a:r>
              <a:rPr lang="en-US" sz="1200" b="1" dirty="0" smtClean="0"/>
              <a:t> parsers</a:t>
            </a:r>
          </a:p>
          <a:p>
            <a:pPr lvl="1"/>
            <a:endParaRPr lang="en-US" sz="1200" b="1" dirty="0" smtClean="0"/>
          </a:p>
          <a:p>
            <a:r>
              <a:rPr lang="en-US" sz="1600" b="1" dirty="0" smtClean="0"/>
              <a:t>Allows the following symbols to be used in production rules</a:t>
            </a:r>
          </a:p>
          <a:p>
            <a:pPr lvl="1"/>
            <a:r>
              <a:rPr lang="en-US" sz="1200" b="1" dirty="0" smtClean="0"/>
              <a:t>* - the symbol or sub-rule can occur 0 or more times</a:t>
            </a:r>
          </a:p>
          <a:p>
            <a:pPr lvl="1"/>
            <a:r>
              <a:rPr lang="en-US" sz="1200" b="1" dirty="0" smtClean="0"/>
              <a:t>+ - the symbol or sub-rule can occur 1 or more times</a:t>
            </a:r>
          </a:p>
          <a:p>
            <a:pPr lvl="1"/>
            <a:r>
              <a:rPr lang="en-US" sz="1200" b="1" dirty="0" smtClean="0"/>
              <a:t>? - the symbol or sub-rule can occur 0 or 1 time.</a:t>
            </a:r>
          </a:p>
          <a:p>
            <a:pPr lvl="1"/>
            <a:r>
              <a:rPr lang="en-US" sz="1200" b="1" dirty="0" smtClean="0"/>
              <a:t>| - this defines a choice between 2 sub rules.</a:t>
            </a:r>
          </a:p>
          <a:p>
            <a:pPr lvl="1"/>
            <a:r>
              <a:rPr lang="en-US" sz="1200" b="1" dirty="0" smtClean="0"/>
              <a:t>( ... ) - allows definition of a sub-rule.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8800"/>
            <a:ext cx="84772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029200"/>
            <a:ext cx="78200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1125</TotalTime>
  <Words>944</Words>
  <Application>Microsoft Office PowerPoint</Application>
  <PresentationFormat>On-screen Show (4:3)</PresentationFormat>
  <Paragraphs>129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Module</vt:lpstr>
      <vt:lpstr>The Elites</vt:lpstr>
      <vt:lpstr>Design Overview</vt:lpstr>
      <vt:lpstr>Lexical Analysis Overview</vt:lpstr>
      <vt:lpstr>Lexical Analysis Overview Regular Expressions Automata Theory Applied</vt:lpstr>
      <vt:lpstr>Syntax Analysis Overview</vt:lpstr>
      <vt:lpstr>Syntax Analysis Overview Rpresenting Syntax Strucure</vt:lpstr>
      <vt:lpstr>CST vs AST Concrete Syntax Tree vs Abstract Syntax Tree</vt:lpstr>
      <vt:lpstr>Grammar Formal Definition</vt:lpstr>
      <vt:lpstr>Context-Free Grammar Extended Backus-Naur Form</vt:lpstr>
      <vt:lpstr>Implementing the Parser Top-down Methods</vt:lpstr>
      <vt:lpstr>Implementing the Parser Top-down Methods</vt:lpstr>
      <vt:lpstr>Implementing the Parser LL(1) Grammar</vt:lpstr>
      <vt:lpstr>Implementing the Parser (1) Creating the Recursive Descent Parser</vt:lpstr>
      <vt:lpstr>Implementing the Parser (2) Creating the Recursive Descent Parser</vt:lpstr>
      <vt:lpstr>Implementing the Parser (3) Creating the Recursive Descent Parser</vt:lpstr>
      <vt:lpstr>Implementing the Parser Parser Output  Representation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Elites</dc:title>
  <dc:creator>Aivan</dc:creator>
  <cp:lastModifiedBy>Aivan</cp:lastModifiedBy>
  <cp:revision>111</cp:revision>
  <dcterms:created xsi:type="dcterms:W3CDTF">2010-03-04T06:40:18Z</dcterms:created>
  <dcterms:modified xsi:type="dcterms:W3CDTF">2010-03-05T10:17:11Z</dcterms:modified>
</cp:coreProperties>
</file>