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4"/>
  </p:sldMasterIdLst>
  <p:notesMasterIdLst>
    <p:notesMasterId r:id="rId38"/>
  </p:notesMasterIdLst>
  <p:sldIdLst>
    <p:sldId id="567" r:id="rId5"/>
    <p:sldId id="954" r:id="rId6"/>
    <p:sldId id="908" r:id="rId7"/>
    <p:sldId id="956" r:id="rId8"/>
    <p:sldId id="955" r:id="rId9"/>
    <p:sldId id="969" r:id="rId10"/>
    <p:sldId id="958" r:id="rId11"/>
    <p:sldId id="962" r:id="rId12"/>
    <p:sldId id="959" r:id="rId13"/>
    <p:sldId id="961" r:id="rId14"/>
    <p:sldId id="957" r:id="rId15"/>
    <p:sldId id="949" r:id="rId16"/>
    <p:sldId id="970" r:id="rId17"/>
    <p:sldId id="692" r:id="rId18"/>
    <p:sldId id="971" r:id="rId19"/>
    <p:sldId id="975" r:id="rId20"/>
    <p:sldId id="974" r:id="rId21"/>
    <p:sldId id="965" r:id="rId22"/>
    <p:sldId id="964" r:id="rId23"/>
    <p:sldId id="963" r:id="rId24"/>
    <p:sldId id="968" r:id="rId25"/>
    <p:sldId id="953" r:id="rId26"/>
    <p:sldId id="960" r:id="rId27"/>
    <p:sldId id="798" r:id="rId28"/>
    <p:sldId id="952" r:id="rId29"/>
    <p:sldId id="951" r:id="rId30"/>
    <p:sldId id="976" r:id="rId31"/>
    <p:sldId id="977" r:id="rId32"/>
    <p:sldId id="979" r:id="rId33"/>
    <p:sldId id="978" r:id="rId34"/>
    <p:sldId id="980" r:id="rId35"/>
    <p:sldId id="972" r:id="rId36"/>
    <p:sldId id="967" r:id="rId37"/>
  </p:sldIdLst>
  <p:sldSz cx="9144000" cy="6858000" type="screen4x3"/>
  <p:notesSz cx="6735763" cy="98663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008000"/>
    <a:srgbClr val="0066FF"/>
    <a:srgbClr val="CCFF99"/>
    <a:srgbClr val="66FF66"/>
    <a:srgbClr val="FF00FF"/>
    <a:srgbClr val="FFCCFF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989" autoAdjust="0"/>
  </p:normalViewPr>
  <p:slideViewPr>
    <p:cSldViewPr snapToGrid="0">
      <p:cViewPr>
        <p:scale>
          <a:sx n="75" d="100"/>
          <a:sy n="75" d="100"/>
        </p:scale>
        <p:origin x="5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notesViewPr>
    <p:cSldViewPr snapToGrid="0">
      <p:cViewPr varScale="1">
        <p:scale>
          <a:sx n="83" d="100"/>
          <a:sy n="83" d="100"/>
        </p:scale>
        <p:origin x="-3828" y="-72"/>
      </p:cViewPr>
      <p:guideLst>
        <p:guide orient="horz" pos="3108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48AC5A-2CC3-4815-A8EC-9653AB179E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8003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6B2BB70-5B1A-4FDD-846A-249C74161C29}" type="slidenum">
              <a:rPr lang="en-US" altLang="ja-JP" smtClean="0"/>
              <a:pPr/>
              <a:t>0</a:t>
            </a:fld>
            <a:endParaRPr lang="en-US" altLang="ja-JP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12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810" tIns="45906" rIns="91810" bIns="45906"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64D7DCB8-BA51-449D-BF3D-044D7EDAD150}" type="slidenum">
              <a:rPr lang="en-US" altLang="ja-JP" sz="1300"/>
              <a:pPr algn="r" eaLnBrk="1" hangingPunct="1"/>
              <a:t>9</a:t>
            </a:fld>
            <a:endParaRPr lang="en-US" altLang="ja-JP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回生ブレーキ協調制御の制御間の信号のやり取りを示す。各制御間のデータのやり取りは双方向で、複雑なシステムになります。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パラレル</a:t>
            </a:r>
            <a:r>
              <a: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HEV</a:t>
            </a:r>
            <a:r>
              <a:rPr lang="ja-JP" altLang="en-US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の回生ブレーキ協調制御の構造図と機能要件になります。</a:t>
            </a:r>
            <a:endParaRPr lang="en-US" altLang="ja-JP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ブレーキ制御コントローラは、油圧ブレーキ力と回生ブレーキ力を協調制御します。回生ブレーキ力は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HEV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制御コントローラを介してモーターコントローラの供給可能回生モータートルクを基に回生ブレーキ力を計算します。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SystemComposer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の構造図は、</a:t>
            </a:r>
            <a:r>
              <a:rPr lang="en-US" altLang="ja-JP" kern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kern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モデルとリンクし、システムの構造・接続仕様を共有します。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構造・接続仕様と機能要件を表示できます。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4537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09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38" tIns="45520" rIns="91038" bIns="45520"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8391355B-A610-43D9-8C69-9275B6BFD6FC}" type="slidenum">
              <a:rPr lang="en-US" altLang="ja-JP" sz="1200"/>
              <a:pPr algn="r" eaLnBrk="1" hangingPunct="1"/>
              <a:t>11</a:t>
            </a:fld>
            <a:endParaRPr lang="en-US" altLang="ja-JP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00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43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38" tIns="45520" rIns="91038" bIns="45520"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8391355B-A610-43D9-8C69-9275B6BFD6FC}" type="slidenum">
              <a:rPr lang="en-US" altLang="ja-JP" sz="1200"/>
              <a:pPr algn="r" eaLnBrk="1" hangingPunct="1"/>
              <a:t>13</a:t>
            </a:fld>
            <a:endParaRPr lang="en-US" altLang="ja-JP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59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99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63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82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92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3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16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19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22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20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0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38" tIns="45520" rIns="91038" bIns="45520"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AFBF8447-8C08-40D2-A2DE-9AF0D54208D4}" type="slidenum">
              <a:rPr lang="en-US" altLang="ja-JP" sz="1200"/>
              <a:pPr algn="r" eaLnBrk="1" hangingPunct="1"/>
              <a:t>21</a:t>
            </a:fld>
            <a:endParaRPr lang="en-US" altLang="ja-JP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12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22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74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26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19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27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889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28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02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29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85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30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97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31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9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38" tIns="45520" rIns="91038" bIns="45520"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AFBF8447-8C08-40D2-A2DE-9AF0D54208D4}" type="slidenum">
              <a:rPr lang="en-US" altLang="ja-JP" sz="1200"/>
              <a:pPr algn="r" eaLnBrk="1" hangingPunct="1"/>
              <a:t>2</a:t>
            </a:fld>
            <a:endParaRPr lang="en-US" altLang="ja-JP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450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32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8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38" tIns="45520" rIns="91038" bIns="45520"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8391355B-A610-43D9-8C69-9275B6BFD6FC}" type="slidenum">
              <a:rPr lang="en-US" altLang="ja-JP" sz="1200"/>
              <a:pPr algn="r" eaLnBrk="1" hangingPunct="1"/>
              <a:t>3</a:t>
            </a:fld>
            <a:endParaRPr lang="en-US" altLang="ja-JP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4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1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22192" indent="-277027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12912" indent="-22258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558076" indent="-22258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03241" indent="-22258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464419" indent="-22258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25596" indent="-22258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386774" indent="-22258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47951" indent="-22258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45C9C95-2901-47C9-84DC-E6F0AE799D8A}" type="slidenum">
              <a:rPr lang="en-US" altLang="ja-JP" smtClean="0"/>
              <a:pPr/>
              <a:t>5</a:t>
            </a:fld>
            <a:endParaRPr lang="en-US" altLang="ja-JP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1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4110038" y="9867900"/>
            <a:ext cx="31448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14" tIns="48358" rIns="96714" bIns="48358"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94A80AA1-BB0C-401C-920B-CEF59CF3E91C}" type="slidenum">
              <a:rPr lang="en-US" altLang="ja-JP" sz="1300"/>
              <a:pPr algn="r" eaLnBrk="1" hangingPunct="1"/>
              <a:t>6</a:t>
            </a:fld>
            <a:endParaRPr lang="en-US" altLang="ja-JP" sz="13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22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00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4335495" y="10236845"/>
            <a:ext cx="3315665" cy="53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998" tIns="50500" rIns="100998" bIns="50500" anchor="b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A5E23FFC-6CFD-4991-B82B-D9CE159C411A}" type="slidenum">
              <a:rPr lang="en-US" altLang="ja-JP" sz="1400"/>
              <a:pPr algn="r" eaLnBrk="1" hangingPunct="1"/>
              <a:t>8</a:t>
            </a:fld>
            <a:endParaRPr lang="en-US" altLang="ja-JP" sz="14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018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pic>
        <p:nvPicPr>
          <p:cNvPr id="6" name="Picture 8" descr="J-MAAB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24625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B4DF6-E2A9-4CEB-86B6-822F4D5C8886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32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72274-4763-4C83-964B-3187D073CAB5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7675C-6AD5-463D-B942-B04F1437C7A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911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3973D-72A6-4FAC-94C8-F0AA75959EB3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111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10DA2-3A65-43ED-81A3-E9B574EA7EEB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66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87B3B-1367-4917-819C-A35C279DAF88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403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4B6BF-84CB-44E3-A462-48E1BD5D000F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708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9EBCF-1AA8-491B-BF2B-F1DFC0B620EF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958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6FB70-78DD-4C17-AC3C-0741C68FE79D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891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DCCEB-C580-40F6-A6DA-781B374F26E1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11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5E0F-4115-4229-87E4-BE5F625CF348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993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816DC-F252-41E8-8F37-351B77859AD7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231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055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fld id="{C5BB8C7B-6A00-48CD-9F97-0902E60C37C4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381750"/>
            <a:ext cx="2133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0B71E8A5-1FC0-4925-B261-F99912F4E0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-26988"/>
            <a:ext cx="91567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pic>
        <p:nvPicPr>
          <p:cNvPr id="1032" name="Picture 9" descr="J-MAAB_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0"/>
          <p:cNvSpPr txBox="1">
            <a:spLocks noChangeArrowheads="1"/>
          </p:cNvSpPr>
          <p:nvPr userDrawn="1"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4" name="Rectangle 11"/>
          <p:cNvSpPr>
            <a:spLocks noChangeArrowheads="1"/>
          </p:cNvSpPr>
          <p:nvPr userDrawn="1"/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>
              <a:solidFill>
                <a:schemeClr val="bg1"/>
              </a:solidFill>
              <a:latin typeface="ＭＳ Ｐゴシック" pitchFamily="50" charset="-128"/>
            </a:endParaRPr>
          </a:p>
        </p:txBody>
      </p:sp>
      <p:sp>
        <p:nvSpPr>
          <p:cNvPr id="1035" name="テキスト ボックス 1"/>
          <p:cNvSpPr txBox="1">
            <a:spLocks noChangeArrowheads="1"/>
          </p:cNvSpPr>
          <p:nvPr userDrawn="1"/>
        </p:nvSpPr>
        <p:spPr bwMode="auto">
          <a:xfrm>
            <a:off x="7427913" y="6461125"/>
            <a:ext cx="172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defRPr/>
            </a:pPr>
            <a:fld id="{E2ECD862-0AE2-4AFA-A179-EE6EB79FAB6D}" type="slidenum">
              <a:rPr lang="ja-JP" altLang="en-US" smtClean="0"/>
              <a:pPr algn="r" eaLnBrk="1" hangingPunct="1">
                <a:defRPr/>
              </a:pPr>
              <a:t>‹#›</a:t>
            </a:fld>
            <a:r>
              <a:rPr lang="en-US" altLang="ja-JP" dirty="0"/>
              <a:t>/6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3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charset="-128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ct-us.mimecast.com/s/v4GcCJ61jJIQ43ZpsVXR6q?domain=github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tect-us.mimecast.com/s/rgh-CKrGk0crAzO8sv3EpV?domain=github.co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060575"/>
            <a:ext cx="8642350" cy="1655763"/>
          </a:xfrm>
        </p:spPr>
        <p:txBody>
          <a:bodyPr/>
          <a:lstStyle/>
          <a:p>
            <a:pPr eaLnBrk="1" hangingPunct="1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協調制御を見据えたモデル接続規格化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b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 第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回議題案</a:t>
            </a:r>
            <a:endParaRPr lang="ja-JP" altLang="en-US" sz="3200" dirty="0">
              <a:solidFill>
                <a:srgbClr val="0033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Rectangle 2"/>
          <p:cNvSpPr txBox="1">
            <a:spLocks noChangeArrowheads="1"/>
          </p:cNvSpPr>
          <p:nvPr/>
        </p:nvSpPr>
        <p:spPr bwMode="auto">
          <a:xfrm>
            <a:off x="3348038" y="868363"/>
            <a:ext cx="17287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ja-JP" altLang="en-US" sz="3600">
              <a:solidFill>
                <a:srgbClr val="0033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00" name="Rectangle 2"/>
          <p:cNvSpPr txBox="1">
            <a:spLocks noChangeArrowheads="1"/>
          </p:cNvSpPr>
          <p:nvPr/>
        </p:nvSpPr>
        <p:spPr bwMode="auto">
          <a:xfrm>
            <a:off x="4211638" y="4724400"/>
            <a:ext cx="475297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日時　 ：</a:t>
            </a:r>
            <a:r>
              <a:rPr kumimoji="0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kumimoji="0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</a:t>
            </a: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kumimoji="0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29-30</a:t>
            </a: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kumimoji="0"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場所　 ：</a:t>
            </a:r>
            <a:r>
              <a:rPr kumimoji="0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MathWorks</a:t>
            </a: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東京オフィス</a:t>
            </a:r>
            <a:endParaRPr kumimoji="0"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幹事</a:t>
            </a:r>
            <a:r>
              <a:rPr kumimoji="0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：いすゞ中央研究所　西頭</a:t>
            </a:r>
            <a:endParaRPr kumimoji="0"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副幹事：ミツバ　尾形（小林）</a:t>
            </a:r>
            <a:endParaRPr kumimoji="0" lang="ja-JP" altLang="en-US" sz="2000" dirty="0">
              <a:solidFill>
                <a:srgbClr val="0033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01" name="正方形/長方形 1"/>
          <p:cNvSpPr>
            <a:spLocks noChangeArrowheads="1"/>
          </p:cNvSpPr>
          <p:nvPr/>
        </p:nvSpPr>
        <p:spPr bwMode="auto">
          <a:xfrm>
            <a:off x="2709863" y="3663950"/>
            <a:ext cx="3408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略称：協調制御モデル規格化</a:t>
            </a:r>
            <a:r>
              <a:rPr lang="en-US" alt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System Composer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の活用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77786" y="1660097"/>
            <a:ext cx="4450990" cy="2968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制御モデリングの上流の、システムレベルの検討が可能になった。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07336" y="2155547"/>
            <a:ext cx="4391890" cy="73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System Composer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の構造図は、</a:t>
            </a: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モデルとリンクし構造・接続仕様を共有する。</a:t>
            </a:r>
            <a:endParaRPr lang="en-US" altLang="ja-JP" sz="14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defRPr/>
            </a:pP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機能要求も表示できる。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xmlns="" id="{00000000-0008-0000-0900-000007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7" y="1471522"/>
            <a:ext cx="4103758" cy="231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図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542" y="3519979"/>
            <a:ext cx="5737123" cy="31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矢印コネクタ 10"/>
          <p:cNvCxnSpPr>
            <a:cxnSpLocks/>
            <a:stCxn id="7" idx="1"/>
          </p:cNvCxnSpPr>
          <p:nvPr/>
        </p:nvCxnSpPr>
        <p:spPr>
          <a:xfrm flipH="1">
            <a:off x="6970426" y="3917352"/>
            <a:ext cx="556325" cy="26340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cxnSpLocks/>
            <a:stCxn id="7" idx="1"/>
          </p:cNvCxnSpPr>
          <p:nvPr/>
        </p:nvCxnSpPr>
        <p:spPr>
          <a:xfrm flipH="1">
            <a:off x="6003560" y="3917352"/>
            <a:ext cx="1523191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26751" y="3772889"/>
            <a:ext cx="127247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ja-JP" altLang="en-US" sz="1600" kern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機能要求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98505" y="3223115"/>
            <a:ext cx="445099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パラレル</a:t>
            </a: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HEV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の回生ブレーキ協調制御の構造図と機能要件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77324" y="802185"/>
            <a:ext cx="7854618" cy="66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16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System</a:t>
            </a:r>
            <a:r>
              <a:rPr lang="ja-JP" altLang="en-US" sz="16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Composer</a:t>
            </a:r>
            <a:r>
              <a:rPr lang="ja-JP" altLang="en-US" sz="1600" kern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を紹</a:t>
            </a:r>
            <a:r>
              <a:rPr lang="ja-JP" altLang="en-US" sz="16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介して頂き、協調制御の事例モデルで試した。</a:t>
            </a:r>
            <a:endParaRPr lang="en-US" altLang="ja-JP" sz="16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  <a:defRPr/>
            </a:pPr>
            <a:r>
              <a:rPr lang="en-US" altLang="ja-JP" sz="16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16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参加各社で関心のあるツールなので、進め方を議論する。</a:t>
            </a:r>
            <a:endParaRPr lang="en-US" altLang="ja-JP" sz="16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87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574" y="1184401"/>
            <a:ext cx="7210425" cy="3153332"/>
          </a:xfrm>
        </p:spPr>
        <p:txBody>
          <a:bodyPr/>
          <a:lstStyle/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出欠確認と事務連絡</a:t>
            </a: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FY2018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トライアル課題の確認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トライアル　データマネジメントと</a:t>
            </a:r>
            <a:r>
              <a:rPr lang="ja-JP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複数ユーザーによるモデル開発</a:t>
            </a:r>
          </a:p>
          <a:p>
            <a:pPr marL="0" indent="0" eaLnBrk="1" fontAlgn="ctr" hangingPunct="1">
              <a:buNone/>
            </a:pPr>
            <a:endParaRPr lang="ja-JP" altLang="ja-JP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6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lang="ja-JP" altLang="en-US" sz="28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の目的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3483" y="757205"/>
            <a:ext cx="8469313" cy="155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■課題　データマネジメント</a:t>
            </a:r>
            <a:endParaRPr lang="en-US" altLang="ja-JP" sz="20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協調制御のシミュレーションで、複数のコントローラモデル、プラントモデルの変数・パラメータがベースワークスペースに展開されている。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複数のモデルで共通で使用するデータと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0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つの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モデルだけで使用するローカルデータが分けられておらず、データ干渉してしまう懸念がある。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530179" y="3872089"/>
            <a:ext cx="380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ベースワークスペース使用モデルとローカル／共通データ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944516" y="5053189"/>
            <a:ext cx="3238500" cy="1139825"/>
          </a:xfrm>
          <a:prstGeom prst="roundRect">
            <a:avLst>
              <a:gd name="adj" fmla="val 13148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>
              <a:defRPr/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ベースワークスペース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角丸四角形 64"/>
          <p:cNvSpPr/>
          <p:nvPr/>
        </p:nvSpPr>
        <p:spPr bwMode="auto">
          <a:xfrm>
            <a:off x="2636791" y="4253089"/>
            <a:ext cx="1471613" cy="1765300"/>
          </a:xfrm>
          <a:prstGeom prst="roundRect">
            <a:avLst>
              <a:gd name="adj" fmla="val 11625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モデル２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角丸四角形 63"/>
          <p:cNvSpPr/>
          <p:nvPr/>
        </p:nvSpPr>
        <p:spPr bwMode="auto">
          <a:xfrm>
            <a:off x="968329" y="4253089"/>
            <a:ext cx="1485900" cy="1728788"/>
          </a:xfrm>
          <a:prstGeom prst="roundRect">
            <a:avLst>
              <a:gd name="adj" fmla="val 11625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モデル１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角丸四角形 1"/>
          <p:cNvSpPr/>
          <p:nvPr/>
        </p:nvSpPr>
        <p:spPr bwMode="auto">
          <a:xfrm>
            <a:off x="1008016" y="5123039"/>
            <a:ext cx="1211263" cy="373063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モデル１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ローカルデータ</a:t>
            </a:r>
          </a:p>
        </p:txBody>
      </p:sp>
      <p:sp>
        <p:nvSpPr>
          <p:cNvPr id="11" name="角丸四角形 20"/>
          <p:cNvSpPr/>
          <p:nvPr/>
        </p:nvSpPr>
        <p:spPr bwMode="auto">
          <a:xfrm>
            <a:off x="1017541" y="4522964"/>
            <a:ext cx="1200150" cy="374650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モデル１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slx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角丸四角形 24"/>
          <p:cNvSpPr/>
          <p:nvPr/>
        </p:nvSpPr>
        <p:spPr bwMode="auto">
          <a:xfrm>
            <a:off x="2857454" y="5126214"/>
            <a:ext cx="1200150" cy="373063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モデル２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ローカルデータ</a:t>
            </a:r>
          </a:p>
        </p:txBody>
      </p:sp>
      <p:sp>
        <p:nvSpPr>
          <p:cNvPr id="13" name="角丸四角形 33"/>
          <p:cNvSpPr/>
          <p:nvPr/>
        </p:nvSpPr>
        <p:spPr bwMode="auto">
          <a:xfrm>
            <a:off x="1268366" y="5540552"/>
            <a:ext cx="949325" cy="373062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モデル１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共通データ</a:t>
            </a:r>
          </a:p>
        </p:txBody>
      </p:sp>
      <p:sp>
        <p:nvSpPr>
          <p:cNvPr id="14" name="角丸四角形 45"/>
          <p:cNvSpPr/>
          <p:nvPr/>
        </p:nvSpPr>
        <p:spPr bwMode="auto">
          <a:xfrm>
            <a:off x="2849516" y="5554839"/>
            <a:ext cx="890588" cy="37147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モデル２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共通データ</a:t>
            </a:r>
          </a:p>
        </p:txBody>
      </p:sp>
      <p:sp>
        <p:nvSpPr>
          <p:cNvPr id="15" name="角丸四角形 51"/>
          <p:cNvSpPr/>
          <p:nvPr/>
        </p:nvSpPr>
        <p:spPr bwMode="auto">
          <a:xfrm>
            <a:off x="2828879" y="4522964"/>
            <a:ext cx="1198562" cy="371475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モデル２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slx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6" name="直線矢印コネクタ 15"/>
          <p:cNvCxnSpPr>
            <a:cxnSpLocks/>
            <a:stCxn id="18" idx="0"/>
            <a:endCxn id="13" idx="2"/>
          </p:cNvCxnSpPr>
          <p:nvPr/>
        </p:nvCxnSpPr>
        <p:spPr bwMode="auto">
          <a:xfrm flipH="1" flipV="1">
            <a:off x="1743029" y="5913614"/>
            <a:ext cx="447241" cy="513013"/>
          </a:xfrm>
          <a:prstGeom prst="straightConnector1">
            <a:avLst/>
          </a:prstGeom>
          <a:ln w="25400">
            <a:solidFill>
              <a:srgbClr val="008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"/>
          <p:cNvSpPr txBox="1">
            <a:spLocks noChangeArrowheads="1"/>
          </p:cNvSpPr>
          <p:nvPr/>
        </p:nvSpPr>
        <p:spPr bwMode="auto">
          <a:xfrm>
            <a:off x="1471834" y="6144885"/>
            <a:ext cx="7524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8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</a:t>
            </a:r>
          </a:p>
        </p:txBody>
      </p:sp>
      <p:sp>
        <p:nvSpPr>
          <p:cNvPr id="18" name="角丸四角形 33"/>
          <p:cNvSpPr/>
          <p:nvPr/>
        </p:nvSpPr>
        <p:spPr bwMode="auto">
          <a:xfrm>
            <a:off x="1590988" y="6426627"/>
            <a:ext cx="1198563" cy="268287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m, mat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</a:p>
        </p:txBody>
      </p:sp>
      <p:cxnSp>
        <p:nvCxnSpPr>
          <p:cNvPr id="19" name="直線矢印コネクタ 18"/>
          <p:cNvCxnSpPr>
            <a:cxnSpLocks/>
            <a:stCxn id="18" idx="0"/>
            <a:endCxn id="14" idx="2"/>
          </p:cNvCxnSpPr>
          <p:nvPr/>
        </p:nvCxnSpPr>
        <p:spPr bwMode="auto">
          <a:xfrm flipV="1">
            <a:off x="2190270" y="5926314"/>
            <a:ext cx="1104540" cy="500313"/>
          </a:xfrm>
          <a:prstGeom prst="straightConnector1">
            <a:avLst/>
          </a:prstGeom>
          <a:ln w="25400">
            <a:solidFill>
              <a:srgbClr val="008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cxnSpLocks/>
            <a:stCxn id="11" idx="2"/>
            <a:endCxn id="7" idx="0"/>
          </p:cNvCxnSpPr>
          <p:nvPr/>
        </p:nvCxnSpPr>
        <p:spPr bwMode="auto">
          <a:xfrm>
            <a:off x="1617616" y="4897614"/>
            <a:ext cx="946150" cy="155575"/>
          </a:xfrm>
          <a:prstGeom prst="straightConnector1">
            <a:avLst/>
          </a:prstGeom>
          <a:ln w="31750">
            <a:solidFill>
              <a:srgbClr val="0000FF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cxnSpLocks/>
            <a:stCxn id="15" idx="2"/>
            <a:endCxn id="7" idx="0"/>
          </p:cNvCxnSpPr>
          <p:nvPr/>
        </p:nvCxnSpPr>
        <p:spPr bwMode="auto">
          <a:xfrm flipH="1">
            <a:off x="2563766" y="4894439"/>
            <a:ext cx="865188" cy="158750"/>
          </a:xfrm>
          <a:prstGeom prst="straightConnector1">
            <a:avLst/>
          </a:prstGeom>
          <a:ln w="31750">
            <a:solidFill>
              <a:srgbClr val="0000FF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1"/>
          <p:cNvSpPr txBox="1">
            <a:spLocks noChangeArrowheads="1"/>
          </p:cNvSpPr>
          <p:nvPr/>
        </p:nvSpPr>
        <p:spPr bwMode="auto">
          <a:xfrm>
            <a:off x="2206328" y="5111927"/>
            <a:ext cx="814791" cy="39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変数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テキスト ボックス 1"/>
          <p:cNvSpPr txBox="1">
            <a:spLocks noChangeArrowheads="1"/>
          </p:cNvSpPr>
          <p:nvPr/>
        </p:nvSpPr>
        <p:spPr bwMode="auto">
          <a:xfrm>
            <a:off x="2195180" y="5493971"/>
            <a:ext cx="1022917" cy="39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バス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オブジェクト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ボックス 1"/>
          <p:cNvSpPr txBox="1">
            <a:spLocks noChangeArrowheads="1"/>
          </p:cNvSpPr>
          <p:nvPr/>
        </p:nvSpPr>
        <p:spPr bwMode="auto">
          <a:xfrm>
            <a:off x="1193972" y="4851449"/>
            <a:ext cx="549098" cy="24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10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参照</a:t>
            </a:r>
          </a:p>
        </p:txBody>
      </p:sp>
      <p:sp>
        <p:nvSpPr>
          <p:cNvPr id="25" name="テキスト ボックス 1"/>
          <p:cNvSpPr txBox="1">
            <a:spLocks noChangeArrowheads="1"/>
          </p:cNvSpPr>
          <p:nvPr/>
        </p:nvSpPr>
        <p:spPr bwMode="auto">
          <a:xfrm>
            <a:off x="2910641" y="6226553"/>
            <a:ext cx="18327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色々なデータが混在</a:t>
            </a:r>
          </a:p>
        </p:txBody>
      </p:sp>
      <p:sp>
        <p:nvSpPr>
          <p:cNvPr id="26" name="角丸四角形 64"/>
          <p:cNvSpPr/>
          <p:nvPr/>
        </p:nvSpPr>
        <p:spPr bwMode="auto">
          <a:xfrm>
            <a:off x="7541879" y="3629829"/>
            <a:ext cx="1481137" cy="2822833"/>
          </a:xfrm>
          <a:prstGeom prst="roundRect">
            <a:avLst>
              <a:gd name="adj" fmla="val 11625"/>
            </a:avLst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モデル２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 63"/>
          <p:cNvSpPr/>
          <p:nvPr/>
        </p:nvSpPr>
        <p:spPr bwMode="auto">
          <a:xfrm>
            <a:off x="5259055" y="3629829"/>
            <a:ext cx="1603374" cy="2822833"/>
          </a:xfrm>
          <a:prstGeom prst="roundRect">
            <a:avLst>
              <a:gd name="adj" fmla="val 11625"/>
            </a:avLst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モデル１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6"/>
          <p:cNvSpPr/>
          <p:nvPr/>
        </p:nvSpPr>
        <p:spPr bwMode="auto">
          <a:xfrm>
            <a:off x="6495717" y="5471013"/>
            <a:ext cx="1206500" cy="374651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共通データ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9" name="直線矢印コネクタ 28"/>
          <p:cNvCxnSpPr>
            <a:cxnSpLocks/>
            <a:stCxn id="42" idx="2"/>
            <a:endCxn id="28" idx="0"/>
          </p:cNvCxnSpPr>
          <p:nvPr/>
        </p:nvCxnSpPr>
        <p:spPr bwMode="auto">
          <a:xfrm>
            <a:off x="6074269" y="5291940"/>
            <a:ext cx="1024698" cy="179073"/>
          </a:xfrm>
          <a:prstGeom prst="straightConnector1">
            <a:avLst/>
          </a:prstGeom>
          <a:ln w="31750">
            <a:solidFill>
              <a:srgbClr val="0000FF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cxnSpLocks/>
            <a:stCxn id="32" idx="2"/>
            <a:endCxn id="28" idx="0"/>
          </p:cNvCxnSpPr>
          <p:nvPr/>
        </p:nvCxnSpPr>
        <p:spPr bwMode="auto">
          <a:xfrm flipH="1">
            <a:off x="7098967" y="4695042"/>
            <a:ext cx="1166812" cy="775971"/>
          </a:xfrm>
          <a:prstGeom prst="straightConnector1">
            <a:avLst/>
          </a:prstGeom>
          <a:ln w="31750">
            <a:solidFill>
              <a:srgbClr val="0000FF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0"/>
          <p:cNvSpPr/>
          <p:nvPr/>
        </p:nvSpPr>
        <p:spPr bwMode="auto">
          <a:xfrm>
            <a:off x="5405740" y="3856842"/>
            <a:ext cx="1316036" cy="336550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モデル１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slx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角丸四角形 24"/>
          <p:cNvSpPr/>
          <p:nvPr/>
        </p:nvSpPr>
        <p:spPr bwMode="auto">
          <a:xfrm>
            <a:off x="7608554" y="4360080"/>
            <a:ext cx="1314450" cy="334962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モデル２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ローカルデータ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3" name="直線矢印コネクタ 32"/>
          <p:cNvCxnSpPr>
            <a:cxnSpLocks/>
            <a:stCxn id="31" idx="2"/>
            <a:endCxn id="42" idx="0"/>
          </p:cNvCxnSpPr>
          <p:nvPr/>
        </p:nvCxnSpPr>
        <p:spPr bwMode="auto">
          <a:xfrm>
            <a:off x="6063758" y="4193392"/>
            <a:ext cx="10511" cy="223422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 bwMode="auto">
          <a:xfrm>
            <a:off x="5390500" y="6053626"/>
            <a:ext cx="1316036" cy="334963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モデル１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共通データ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 45"/>
          <p:cNvSpPr/>
          <p:nvPr/>
        </p:nvSpPr>
        <p:spPr bwMode="auto">
          <a:xfrm>
            <a:off x="7637129" y="6052038"/>
            <a:ext cx="1317625" cy="334963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モデル２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共通データ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6" name="直線矢印コネクタ 35"/>
          <p:cNvCxnSpPr>
            <a:cxnSpLocks/>
            <a:stCxn id="28" idx="2"/>
            <a:endCxn id="35" idx="0"/>
          </p:cNvCxnSpPr>
          <p:nvPr/>
        </p:nvCxnSpPr>
        <p:spPr bwMode="auto">
          <a:xfrm>
            <a:off x="7098967" y="5845664"/>
            <a:ext cx="1196975" cy="206374"/>
          </a:xfrm>
          <a:prstGeom prst="straightConnector1">
            <a:avLst/>
          </a:prstGeom>
          <a:ln w="31750">
            <a:solidFill>
              <a:srgbClr val="0000FF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51"/>
          <p:cNvSpPr/>
          <p:nvPr/>
        </p:nvSpPr>
        <p:spPr bwMode="auto">
          <a:xfrm>
            <a:off x="7600616" y="3872717"/>
            <a:ext cx="1312862" cy="331788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モデル２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slx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8" name="直線矢印コネクタ 37"/>
          <p:cNvCxnSpPr>
            <a:stCxn id="37" idx="2"/>
            <a:endCxn id="32" idx="0"/>
          </p:cNvCxnSpPr>
          <p:nvPr/>
        </p:nvCxnSpPr>
        <p:spPr bwMode="auto">
          <a:xfrm>
            <a:off x="8257841" y="4204505"/>
            <a:ext cx="6350" cy="155575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cxnSpLocks/>
            <a:stCxn id="28" idx="2"/>
            <a:endCxn id="34" idx="0"/>
          </p:cNvCxnSpPr>
          <p:nvPr/>
        </p:nvCxnSpPr>
        <p:spPr bwMode="auto">
          <a:xfrm flipH="1">
            <a:off x="6048518" y="5845664"/>
            <a:ext cx="1050449" cy="207962"/>
          </a:xfrm>
          <a:prstGeom prst="straightConnector1">
            <a:avLst/>
          </a:prstGeom>
          <a:ln w="31750">
            <a:solidFill>
              <a:srgbClr val="0000FF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1"/>
          <p:cNvSpPr txBox="1">
            <a:spLocks noChangeArrowheads="1"/>
          </p:cNvSpPr>
          <p:nvPr/>
        </p:nvSpPr>
        <p:spPr bwMode="auto">
          <a:xfrm>
            <a:off x="6982723" y="4956401"/>
            <a:ext cx="8560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参照</a:t>
            </a:r>
          </a:p>
        </p:txBody>
      </p:sp>
      <p:sp>
        <p:nvSpPr>
          <p:cNvPr id="41" name="テキスト ボックス 1"/>
          <p:cNvSpPr txBox="1">
            <a:spLocks noChangeArrowheads="1"/>
          </p:cNvSpPr>
          <p:nvPr/>
        </p:nvSpPr>
        <p:spPr bwMode="auto">
          <a:xfrm>
            <a:off x="6105671" y="4135826"/>
            <a:ext cx="975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リンク</a:t>
            </a:r>
          </a:p>
        </p:txBody>
      </p:sp>
      <p:sp>
        <p:nvSpPr>
          <p:cNvPr id="42" name="角丸四角形 1"/>
          <p:cNvSpPr/>
          <p:nvPr/>
        </p:nvSpPr>
        <p:spPr bwMode="auto">
          <a:xfrm>
            <a:off x="5340929" y="4416814"/>
            <a:ext cx="1466680" cy="875126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 anchorCtr="0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モデル１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ローカルデータ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テキスト ボックス 1"/>
          <p:cNvSpPr txBox="1">
            <a:spLocks noChangeArrowheads="1"/>
          </p:cNvSpPr>
          <p:nvPr/>
        </p:nvSpPr>
        <p:spPr bwMode="auto">
          <a:xfrm>
            <a:off x="6706536" y="6029287"/>
            <a:ext cx="1022917" cy="39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バス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オブジェクト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テキスト ボックス 1"/>
          <p:cNvSpPr txBox="1">
            <a:spLocks noChangeArrowheads="1"/>
          </p:cNvSpPr>
          <p:nvPr/>
        </p:nvSpPr>
        <p:spPr bwMode="auto">
          <a:xfrm>
            <a:off x="6807609" y="4383966"/>
            <a:ext cx="814791" cy="39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変数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テキスト ボックス 1"/>
          <p:cNvSpPr txBox="1">
            <a:spLocks noChangeArrowheads="1"/>
          </p:cNvSpPr>
          <p:nvPr/>
        </p:nvSpPr>
        <p:spPr bwMode="auto">
          <a:xfrm>
            <a:off x="7717754" y="5413189"/>
            <a:ext cx="12817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コンフィギュレーションオブジェクト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角丸四角形 1"/>
          <p:cNvSpPr/>
          <p:nvPr/>
        </p:nvSpPr>
        <p:spPr bwMode="auto">
          <a:xfrm>
            <a:off x="5367767" y="4854377"/>
            <a:ext cx="607527" cy="3933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 anchorCtr="0"/>
          <a:lstStyle/>
          <a:p>
            <a:pPr algn="ctr">
              <a:defRPr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Design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Data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7" name="角丸四角形 1"/>
          <p:cNvSpPr/>
          <p:nvPr/>
        </p:nvSpPr>
        <p:spPr bwMode="auto">
          <a:xfrm>
            <a:off x="6204822" y="4853728"/>
            <a:ext cx="542341" cy="378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 anchorCtr="0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8" name="直線矢印コネクタ 47"/>
          <p:cNvCxnSpPr>
            <a:cxnSpLocks/>
            <a:stCxn id="47" idx="1"/>
            <a:endCxn id="46" idx="3"/>
          </p:cNvCxnSpPr>
          <p:nvPr/>
        </p:nvCxnSpPr>
        <p:spPr bwMode="auto">
          <a:xfrm flipH="1">
            <a:off x="5975294" y="5042761"/>
            <a:ext cx="229528" cy="8285"/>
          </a:xfrm>
          <a:prstGeom prst="straightConnector1">
            <a:avLst/>
          </a:prstGeom>
          <a:ln w="25400">
            <a:solidFill>
              <a:srgbClr val="008000"/>
            </a:solidFill>
            <a:headEnd w="med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1"/>
          <p:cNvSpPr txBox="1">
            <a:spLocks noChangeArrowheads="1"/>
          </p:cNvSpPr>
          <p:nvPr/>
        </p:nvSpPr>
        <p:spPr bwMode="auto">
          <a:xfrm>
            <a:off x="5299605" y="3279173"/>
            <a:ext cx="3819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使用モデルのローカル／共通データの構成案</a:t>
            </a:r>
          </a:p>
        </p:txBody>
      </p:sp>
    </p:spTree>
    <p:extLst>
      <p:ext uri="{BB962C8B-B14F-4D97-AF65-F5344CB8AC3E}">
        <p14:creationId xmlns:p14="http://schemas.microsoft.com/office/powerpoint/2010/main" val="15908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3889" y="1874210"/>
            <a:ext cx="81026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ja-JP" altLang="en-US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ゴール</a:t>
            </a:r>
            <a:endParaRPr lang="en-US" altLang="ja-JP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他者の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変更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パラメータの値、名前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影響の確認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共通パラメータの取り扱い方法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バスオブジェクト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コンフィギュレーションオブジェクト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車両仕様データ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実行結果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モデル、パラメータと結果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マネジメント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各モデルのパラメータ等を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に置く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4753295" y="2928195"/>
            <a:ext cx="427524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ベースワークスペースのバスオブジェクト</a:t>
            </a:r>
            <a:r>
              <a:rPr lang="ja-JP" alt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を参照しているモデルが在る場合は、そのバスオブジェクトはベースワークスペースに置く</a:t>
            </a:r>
            <a:endParaRPr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1"/>
          <p:cNvSpPr txBox="1">
            <a:spLocks noChangeArrowheads="1"/>
          </p:cNvSpPr>
          <p:nvPr/>
        </p:nvSpPr>
        <p:spPr bwMode="auto">
          <a:xfrm>
            <a:off x="4705990" y="3946731"/>
            <a:ext cx="51388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プラントモデルへの</a:t>
            </a:r>
            <a:r>
              <a:rPr lang="en-US" altLang="ja-JP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r>
              <a:rPr lang="ja-JP" alt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適用は</a:t>
            </a:r>
            <a:endParaRPr lang="en-US" altLang="ja-JP" sz="14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パラメータ変更がベースワークスペースに比較して手間</a:t>
            </a:r>
            <a:endParaRPr lang="en-US" altLang="ja-JP" sz="14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1400" baseline="30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rd</a:t>
            </a:r>
            <a:r>
              <a:rPr lang="ja-JP" alt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パーティーツール連携</a:t>
            </a:r>
            <a:endParaRPr lang="en-US" altLang="ja-JP" sz="14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などの課題がある。</a:t>
            </a:r>
            <a:endParaRPr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1"/>
          <p:cNvSpPr txBox="1">
            <a:spLocks noChangeArrowheads="1"/>
          </p:cNvSpPr>
          <p:nvPr/>
        </p:nvSpPr>
        <p:spPr bwMode="auto">
          <a:xfrm>
            <a:off x="4021138" y="2838419"/>
            <a:ext cx="1308102" cy="3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8/29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済</a:t>
            </a:r>
          </a:p>
        </p:txBody>
      </p:sp>
      <p:sp>
        <p:nvSpPr>
          <p:cNvPr id="3" name="右中かっこ 2"/>
          <p:cNvSpPr/>
          <p:nvPr/>
        </p:nvSpPr>
        <p:spPr>
          <a:xfrm>
            <a:off x="3855515" y="3009501"/>
            <a:ext cx="248494" cy="576052"/>
          </a:xfrm>
          <a:prstGeom prst="rightBrac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1"/>
          <p:cNvSpPr txBox="1">
            <a:spLocks noChangeArrowheads="1"/>
          </p:cNvSpPr>
          <p:nvPr/>
        </p:nvSpPr>
        <p:spPr bwMode="auto">
          <a:xfrm>
            <a:off x="5789612" y="2421639"/>
            <a:ext cx="1308102" cy="3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8/30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済</a:t>
            </a:r>
            <a:endParaRPr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1"/>
          <p:cNvSpPr txBox="1">
            <a:spLocks noChangeArrowheads="1"/>
          </p:cNvSpPr>
          <p:nvPr/>
        </p:nvSpPr>
        <p:spPr bwMode="auto">
          <a:xfrm>
            <a:off x="3449958" y="3665998"/>
            <a:ext cx="1308102" cy="3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8/30</a:t>
            </a:r>
            <a:endParaRPr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"/>
          <p:cNvSpPr txBox="1">
            <a:spLocks noChangeArrowheads="1"/>
          </p:cNvSpPr>
          <p:nvPr/>
        </p:nvSpPr>
        <p:spPr bwMode="auto">
          <a:xfrm>
            <a:off x="3305968" y="4423784"/>
            <a:ext cx="1659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8/30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時間があれば</a:t>
            </a:r>
            <a:endParaRPr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299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lang="ja-JP" altLang="en-US" sz="28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の目的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7349" y="733785"/>
            <a:ext cx="8469313" cy="134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■課題　複数ユーザーによるモデル開発</a:t>
            </a:r>
            <a:endParaRPr lang="en-US" altLang="ja-JP" sz="20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では、複数のモデルを各々の会社で作成している。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代表の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社が各社の最新モデルを集めてマージしているが、効率的でない。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過去のバージョン管理ができていない。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11" y="5492326"/>
            <a:ext cx="745832" cy="79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7A5C"/>
                  </a:outerShdw>
                </a:effectLst>
              </a14:hiddenEffects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06" y="5477457"/>
            <a:ext cx="820442" cy="86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699" y="5303127"/>
            <a:ext cx="777272" cy="82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フローチャート: 磁気ディスク 28"/>
          <p:cNvSpPr/>
          <p:nvPr/>
        </p:nvSpPr>
        <p:spPr>
          <a:xfrm>
            <a:off x="615190" y="3640378"/>
            <a:ext cx="8082845" cy="1055350"/>
          </a:xfrm>
          <a:prstGeom prst="flowChartMagneticDisk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229796" y="3607797"/>
            <a:ext cx="2603277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Git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などのバージョン管理システム</a:t>
            </a:r>
            <a:endParaRPr lang="ja-JP" altLang="en-US" sz="1400" b="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502793" y="5694597"/>
            <a:ext cx="1416153" cy="990644"/>
            <a:chOff x="1063145" y="5217837"/>
            <a:chExt cx="1416153" cy="990644"/>
          </a:xfrm>
        </p:grpSpPr>
        <p:sp>
          <p:nvSpPr>
            <p:cNvPr id="32" name="角丸四角形 51"/>
            <p:cNvSpPr/>
            <p:nvPr/>
          </p:nvSpPr>
          <p:spPr bwMode="auto">
            <a:xfrm>
              <a:off x="1063145" y="5217837"/>
              <a:ext cx="1416153" cy="99064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1297029" y="5938196"/>
              <a:ext cx="1064296" cy="22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050" dirty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複数のモデルとデータ</a:t>
              </a:r>
            </a:p>
          </p:txBody>
        </p:sp>
        <p:pic>
          <p:nvPicPr>
            <p:cNvPr id="34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477" y="5477529"/>
              <a:ext cx="344185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168" y="5486325"/>
              <a:ext cx="402958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581" y="5486325"/>
              <a:ext cx="362263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506205" y="5128504"/>
            <a:ext cx="1473159" cy="5238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車両プラント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統合制御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(HEV)</a:t>
            </a:r>
            <a:endParaRPr lang="ja-JP" altLang="en-US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38" name="直線矢印コネクタ 37"/>
          <p:cNvCxnSpPr>
            <a:cxnSpLocks/>
            <a:stCxn id="37" idx="0"/>
            <a:endCxn id="61" idx="2"/>
          </p:cNvCxnSpPr>
          <p:nvPr/>
        </p:nvCxnSpPr>
        <p:spPr bwMode="auto">
          <a:xfrm flipV="1">
            <a:off x="1242785" y="4466299"/>
            <a:ext cx="335380" cy="662205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3181776" y="5164307"/>
            <a:ext cx="1681550" cy="27764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エンジン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制御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プラント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lang="ja-JP" altLang="en-US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40" name="直線矢印コネクタ 39"/>
          <p:cNvCxnSpPr>
            <a:cxnSpLocks/>
            <a:stCxn id="39" idx="0"/>
            <a:endCxn id="67" idx="2"/>
          </p:cNvCxnSpPr>
          <p:nvPr/>
        </p:nvCxnSpPr>
        <p:spPr bwMode="auto">
          <a:xfrm flipV="1">
            <a:off x="4022551" y="4599884"/>
            <a:ext cx="188572" cy="564423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cxnSpLocks/>
            <a:stCxn id="42" idx="0"/>
            <a:endCxn id="72" idx="2"/>
          </p:cNvCxnSpPr>
          <p:nvPr/>
        </p:nvCxnSpPr>
        <p:spPr bwMode="auto">
          <a:xfrm flipH="1" flipV="1">
            <a:off x="6638912" y="4590404"/>
            <a:ext cx="356434" cy="58618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6143350" y="5176588"/>
            <a:ext cx="1703992" cy="27764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モーター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制御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プラント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lang="ja-JP" altLang="en-US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3240460" y="5477457"/>
            <a:ext cx="1416153" cy="990644"/>
            <a:chOff x="1063145" y="5217837"/>
            <a:chExt cx="1416153" cy="990644"/>
          </a:xfrm>
        </p:grpSpPr>
        <p:sp>
          <p:nvSpPr>
            <p:cNvPr id="46" name="角丸四角形 51"/>
            <p:cNvSpPr/>
            <p:nvPr/>
          </p:nvSpPr>
          <p:spPr bwMode="auto">
            <a:xfrm>
              <a:off x="1063145" y="5217837"/>
              <a:ext cx="1416153" cy="99064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1297029" y="5938196"/>
              <a:ext cx="1064296" cy="22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050" dirty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複数のモデルとデータ</a:t>
              </a:r>
            </a:p>
          </p:txBody>
        </p:sp>
        <p:pic>
          <p:nvPicPr>
            <p:cNvPr id="48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477" y="5477529"/>
              <a:ext cx="344185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168" y="5486325"/>
              <a:ext cx="402958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581" y="5486325"/>
              <a:ext cx="362263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グループ化 50"/>
          <p:cNvGrpSpPr/>
          <p:nvPr/>
        </p:nvGrpSpPr>
        <p:grpSpPr>
          <a:xfrm>
            <a:off x="6287269" y="5478356"/>
            <a:ext cx="1416153" cy="990644"/>
            <a:chOff x="1063145" y="5217837"/>
            <a:chExt cx="1416153" cy="990644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1063145" y="5217837"/>
              <a:ext cx="1416153" cy="99064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1297029" y="5938196"/>
              <a:ext cx="1064296" cy="22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050" dirty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複数のモデルとデータ</a:t>
              </a:r>
            </a:p>
          </p:txBody>
        </p:sp>
        <p:pic>
          <p:nvPicPr>
            <p:cNvPr id="54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477" y="5477529"/>
              <a:ext cx="344185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168" y="5486325"/>
              <a:ext cx="402958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581" y="5486325"/>
              <a:ext cx="362263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グループ化 56"/>
          <p:cNvGrpSpPr/>
          <p:nvPr/>
        </p:nvGrpSpPr>
        <p:grpSpPr>
          <a:xfrm>
            <a:off x="874657" y="4079219"/>
            <a:ext cx="1407015" cy="387080"/>
            <a:chOff x="3364913" y="3168913"/>
            <a:chExt cx="1407015" cy="497103"/>
          </a:xfrm>
        </p:grpSpPr>
        <p:pic>
          <p:nvPicPr>
            <p:cNvPr id="58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390" y="3299225"/>
              <a:ext cx="341963" cy="28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452" y="3303640"/>
              <a:ext cx="400358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042" y="3303640"/>
              <a:ext cx="359925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角丸四角形 51"/>
            <p:cNvSpPr/>
            <p:nvPr/>
          </p:nvSpPr>
          <p:spPr bwMode="auto">
            <a:xfrm>
              <a:off x="3364913" y="3168913"/>
              <a:ext cx="1407015" cy="49710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3826520" y="4133084"/>
            <a:ext cx="769205" cy="466800"/>
            <a:chOff x="3364913" y="3168913"/>
            <a:chExt cx="1407015" cy="497103"/>
          </a:xfrm>
        </p:grpSpPr>
        <p:pic>
          <p:nvPicPr>
            <p:cNvPr id="64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390" y="3299225"/>
              <a:ext cx="341963" cy="28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452" y="3303640"/>
              <a:ext cx="400358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042" y="3303640"/>
              <a:ext cx="359925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角丸四角形 51"/>
            <p:cNvSpPr/>
            <p:nvPr/>
          </p:nvSpPr>
          <p:spPr bwMode="auto">
            <a:xfrm>
              <a:off x="3364913" y="3168913"/>
              <a:ext cx="1407015" cy="49710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6254309" y="4127704"/>
            <a:ext cx="769205" cy="462700"/>
            <a:chOff x="3364913" y="3203316"/>
            <a:chExt cx="1407015" cy="462700"/>
          </a:xfrm>
        </p:grpSpPr>
        <p:pic>
          <p:nvPicPr>
            <p:cNvPr id="69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390" y="3299225"/>
              <a:ext cx="341963" cy="28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452" y="3303640"/>
              <a:ext cx="400358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042" y="3303640"/>
              <a:ext cx="359925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角丸四角形 51"/>
            <p:cNvSpPr/>
            <p:nvPr/>
          </p:nvSpPr>
          <p:spPr bwMode="auto">
            <a:xfrm>
              <a:off x="3364913" y="3203316"/>
              <a:ext cx="1407015" cy="4627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74" name="直線矢印コネクタ 68"/>
          <p:cNvCxnSpPr>
            <a:cxnSpLocks/>
            <a:stCxn id="61" idx="3"/>
            <a:endCxn id="72" idx="0"/>
          </p:cNvCxnSpPr>
          <p:nvPr/>
        </p:nvCxnSpPr>
        <p:spPr bwMode="auto">
          <a:xfrm flipV="1">
            <a:off x="2281672" y="4127704"/>
            <a:ext cx="4357240" cy="145055"/>
          </a:xfrm>
          <a:prstGeom prst="bentConnector4">
            <a:avLst>
              <a:gd name="adj1" fmla="val 9315"/>
              <a:gd name="adj2" fmla="val 252109"/>
            </a:avLst>
          </a:prstGeom>
          <a:ln w="44450">
            <a:solidFill>
              <a:srgbClr val="0000FF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1"/>
          <p:cNvCxnSpPr>
            <a:cxnSpLocks/>
            <a:stCxn id="61" idx="3"/>
            <a:endCxn id="67" idx="0"/>
          </p:cNvCxnSpPr>
          <p:nvPr/>
        </p:nvCxnSpPr>
        <p:spPr bwMode="auto">
          <a:xfrm flipV="1">
            <a:off x="2281672" y="4133084"/>
            <a:ext cx="1929451" cy="139675"/>
          </a:xfrm>
          <a:prstGeom prst="bentConnector4">
            <a:avLst>
              <a:gd name="adj1" fmla="val 20725"/>
              <a:gd name="adj2" fmla="val 253736"/>
            </a:avLst>
          </a:prstGeom>
          <a:ln w="44450">
            <a:solidFill>
              <a:srgbClr val="0000FF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2279738" y="4295863"/>
            <a:ext cx="567609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参照</a:t>
            </a:r>
            <a:endParaRPr lang="ja-JP" altLang="en-US" sz="1400" b="0" dirty="0">
              <a:solidFill>
                <a:srgbClr val="0000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2183661" y="6360128"/>
            <a:ext cx="498534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社</a:t>
            </a:r>
          </a:p>
        </p:txBody>
      </p:sp>
      <p:sp>
        <p:nvSpPr>
          <p:cNvPr id="94" name="Text Box 4"/>
          <p:cNvSpPr txBox="1">
            <a:spLocks noChangeArrowheads="1"/>
          </p:cNvSpPr>
          <p:nvPr/>
        </p:nvSpPr>
        <p:spPr bwMode="auto">
          <a:xfrm>
            <a:off x="4894068" y="6165566"/>
            <a:ext cx="498534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社</a:t>
            </a:r>
          </a:p>
        </p:txBody>
      </p:sp>
      <p:sp>
        <p:nvSpPr>
          <p:cNvPr id="95" name="Text Box 4"/>
          <p:cNvSpPr txBox="1">
            <a:spLocks noChangeArrowheads="1"/>
          </p:cNvSpPr>
          <p:nvPr/>
        </p:nvSpPr>
        <p:spPr bwMode="auto">
          <a:xfrm>
            <a:off x="7867092" y="6379531"/>
            <a:ext cx="488916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社</a:t>
            </a: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393786" y="2074212"/>
            <a:ext cx="8469313" cy="134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■ゴール</a:t>
            </a:r>
            <a:endParaRPr lang="en-US" altLang="ja-JP" sz="20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各社のモデルをバージョン管理システムで管理できている。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例：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社が更新したモデルを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社がバージョン管理システムから取得できる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8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90552" y="1717244"/>
            <a:ext cx="8426448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■ゴール</a:t>
            </a:r>
            <a:endParaRPr lang="en-US" altLang="ja-JP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各社のモデルをバージョン管理システムで管理できている。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例：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社が更新したモデルを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社がバージョン管理システムから取得できる。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公開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範囲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を考慮したモデル共有。　共有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リポジトリと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、個人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社内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リポジトリとで取扱うモデルの範囲を分けた、リポジトリ構成、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プロジェクトの操作を検討する。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部品の更新情報がシステムの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プロジェクトで、</a:t>
            </a:r>
            <a:r>
              <a:rPr lang="ja-JP" altLang="en-US" strike="dblStrike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また、システムモデルの更新情報が部品モデルの</a:t>
            </a:r>
            <a:r>
              <a:rPr lang="en-US" altLang="ja-JP" strike="dblStrik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trike="dblStrik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r>
              <a:rPr lang="ja-JP" altLang="en-US" strike="dblStrike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、どの様に見えるか確認する。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リモートリポジトリの変更時　プッシュした時に、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Team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のメンバーに通知する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複数ユーザーによるモデル開発</a:t>
            </a:r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1"/>
          <p:cNvSpPr txBox="1">
            <a:spLocks noChangeArrowheads="1"/>
          </p:cNvSpPr>
          <p:nvPr/>
        </p:nvSpPr>
        <p:spPr bwMode="auto">
          <a:xfrm>
            <a:off x="7035800" y="3544472"/>
            <a:ext cx="1308102" cy="3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8/29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済</a:t>
            </a:r>
          </a:p>
        </p:txBody>
      </p:sp>
      <p:sp>
        <p:nvSpPr>
          <p:cNvPr id="8" name="テキスト ボックス 1"/>
          <p:cNvSpPr txBox="1">
            <a:spLocks noChangeArrowheads="1"/>
          </p:cNvSpPr>
          <p:nvPr/>
        </p:nvSpPr>
        <p:spPr bwMode="auto">
          <a:xfrm>
            <a:off x="7418387" y="3989689"/>
            <a:ext cx="1308102" cy="3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8/30</a:t>
            </a:r>
            <a:r>
              <a:rPr lang="ja-JP" alt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以降</a:t>
            </a:r>
            <a:endParaRPr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1"/>
          <p:cNvSpPr txBox="1">
            <a:spLocks noChangeArrowheads="1"/>
          </p:cNvSpPr>
          <p:nvPr/>
        </p:nvSpPr>
        <p:spPr bwMode="auto">
          <a:xfrm>
            <a:off x="7702553" y="2699578"/>
            <a:ext cx="8239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8/30</a:t>
            </a:r>
            <a:endParaRPr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831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部品モデル</a:t>
            </a:r>
            <a:r>
              <a:rPr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プロジェクト参照の統合</a:t>
            </a:r>
            <a:endParaRPr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部品モデルで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に置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いた、バスオブジェクト、コンフィギュレーションオブジェクトが、システムモデルでベースワークスペースに置いたものと重複定義になった。</a:t>
            </a:r>
            <a:endParaRPr lang="ja-JP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590553" y="2553873"/>
            <a:ext cx="32575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モデルの共有データ　バスオブジェクト</a:t>
            </a:r>
            <a:r>
              <a:rPr lang="ja-JP" altLang="en-US" sz="18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1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コンフィギュレーションオブジェクト　はベースワークスペースに置く</a:t>
            </a:r>
            <a:endParaRPr lang="ja-JP" altLang="en-US" sz="18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114" y="2350929"/>
            <a:ext cx="4651375" cy="39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28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部品モデルの</a:t>
            </a: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リポジトリを作成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部品モデル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エンジン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の訂正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不足データ　コンフィギュレーションオブジェクトの追加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部品モデルの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プロジェクトをシステムモデルの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プロジェクトから参照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コンフィギュレーションオブジェクト、バスオブジェクトの重複定義を修正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nk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プロジェクトから、</a:t>
            </a: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のローカルリポジトリとリモートリポジトリの変更履歴の確認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プロジェクトから部品の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link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プロジェクトの履歴を見るためには、部品の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プロジェクトの説明に履歴を記入する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ja-JP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5" y="5611911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</p:spTree>
    <p:extLst>
      <p:ext uri="{BB962C8B-B14F-4D97-AF65-F5344CB8AC3E}">
        <p14:creationId xmlns:p14="http://schemas.microsoft.com/office/powerpoint/2010/main" val="2316400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75" y="130175"/>
            <a:ext cx="6756626" cy="419100"/>
          </a:xfrm>
        </p:spPr>
        <p:txBody>
          <a:bodyPr/>
          <a:lstStyle/>
          <a:p>
            <a:pPr eaLnBrk="1" hangingPunct="1"/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複数ユーザーによるモデル開発　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549" y="976478"/>
            <a:ext cx="8503920" cy="435698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en-US" altLang="ja-JP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OEM</a:t>
            </a:r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とサプライヤの分担を考慮して、</a:t>
            </a:r>
            <a:r>
              <a:rPr lang="en-US" altLang="ja-JP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プロジェクトを車両システムとコンポーネントに分割した。</a:t>
            </a:r>
            <a:endParaRPr lang="en-US" altLang="ja-JP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参照機能でシステムとコンポーネントの</a:t>
            </a:r>
            <a:r>
              <a:rPr lang="en-US" altLang="ja-JP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プロジェクトを統合可能な事を確認した。</a:t>
            </a:r>
            <a:endParaRPr lang="en-US" altLang="ja-JP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en-US" altLang="ja-JP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ja-JP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44" y="5121691"/>
            <a:ext cx="745832" cy="79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7A5C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72" y="5124722"/>
            <a:ext cx="820442" cy="86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19" y="5115410"/>
            <a:ext cx="777272" cy="82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フローチャート: 磁気ディスク 1"/>
          <p:cNvSpPr/>
          <p:nvPr/>
        </p:nvSpPr>
        <p:spPr>
          <a:xfrm>
            <a:off x="3250792" y="2450654"/>
            <a:ext cx="2201847" cy="1885545"/>
          </a:xfrm>
          <a:prstGeom prst="flowChartMagneticDisk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22247" y="2606248"/>
            <a:ext cx="1889941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MW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様ファイルサーバー</a:t>
            </a:r>
            <a:endParaRPr lang="ja-JP" altLang="en-US" sz="1400" b="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10257" name="グループ化 10256"/>
          <p:cNvGrpSpPr/>
          <p:nvPr/>
        </p:nvGrpSpPr>
        <p:grpSpPr>
          <a:xfrm>
            <a:off x="1112572" y="5107719"/>
            <a:ext cx="1435286" cy="990644"/>
            <a:chOff x="1063145" y="5217837"/>
            <a:chExt cx="1435286" cy="990644"/>
          </a:xfrm>
        </p:grpSpPr>
        <p:sp>
          <p:nvSpPr>
            <p:cNvPr id="32" name="角丸四角形 51"/>
            <p:cNvSpPr/>
            <p:nvPr/>
          </p:nvSpPr>
          <p:spPr bwMode="auto">
            <a:xfrm>
              <a:off x="1063145" y="5217837"/>
              <a:ext cx="1416153" cy="99064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1159923" y="5938196"/>
              <a:ext cx="1338508" cy="254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050" dirty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複数のモデルとデータ</a:t>
              </a:r>
            </a:p>
          </p:txBody>
        </p:sp>
        <p:pic>
          <p:nvPicPr>
            <p:cNvPr id="34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477" y="5477529"/>
              <a:ext cx="344185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168" y="5486325"/>
              <a:ext cx="402958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581" y="5486325"/>
              <a:ext cx="362263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142025" y="4588249"/>
            <a:ext cx="1473159" cy="5238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車両プラント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統合制御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(HEV)</a:t>
            </a:r>
            <a:endParaRPr lang="ja-JP" altLang="en-US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44" name="直線矢印コネクタ 43"/>
          <p:cNvCxnSpPr>
            <a:cxnSpLocks/>
            <a:stCxn id="43" idx="0"/>
            <a:endCxn id="108" idx="1"/>
          </p:cNvCxnSpPr>
          <p:nvPr/>
        </p:nvCxnSpPr>
        <p:spPr bwMode="auto">
          <a:xfrm flipV="1">
            <a:off x="1878603" y="3311525"/>
            <a:ext cx="1826510" cy="127672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472714" y="4805953"/>
            <a:ext cx="1681550" cy="27764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エンジン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制御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プラント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lang="ja-JP" altLang="en-US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75" name="直線矢印コネクタ 74"/>
          <p:cNvCxnSpPr>
            <a:cxnSpLocks/>
            <a:stCxn id="53" idx="0"/>
            <a:endCxn id="56" idx="2"/>
          </p:cNvCxnSpPr>
          <p:nvPr/>
        </p:nvCxnSpPr>
        <p:spPr bwMode="auto">
          <a:xfrm flipH="1" flipV="1">
            <a:off x="3945887" y="4240353"/>
            <a:ext cx="367602" cy="565598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cxnSpLocks/>
            <a:stCxn id="80" idx="0"/>
            <a:endCxn id="61" idx="2"/>
          </p:cNvCxnSpPr>
          <p:nvPr/>
        </p:nvCxnSpPr>
        <p:spPr bwMode="auto">
          <a:xfrm flipH="1" flipV="1">
            <a:off x="4851820" y="4236253"/>
            <a:ext cx="1906461" cy="569698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5906283" y="4805953"/>
            <a:ext cx="1703992" cy="27764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モーター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制御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プラント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lang="ja-JP" altLang="en-US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92" name="図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273" y="2564747"/>
            <a:ext cx="1427608" cy="176175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419173" y="2259512"/>
            <a:ext cx="2109552" cy="26225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事例モデルの</a:t>
            </a:r>
            <a:r>
              <a:rPr lang="en-US" altLang="ja-JP" sz="1100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Simulink</a:t>
            </a:r>
            <a:r>
              <a:rPr lang="ja-JP" altLang="en-US" sz="1100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プロジェクト</a:t>
            </a:r>
          </a:p>
        </p:txBody>
      </p:sp>
      <p:grpSp>
        <p:nvGrpSpPr>
          <p:cNvPr id="95" name="グループ化 94"/>
          <p:cNvGrpSpPr/>
          <p:nvPr/>
        </p:nvGrpSpPr>
        <p:grpSpPr>
          <a:xfrm>
            <a:off x="3605412" y="5124722"/>
            <a:ext cx="1435286" cy="990644"/>
            <a:chOff x="1063145" y="5217837"/>
            <a:chExt cx="1435286" cy="990644"/>
          </a:xfrm>
        </p:grpSpPr>
        <p:sp>
          <p:nvSpPr>
            <p:cNvPr id="96" name="角丸四角形 51"/>
            <p:cNvSpPr/>
            <p:nvPr/>
          </p:nvSpPr>
          <p:spPr bwMode="auto">
            <a:xfrm>
              <a:off x="1063145" y="5217837"/>
              <a:ext cx="1416153" cy="99064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7" name="Text Box 4"/>
            <p:cNvSpPr txBox="1">
              <a:spLocks noChangeArrowheads="1"/>
            </p:cNvSpPr>
            <p:nvPr/>
          </p:nvSpPr>
          <p:spPr bwMode="auto">
            <a:xfrm>
              <a:off x="1159923" y="5938196"/>
              <a:ext cx="1338508" cy="254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050" dirty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複数のモデルとデータ</a:t>
              </a:r>
            </a:p>
          </p:txBody>
        </p:sp>
        <p:pic>
          <p:nvPicPr>
            <p:cNvPr id="98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477" y="5477529"/>
              <a:ext cx="344185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168" y="5486325"/>
              <a:ext cx="402958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581" y="5486325"/>
              <a:ext cx="362263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1" name="グループ化 100"/>
          <p:cNvGrpSpPr/>
          <p:nvPr/>
        </p:nvGrpSpPr>
        <p:grpSpPr>
          <a:xfrm>
            <a:off x="6050202" y="5107719"/>
            <a:ext cx="1435286" cy="990644"/>
            <a:chOff x="1063145" y="5217837"/>
            <a:chExt cx="1435286" cy="990644"/>
          </a:xfrm>
        </p:grpSpPr>
        <p:sp>
          <p:nvSpPr>
            <p:cNvPr id="102" name="角丸四角形 51"/>
            <p:cNvSpPr/>
            <p:nvPr/>
          </p:nvSpPr>
          <p:spPr bwMode="auto">
            <a:xfrm>
              <a:off x="1063145" y="5217837"/>
              <a:ext cx="1416153" cy="99064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3" name="Text Box 4"/>
            <p:cNvSpPr txBox="1">
              <a:spLocks noChangeArrowheads="1"/>
            </p:cNvSpPr>
            <p:nvPr/>
          </p:nvSpPr>
          <p:spPr bwMode="auto">
            <a:xfrm>
              <a:off x="1159923" y="5938196"/>
              <a:ext cx="1338508" cy="254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050" dirty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複数のモデルとデータ</a:t>
              </a:r>
            </a:p>
          </p:txBody>
        </p:sp>
        <p:pic>
          <p:nvPicPr>
            <p:cNvPr id="104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477" y="5477529"/>
              <a:ext cx="344185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168" y="5486325"/>
              <a:ext cx="402958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581" y="5486325"/>
              <a:ext cx="362263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グループ化 9"/>
          <p:cNvGrpSpPr/>
          <p:nvPr/>
        </p:nvGrpSpPr>
        <p:grpSpPr>
          <a:xfrm>
            <a:off x="3705115" y="3117985"/>
            <a:ext cx="1407015" cy="387080"/>
            <a:chOff x="3364913" y="3168913"/>
            <a:chExt cx="1407015" cy="497103"/>
          </a:xfrm>
        </p:grpSpPr>
        <p:pic>
          <p:nvPicPr>
            <p:cNvPr id="110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390" y="3299225"/>
              <a:ext cx="341963" cy="28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452" y="3303640"/>
              <a:ext cx="400358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042" y="3303640"/>
              <a:ext cx="359925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角丸四角形 51"/>
            <p:cNvSpPr/>
            <p:nvPr/>
          </p:nvSpPr>
          <p:spPr bwMode="auto">
            <a:xfrm>
              <a:off x="3364913" y="3168913"/>
              <a:ext cx="1407015" cy="49710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2859141" y="3042104"/>
            <a:ext cx="894901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システム</a:t>
            </a:r>
            <a:endParaRPr lang="ja-JP" altLang="en-US" sz="1400" b="0" dirty="0">
              <a:solidFill>
                <a:srgbClr val="0000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3561286" y="3773553"/>
            <a:ext cx="769205" cy="466800"/>
            <a:chOff x="3364913" y="3168913"/>
            <a:chExt cx="1407015" cy="497103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390" y="3299225"/>
              <a:ext cx="341963" cy="28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452" y="3303640"/>
              <a:ext cx="400358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042" y="3303640"/>
              <a:ext cx="359925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角丸四角形 51"/>
            <p:cNvSpPr/>
            <p:nvPr/>
          </p:nvSpPr>
          <p:spPr bwMode="auto">
            <a:xfrm>
              <a:off x="3364913" y="3168913"/>
              <a:ext cx="1407015" cy="49710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4467217" y="3773553"/>
            <a:ext cx="769205" cy="462700"/>
            <a:chOff x="3364913" y="3203316"/>
            <a:chExt cx="1407015" cy="462700"/>
          </a:xfrm>
        </p:grpSpPr>
        <p:pic>
          <p:nvPicPr>
            <p:cNvPr id="58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390" y="3299225"/>
              <a:ext cx="341963" cy="28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452" y="3303640"/>
              <a:ext cx="400358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042" y="3303640"/>
              <a:ext cx="359925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角丸四角形 51"/>
            <p:cNvSpPr/>
            <p:nvPr/>
          </p:nvSpPr>
          <p:spPr bwMode="auto">
            <a:xfrm>
              <a:off x="3364913" y="3203316"/>
              <a:ext cx="1407015" cy="4627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2472051" y="4068910"/>
            <a:ext cx="1657138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コンポーネント</a:t>
            </a:r>
            <a:endParaRPr lang="ja-JP" altLang="en-US" sz="1400" b="0" dirty="0">
              <a:solidFill>
                <a:srgbClr val="0000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69" name="直線矢印コネクタ 68"/>
          <p:cNvCxnSpPr>
            <a:cxnSpLocks/>
            <a:stCxn id="108" idx="2"/>
            <a:endCxn id="61" idx="0"/>
          </p:cNvCxnSpPr>
          <p:nvPr/>
        </p:nvCxnSpPr>
        <p:spPr bwMode="auto">
          <a:xfrm rot="16200000" flipH="1">
            <a:off x="4495975" y="3417712"/>
            <a:ext cx="268488" cy="443197"/>
          </a:xfrm>
          <a:prstGeom prst="bentConnector3">
            <a:avLst>
              <a:gd name="adj1" fmla="val 35569"/>
            </a:avLst>
          </a:prstGeom>
          <a:ln w="44450">
            <a:solidFill>
              <a:srgbClr val="0000FF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cxnSpLocks/>
            <a:stCxn id="108" idx="2"/>
            <a:endCxn id="56" idx="0"/>
          </p:cNvCxnSpPr>
          <p:nvPr/>
        </p:nvCxnSpPr>
        <p:spPr bwMode="auto">
          <a:xfrm rot="5400000">
            <a:off x="4043010" y="3407942"/>
            <a:ext cx="268488" cy="462734"/>
          </a:xfrm>
          <a:prstGeom prst="bentConnector3">
            <a:avLst>
              <a:gd name="adj1" fmla="val 35569"/>
            </a:avLst>
          </a:prstGeom>
          <a:ln w="44450">
            <a:solidFill>
              <a:srgbClr val="0000FF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3312339" y="3472010"/>
            <a:ext cx="1657138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参照</a:t>
            </a:r>
            <a:endParaRPr lang="ja-JP" altLang="en-US" sz="1400" b="0" dirty="0">
              <a:solidFill>
                <a:srgbClr val="0000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1" name="テキスト ボックス 1"/>
          <p:cNvSpPr txBox="1">
            <a:spLocks noChangeArrowheads="1"/>
          </p:cNvSpPr>
          <p:nvPr/>
        </p:nvSpPr>
        <p:spPr bwMode="auto">
          <a:xfrm>
            <a:off x="465492" y="2773033"/>
            <a:ext cx="19943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200" b="1" i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システムとコンポーネントに分割</a:t>
            </a:r>
            <a:endParaRPr lang="en-US" altLang="ja-JP" sz="1200" b="1" i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/>
          </p:nvPr>
        </p:nvGraphicFramePr>
        <p:xfrm>
          <a:off x="5589365" y="2946916"/>
          <a:ext cx="35221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138">
                  <a:extLst>
                    <a:ext uri="{9D8B030D-6E8A-4147-A177-3AD203B41FA5}">
                      <a16:colId xmlns:a16="http://schemas.microsoft.com/office/drawing/2014/main" xmlns="" val="2535663094"/>
                    </a:ext>
                  </a:extLst>
                </a:gridCol>
                <a:gridCol w="776058">
                  <a:extLst>
                    <a:ext uri="{9D8B030D-6E8A-4147-A177-3AD203B41FA5}">
                      <a16:colId xmlns:a16="http://schemas.microsoft.com/office/drawing/2014/main" xmlns="" val="4019858492"/>
                    </a:ext>
                  </a:extLst>
                </a:gridCol>
              </a:tblGrid>
              <a:tr h="238170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Simulink</a:t>
                      </a:r>
                      <a:r>
                        <a:rPr kumimoji="1" lang="ja-JP" altLang="en-US" sz="1100" dirty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プロジェクト領域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担当会社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8895373"/>
                  </a:ext>
                </a:extLst>
              </a:tr>
              <a:tr h="383800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HEV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トップモデル（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HEV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などの統合制御、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CAN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モデル、車両プラントモデル）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スバル、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いすゞ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0694517"/>
                  </a:ext>
                </a:extLst>
              </a:tr>
              <a:tr h="238170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エンジン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制御、プラント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マツダ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8883389"/>
                  </a:ext>
                </a:extLst>
              </a:tr>
              <a:tr h="238170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HEV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プラント、トランスミッション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制御、プラント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TTDC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0313495"/>
                  </a:ext>
                </a:extLst>
              </a:tr>
              <a:tr h="238170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モーター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制御、プラント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ミツバ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567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1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複数ユーザーによるモデル開発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2" y="987551"/>
            <a:ext cx="8037633" cy="659050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ユースケースとモデル流通の方法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759917" y="2910364"/>
            <a:ext cx="45352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プロジェクトの共有　アーカイブと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1">
            <a:extLst>
              <a:ext uri="{FF2B5EF4-FFF2-40B4-BE49-F238E27FC236}">
                <a16:creationId xmlns:a16="http://schemas.microsoft.com/office/drawing/2014/main" xmlns="" id="{CE5C89DB-764F-4ADB-B092-8B415E009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638" y="5658157"/>
            <a:ext cx="5037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前提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プロジェクトと</a:t>
            </a: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リポジトリは同じ単位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1047638" y="32588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871141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5509075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951805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アーカイブ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Git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リポジトリ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636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バージョン情報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有り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121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ファイルの選別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できない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55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007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6655935"/>
                  </a:ext>
                </a:extLst>
              </a:tr>
            </a:tbl>
          </a:graphicData>
        </a:graphic>
      </p:graphicFrame>
      <p:sp>
        <p:nvSpPr>
          <p:cNvPr id="8" name="テキスト ボックス 1"/>
          <p:cNvSpPr txBox="1">
            <a:spLocks noChangeArrowheads="1"/>
          </p:cNvSpPr>
          <p:nvPr/>
        </p:nvSpPr>
        <p:spPr bwMode="auto">
          <a:xfrm>
            <a:off x="7039691" y="3539552"/>
            <a:ext cx="210430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モデル交換方式とバージョン管理情報</a:t>
            </a:r>
            <a:endParaRPr lang="en-US" altLang="ja-JP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</a:p>
        </p:txBody>
      </p:sp>
      <p:sp>
        <p:nvSpPr>
          <p:cNvPr id="9" name="テキスト ボックス 1"/>
          <p:cNvSpPr txBox="1">
            <a:spLocks noChangeArrowheads="1"/>
          </p:cNvSpPr>
          <p:nvPr/>
        </p:nvSpPr>
        <p:spPr bwMode="auto">
          <a:xfrm>
            <a:off x="824630" y="1519442"/>
            <a:ext cx="5619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ユースケースから要件を出し、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リポジトリの構成に反映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4063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436" y="1254739"/>
            <a:ext cx="7210425" cy="3153332"/>
          </a:xfrm>
        </p:spPr>
        <p:txBody>
          <a:bodyPr/>
          <a:lstStyle/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出欠確認と事務連絡</a:t>
            </a: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FY2018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トライアル課題の確認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トライアル　データマネジメントと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複数ユーザーによるモデル開発</a:t>
            </a:r>
          </a:p>
          <a:p>
            <a:pPr marL="0" indent="0" eaLnBrk="1" fontAlgn="ctr" hangingPunct="1">
              <a:buNone/>
            </a:pPr>
            <a:endParaRPr lang="ja-JP" altLang="ja-JP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9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のリポジトリ構成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380" y="853225"/>
            <a:ext cx="8401048" cy="2628528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1.Organization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のリポジトリ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18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に置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いたデータへのアクセス権を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Team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単位管理するため、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Organization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/>
              <a:t> </a:t>
            </a:r>
            <a:r>
              <a:rPr lang="en-US" altLang="ja-JP" sz="1800" dirty="0" err="1"/>
              <a:t>jmaab-coopctrl</a:t>
            </a:r>
            <a:endParaRPr lang="en-US" altLang="ja-JP" sz="1800" dirty="0"/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Team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>
                <a:solidFill>
                  <a:schemeClr val="dk1"/>
                </a:solidFill>
              </a:rPr>
              <a:t> </a:t>
            </a:r>
            <a:r>
              <a:rPr lang="en-US" altLang="ja-JP" sz="1800" dirty="0" err="1">
                <a:solidFill>
                  <a:schemeClr val="dk1"/>
                </a:solidFill>
              </a:rPr>
              <a:t>CoopCtrlWorkshop</a:t>
            </a:r>
            <a:r>
              <a:rPr lang="en-US" altLang="ja-JP" sz="1800" dirty="0">
                <a:solidFill>
                  <a:schemeClr val="dk1"/>
                </a:solidFill>
              </a:rPr>
              <a:t>-member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を設定し、アクセス権を付与した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Team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のメンバーに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メンバーを登録した。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メンバーは、書き込み権限のあるリポジトリに、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プロジェクトから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Push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できる。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公開リポジトリの為か</a:t>
            </a:r>
            <a:r>
              <a:rPr lang="ja-JP" altLang="en-US" sz="18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？、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読出し権限が無くても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18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に置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いたデータをダウンロード、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プロジェクトから取得が可能であった。</a:t>
            </a:r>
            <a:endParaRPr lang="ja-JP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549380" y="3983112"/>
            <a:ext cx="831870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個別アカウントのリポジトリ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メンバー各人のアカウントで、公開リポジトリを作成した場合、他のメンバーはアカウントを登録しなくても、データを読み出す事ができる。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共通のリポジトリに書き込みが不要であれば、この方式でも良い。ただしデータとしてのまとまりは無くなる。</a:t>
            </a:r>
          </a:p>
        </p:txBody>
      </p:sp>
    </p:spTree>
    <p:extLst>
      <p:ext uri="{BB962C8B-B14F-4D97-AF65-F5344CB8AC3E}">
        <p14:creationId xmlns:p14="http://schemas.microsoft.com/office/powerpoint/2010/main" val="20264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75" y="130175"/>
            <a:ext cx="6549048" cy="419100"/>
          </a:xfrm>
        </p:spPr>
        <p:txBody>
          <a:bodyPr/>
          <a:lstStyle/>
          <a:p>
            <a:pPr eaLnBrk="1" hangingPunct="1"/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JMAAB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252" y="949563"/>
            <a:ext cx="8135937" cy="530097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400" dirty="0">
                <a:solidFill>
                  <a:schemeClr val="dk1"/>
                </a:solidFill>
              </a:rPr>
              <a:t>複数ユーザーに対し</a:t>
            </a:r>
            <a:r>
              <a:rPr lang="en-US" altLang="ja-JP" sz="1400" dirty="0">
                <a:solidFill>
                  <a:schemeClr val="dk1"/>
                </a:solidFill>
              </a:rPr>
              <a:t>Team</a:t>
            </a:r>
            <a:r>
              <a:rPr lang="ja-JP" altLang="en-US" sz="1400" dirty="0">
                <a:solidFill>
                  <a:schemeClr val="dk1"/>
                </a:solidFill>
              </a:rPr>
              <a:t>と呼ばれる機能を使うため</a:t>
            </a:r>
            <a:r>
              <a:rPr lang="en-US" altLang="ja-JP" sz="1400" dirty="0">
                <a:solidFill>
                  <a:schemeClr val="dk1"/>
                </a:solidFill>
              </a:rPr>
              <a:t>Organization</a:t>
            </a:r>
            <a:r>
              <a:rPr lang="ja-JP" altLang="en-US" sz="1400" dirty="0">
                <a:solidFill>
                  <a:schemeClr val="dk1"/>
                </a:solidFill>
              </a:rPr>
              <a:t>と呼ばれる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dk1"/>
                </a:solidFill>
              </a:rPr>
              <a:t>リポジトリの置き場所を作成。</a:t>
            </a:r>
          </a:p>
          <a:p>
            <a:pPr marL="0" indent="0">
              <a:buNone/>
            </a:pPr>
            <a:r>
              <a:rPr lang="en-US" altLang="ja-JP" sz="1400" u="sng" dirty="0">
                <a:solidFill>
                  <a:schemeClr val="dk1"/>
                </a:solidFill>
                <a:hlinkClick r:id="rId3"/>
              </a:rPr>
              <a:t>https://github.com/jmaab-coopctrl</a:t>
            </a:r>
          </a:p>
          <a:p>
            <a:pPr marL="0" indent="0">
              <a:buNone/>
            </a:pPr>
            <a:endParaRPr lang="en-US" altLang="ja-JP" sz="1400" dirty="0">
              <a:solidFill>
                <a:schemeClr val="dk1"/>
              </a:solidFill>
              <a:hlinkClick r:id="rId3"/>
            </a:endParaRPr>
          </a:p>
          <a:p>
            <a:pPr marL="0" indent="0">
              <a:buNone/>
            </a:pPr>
            <a:r>
              <a:rPr lang="ja-JP" altLang="en-US" sz="1400" dirty="0">
                <a:solidFill>
                  <a:schemeClr val="dk1"/>
                </a:solidFill>
              </a:rPr>
              <a:t>協調制御</a:t>
            </a:r>
            <a:r>
              <a:rPr lang="en-US" altLang="ja-JP" sz="1400" dirty="0">
                <a:solidFill>
                  <a:schemeClr val="dk1"/>
                </a:solidFill>
              </a:rPr>
              <a:t>WS</a:t>
            </a:r>
            <a:r>
              <a:rPr lang="ja-JP" altLang="en-US" sz="1400" dirty="0">
                <a:solidFill>
                  <a:schemeClr val="dk1"/>
                </a:solidFill>
              </a:rPr>
              <a:t>メンバーの</a:t>
            </a:r>
            <a:r>
              <a:rPr lang="en-US" altLang="ja-JP" sz="1400" dirty="0">
                <a:solidFill>
                  <a:schemeClr val="dk1"/>
                </a:solidFill>
              </a:rPr>
              <a:t>Team</a:t>
            </a:r>
            <a:r>
              <a:rPr lang="ja-JP" altLang="en-US" sz="1400" dirty="0">
                <a:solidFill>
                  <a:schemeClr val="dk1"/>
                </a:solidFill>
              </a:rPr>
              <a:t>　</a:t>
            </a:r>
            <a:r>
              <a:rPr lang="en-US" altLang="ja-JP" sz="1400" dirty="0" err="1">
                <a:solidFill>
                  <a:schemeClr val="dk1"/>
                </a:solidFill>
              </a:rPr>
              <a:t>CoopCtrlWorkshop</a:t>
            </a:r>
            <a:r>
              <a:rPr lang="en-US" altLang="ja-JP" sz="1400" dirty="0">
                <a:solidFill>
                  <a:schemeClr val="dk1"/>
                </a:solidFill>
              </a:rPr>
              <a:t>-member</a:t>
            </a:r>
          </a:p>
          <a:p>
            <a:pPr marL="0" indent="0">
              <a:buNone/>
            </a:pPr>
            <a:r>
              <a:rPr lang="en-US" altLang="ja-JP" sz="1400" dirty="0">
                <a:hlinkClick r:id="" action="ppaction://noaction"/>
              </a:rPr>
              <a:t>https://github.com/orgs/jmaab-coopctrl/teams/coopctrlworkshop-member</a:t>
            </a:r>
            <a:endParaRPr lang="en-US" altLang="ja-JP" sz="1400" dirty="0"/>
          </a:p>
          <a:p>
            <a:pPr marL="0" indent="0">
              <a:buNone/>
            </a:pPr>
            <a:endParaRPr lang="en-US" altLang="ja-JP" sz="1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ja-JP" altLang="en-US" sz="1400" dirty="0">
                <a:solidFill>
                  <a:schemeClr val="dk1"/>
                </a:solidFill>
              </a:rPr>
              <a:t>事例モデルのリポジトリ</a:t>
            </a:r>
            <a:endParaRPr lang="en-US" altLang="ja-JP" sz="1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ja-JP" altLang="en-US" sz="1400" dirty="0">
                <a:solidFill>
                  <a:schemeClr val="dk1"/>
                </a:solidFill>
              </a:rPr>
              <a:t>読み取りのみ</a:t>
            </a:r>
          </a:p>
          <a:p>
            <a:pPr marL="0" indent="0">
              <a:buNone/>
            </a:pPr>
            <a:r>
              <a:rPr lang="en-US" altLang="ja-JP" sz="1400" u="sng" dirty="0">
                <a:solidFill>
                  <a:schemeClr val="dk1"/>
                </a:solidFill>
                <a:hlinkClick r:id="rId4"/>
              </a:rPr>
              <a:t>https://github.com/jmaab-coopctrl/example-HEV-model</a:t>
            </a:r>
          </a:p>
          <a:p>
            <a:pPr marL="0" indent="0">
              <a:buNone/>
            </a:pPr>
            <a:endParaRPr lang="en-US" altLang="ja-JP" sz="1400" u="sng" dirty="0">
              <a:solidFill>
                <a:schemeClr val="dk1"/>
              </a:solidFill>
              <a:hlinkClick r:id="rId4"/>
            </a:endParaRPr>
          </a:p>
          <a:p>
            <a:pPr marL="0" indent="0">
              <a:buNone/>
            </a:pPr>
            <a:r>
              <a:rPr lang="ja-JP" altLang="en-US" sz="1400" dirty="0">
                <a:solidFill>
                  <a:schemeClr val="dk1"/>
                </a:solidFill>
              </a:rPr>
              <a:t>読み取り、書き込み　テスト</a:t>
            </a:r>
            <a:r>
              <a:rPr lang="ja-JP" altLang="ja-JP" sz="1400" dirty="0">
                <a:solidFill>
                  <a:schemeClr val="dk1"/>
                </a:solidFill>
              </a:rPr>
              <a:t>用</a:t>
            </a:r>
            <a:endParaRPr lang="ja-JP" altLang="ja-JP" sz="1400" dirty="0"/>
          </a:p>
          <a:p>
            <a:pPr marL="0" indent="0">
              <a:buNone/>
            </a:pPr>
            <a:r>
              <a:rPr lang="en-US" altLang="ja-JP" sz="1400" dirty="0">
                <a:hlinkClick r:id="" action="ppaction://noaction"/>
              </a:rPr>
              <a:t>https://github.com/jmaab-coopctrl/example-HEV-model-test</a:t>
            </a:r>
            <a:endParaRPr lang="ja-JP" altLang="ja-JP" sz="1400" dirty="0"/>
          </a:p>
          <a:p>
            <a:pPr marL="0" indent="0" eaLnBrk="1" fontAlgn="ctr" hangingPunct="1">
              <a:buNone/>
            </a:pPr>
            <a:endParaRPr lang="ja-JP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470958" y="5437289"/>
            <a:ext cx="4395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Team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の公開／非公開　公開だと</a:t>
            </a:r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Team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を階層化可能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5219700" y="4318000"/>
            <a:ext cx="3556488" cy="2097834"/>
            <a:chOff x="2425211" y="1985215"/>
            <a:chExt cx="4293577" cy="2887569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xmlns="" id="{6CC2C334-5932-4547-811C-9467CDB468D5}"/>
                </a:ext>
              </a:extLst>
            </p:cNvPr>
            <p:cNvSpPr/>
            <p:nvPr/>
          </p:nvSpPr>
          <p:spPr>
            <a:xfrm>
              <a:off x="2425211" y="1985215"/>
              <a:ext cx="4293577" cy="2887569"/>
            </a:xfrm>
            <a:prstGeom prst="roundRect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>
                  <a:solidFill>
                    <a:srgbClr val="0000FF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Organization</a:t>
              </a:r>
              <a:endParaRPr lang="ja-JP" altLang="ja-JP" sz="1400">
                <a:solidFill>
                  <a:srgbClr val="0000F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0" indent="0" algn="ctr"/>
              <a:endParaRPr kumimoji="1" lang="ja-JP" altLang="en-US" sz="140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xmlns="" id="{11FF07F9-4651-4390-B123-2408058DDE77}"/>
                </a:ext>
              </a:extLst>
            </p:cNvPr>
            <p:cNvSpPr/>
            <p:nvPr/>
          </p:nvSpPr>
          <p:spPr>
            <a:xfrm>
              <a:off x="2832086" y="2369586"/>
              <a:ext cx="1593375" cy="1609843"/>
            </a:xfrm>
            <a:prstGeom prst="ellipse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4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Team_B</a:t>
              </a:r>
              <a:endParaRPr kumimoji="1" lang="ja-JP" altLang="en-US" sz="110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xmlns="" id="{54DCA467-0C1A-4F9D-934F-E5DCB1316EDE}"/>
                </a:ext>
              </a:extLst>
            </p:cNvPr>
            <p:cNvSpPr/>
            <p:nvPr/>
          </p:nvSpPr>
          <p:spPr>
            <a:xfrm>
              <a:off x="2681653" y="2840768"/>
              <a:ext cx="1589942" cy="1887650"/>
            </a:xfrm>
            <a:prstGeom prst="ellipse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4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Team_A</a:t>
              </a:r>
              <a:endParaRPr kumimoji="1" lang="ja-JP" altLang="en-US" sz="110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xmlns="" id="{AB10A960-532E-4454-BC4B-3D42C6DF1EAA}"/>
                </a:ext>
              </a:extLst>
            </p:cNvPr>
            <p:cNvSpPr/>
            <p:nvPr/>
          </p:nvSpPr>
          <p:spPr>
            <a:xfrm>
              <a:off x="2886521" y="3411563"/>
              <a:ext cx="1070017" cy="618626"/>
            </a:xfrm>
            <a:prstGeom prst="ellipse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Member_A1</a:t>
              </a:r>
            </a:p>
            <a:p>
              <a:pPr algn="ctr"/>
              <a:r>
                <a:rPr lang="ja-JP" altLang="en-US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</a:t>
              </a:r>
              <a:r>
                <a:rPr kumimoji="1" lang="en-US" altLang="ja-JP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Account</a:t>
              </a:r>
              <a:r>
                <a:rPr kumimoji="1" lang="ja-JP" altLang="en-US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）</a:t>
              </a:r>
              <a:endParaRPr kumimoji="1" lang="ja-JP" altLang="en-US" sz="1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xmlns="" id="{F012BD27-4657-4A66-B26A-9850EB1785A5}"/>
                </a:ext>
              </a:extLst>
            </p:cNvPr>
            <p:cNvSpPr/>
            <p:nvPr/>
          </p:nvSpPr>
          <p:spPr>
            <a:xfrm>
              <a:off x="4972875" y="2689744"/>
              <a:ext cx="1511867" cy="570797"/>
            </a:xfrm>
            <a:prstGeom prst="ellipse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4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Repository_1</a:t>
              </a:r>
              <a:endParaRPr kumimoji="1" lang="ja-JP" altLang="en-US" sz="110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xmlns="" id="{34DA773C-D11B-4AF6-AD8A-4A10773F0ACF}"/>
                </a:ext>
              </a:extLst>
            </p:cNvPr>
            <p:cNvSpPr/>
            <p:nvPr/>
          </p:nvSpPr>
          <p:spPr>
            <a:xfrm>
              <a:off x="4954730" y="3339115"/>
              <a:ext cx="1511867" cy="597964"/>
            </a:xfrm>
            <a:prstGeom prst="ellipse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4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Repository_2</a:t>
              </a:r>
              <a:endParaRPr kumimoji="1" lang="ja-JP" altLang="en-US" sz="110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xmlns="" id="{B11126D4-ACD0-40B5-BDA1-2E7951D9A9C8}"/>
                </a:ext>
              </a:extLst>
            </p:cNvPr>
            <p:cNvSpPr/>
            <p:nvPr/>
          </p:nvSpPr>
          <p:spPr>
            <a:xfrm>
              <a:off x="2904666" y="3964247"/>
              <a:ext cx="1081180" cy="674077"/>
            </a:xfrm>
            <a:prstGeom prst="ellipse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Member_A2</a:t>
              </a:r>
            </a:p>
            <a:p>
              <a:pPr algn="ctr"/>
              <a:r>
                <a:rPr lang="en-US" altLang="ja-JP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kumimoji="1" lang="en-US" altLang="ja-JP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Account)</a:t>
              </a:r>
              <a:endParaRPr kumimoji="1" lang="ja-JP" altLang="en-US" sz="1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xmlns="" id="{FCBAC63A-9EC4-4841-ADF1-D6DF7283E1D2}"/>
                </a:ext>
              </a:extLst>
            </p:cNvPr>
            <p:cNvSpPr/>
            <p:nvPr/>
          </p:nvSpPr>
          <p:spPr>
            <a:xfrm rot="20979849">
              <a:off x="4262381" y="3467801"/>
              <a:ext cx="728537" cy="464484"/>
            </a:xfrm>
            <a:prstGeom prst="rightArrow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36000" tIns="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kumimoji="1" lang="ja-JP" altLang="en-US" sz="11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アクセス</a:t>
              </a:r>
            </a:p>
          </p:txBody>
        </p:sp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xmlns="" id="{32658E84-CF90-489D-950A-3322038DE56E}"/>
                </a:ext>
              </a:extLst>
            </p:cNvPr>
            <p:cNvSpPr/>
            <p:nvPr/>
          </p:nvSpPr>
          <p:spPr>
            <a:xfrm rot="20768408">
              <a:off x="4434613" y="2841683"/>
              <a:ext cx="634480" cy="467415"/>
            </a:xfrm>
            <a:prstGeom prst="rightArrow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36000" tIns="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kumimoji="1" lang="ja-JP" altLang="en-US" sz="11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アクセス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550" y="130175"/>
            <a:ext cx="6645275" cy="419100"/>
          </a:xfrm>
        </p:spPr>
        <p:txBody>
          <a:bodyPr/>
          <a:lstStyle/>
          <a:p>
            <a:pPr eaLnBrk="1" hangingPunct="1"/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アカウント名</a:t>
            </a: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2328"/>
              </p:ext>
            </p:extLst>
          </p:nvPr>
        </p:nvGraphicFramePr>
        <p:xfrm>
          <a:off x="1207475" y="1782299"/>
          <a:ext cx="690489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6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59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72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社名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GitHub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アカウント名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いすゞ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西頭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err="1">
                          <a:solidFill>
                            <a:srgbClr val="0000FF"/>
                          </a:solidFill>
                        </a:rPr>
                        <a:t>nishito-isuzu</a:t>
                      </a:r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851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ミツバ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小林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err="1">
                          <a:solidFill>
                            <a:srgbClr val="0000FF"/>
                          </a:solidFill>
                        </a:rPr>
                        <a:t>kobayashi-tomofumi-mitsuba</a:t>
                      </a:r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マツダ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杉谷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err="1">
                          <a:solidFill>
                            <a:srgbClr val="0000FF"/>
                          </a:solidFill>
                        </a:rPr>
                        <a:t>sugitani-mazda</a:t>
                      </a:r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SUBARU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小野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00FF"/>
                          </a:solidFill>
                        </a:rPr>
                        <a:t>Yoshitaka-Ono</a:t>
                      </a:r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288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TTDC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那須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err="1">
                          <a:solidFill>
                            <a:srgbClr val="0000FF"/>
                          </a:solidFill>
                        </a:rPr>
                        <a:t>nasu-ttdc</a:t>
                      </a:r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MathWorks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安生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err="1">
                          <a:solidFill>
                            <a:srgbClr val="0000FF"/>
                          </a:solidFill>
                        </a:rPr>
                        <a:t>kanjo-mwj</a:t>
                      </a:r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7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436" y="1254739"/>
            <a:ext cx="7210425" cy="3153332"/>
          </a:xfrm>
        </p:spPr>
        <p:txBody>
          <a:bodyPr/>
          <a:lstStyle/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出欠確認と事務連絡</a:t>
            </a: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FY2018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トライアル課題の確認</a:t>
            </a:r>
            <a:r>
              <a:rPr lang="ja-JP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トライアル　データマネジメントと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複数ユーザーによるモデル開発</a:t>
            </a:r>
          </a:p>
          <a:p>
            <a:pPr marL="0" indent="0" eaLnBrk="1" fontAlgn="ctr" hangingPunct="1">
              <a:buNone/>
            </a:pPr>
            <a:endParaRPr lang="ja-JP" altLang="ja-JP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26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95288" y="0"/>
            <a:ext cx="6392862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年度第</a:t>
            </a: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</a:t>
            </a: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アジェンダ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479228"/>
              </p:ext>
            </p:extLst>
          </p:nvPr>
        </p:nvGraphicFramePr>
        <p:xfrm>
          <a:off x="473442" y="900237"/>
          <a:ext cx="7558667" cy="3085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2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69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213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トライアル環境</a:t>
                      </a: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備考</a:t>
                      </a: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35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PC</a:t>
                      </a:r>
                    </a:p>
                    <a:p>
                      <a:pPr algn="l" fontAlgn="ctr">
                        <a:lnSpc>
                          <a:spcPts val="1200"/>
                        </a:lnSpc>
                      </a:pP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OS: Windows10 64-bit</a:t>
                      </a:r>
                      <a:endParaRPr kumimoji="1" lang="ja-JP" altLang="ja-JP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CPU: Intel Core i5-5200U 2.20GHz 3MBL3</a:t>
                      </a:r>
                      <a:endParaRPr kumimoji="1" lang="ja-JP" altLang="ja-JP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Memory: 8GBx1 PC3-12800 DDR3L (1DIMM)</a:t>
                      </a:r>
                      <a:endParaRPr kumimoji="1" lang="ja-JP" altLang="ja-JP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ctr">
                        <a:lnSpc>
                          <a:spcPts val="1200"/>
                        </a:lnSpc>
                      </a:pP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0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Matlab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/Simulink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Ver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: R2018b</a:t>
                      </a: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435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Git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Ver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: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最新</a:t>
                      </a:r>
                      <a:r>
                        <a:rPr lang="en-US" altLang="ja-JP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Ver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GitHub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Ver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: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最新</a:t>
                      </a:r>
                      <a:r>
                        <a:rPr lang="en-US" altLang="ja-JP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Ver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 fontAlgn="ctr">
                        <a:lnSpc>
                          <a:spcPts val="1200"/>
                        </a:lnSpc>
                      </a:pP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160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95288" y="0"/>
            <a:ext cx="6392862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年度第</a:t>
            </a: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</a:t>
            </a: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アジェンダ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55811"/>
              </p:ext>
            </p:extLst>
          </p:nvPr>
        </p:nvGraphicFramePr>
        <p:xfrm>
          <a:off x="395288" y="1438945"/>
          <a:ext cx="8012113" cy="48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7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11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74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213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議題</a:t>
                      </a: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時間割</a:t>
                      </a: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所要時間</a:t>
                      </a: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27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課題とゴールの確認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2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Git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のインストール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45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3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GitHub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の設定（リモートリポジトリの作成）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45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45min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ローカルリポジトリの作成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休憩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2798888688"/>
                  </a:ext>
                </a:extLst>
              </a:tr>
              <a:tr h="76556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各モデルの更新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ファイルの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SLDD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化などのデータマネジメント）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14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3817013805"/>
                  </a:ext>
                </a:extLst>
              </a:tr>
              <a:tr h="36332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休憩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14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3253871505"/>
                  </a:ext>
                </a:extLst>
              </a:tr>
              <a:tr h="747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リモートリポジトリから更新されたモデルの取得、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変更の確認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33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トライアルで発生した課題のまとめ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17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768648"/>
            <a:ext cx="8469313" cy="67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日目：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8/29(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木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</a:t>
            </a:r>
            <a:r>
              <a:rPr lang="ja-JP" altLang="en-US" sz="2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2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 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~ 17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場所　：</a:t>
            </a:r>
            <a:r>
              <a:rPr lang="en-US" altLang="ja-JP" sz="20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Mathworks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様　東京　</a:t>
            </a:r>
            <a:r>
              <a:rPr lang="en-US" altLang="ja-JP" sz="20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Mokuren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1551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95288" y="0"/>
            <a:ext cx="6392862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年度第</a:t>
            </a: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</a:t>
            </a: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アジェンダ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29434"/>
              </p:ext>
            </p:extLst>
          </p:nvPr>
        </p:nvGraphicFramePr>
        <p:xfrm>
          <a:off x="395288" y="1438945"/>
          <a:ext cx="8012113" cy="240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7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11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74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213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議題</a:t>
                      </a: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時間割</a:t>
                      </a: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所要時間</a:t>
                      </a: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02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日目のおさらい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2882985928"/>
                  </a:ext>
                </a:extLst>
              </a:tr>
              <a:tr h="4402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課題の刈取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45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962904199"/>
                  </a:ext>
                </a:extLst>
              </a:tr>
              <a:tr h="4402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休憩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45 ~ 11:00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698094550"/>
                  </a:ext>
                </a:extLst>
              </a:tr>
              <a:tr h="6625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まとめ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752316384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768648"/>
            <a:ext cx="8469313" cy="67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日目：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8/30(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金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00 ~ </a:t>
            </a:r>
            <a:r>
              <a:rPr lang="en-US" altLang="ja-JP" sz="2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16</a:t>
            </a:r>
            <a:r>
              <a:rPr lang="ja-JP" altLang="en-US" sz="2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場所　：</a:t>
            </a:r>
            <a:r>
              <a:rPr lang="en-US" altLang="ja-JP" sz="20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Mathworks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様　東京　</a:t>
            </a:r>
            <a:r>
              <a:rPr lang="en-US" altLang="ja-JP" sz="20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Mokuren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4313359"/>
            <a:ext cx="8469313" cy="67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進捗具合によっては午後に刈取を続行する。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7676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2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プロジェクト参照</a:t>
            </a:r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プロジェクト参照のフォルダの関係を　階層、フォルダ名をデータとして残す事が必要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7" y="4674773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80" y="3606349"/>
            <a:ext cx="5587279" cy="213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49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モデル流通</a:t>
            </a:r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コンポーネント　⇒　システム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既に実施されている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　⇒　コンポーネント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今後のモデル流通に向けて、必要な事を抽出する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7" y="4674773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</p:spTree>
    <p:extLst>
      <p:ext uri="{BB962C8B-B14F-4D97-AF65-F5344CB8AC3E}">
        <p14:creationId xmlns:p14="http://schemas.microsoft.com/office/powerpoint/2010/main" val="1054382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パラメータの変更の表示</a:t>
            </a:r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プルする前に、リモートリポジトリのパラメータの変更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</a:p>
          <a:p>
            <a:pPr marL="0" indent="0" eaLnBrk="1" fontAlgn="ctr" hangingPunct="1">
              <a:buNone/>
            </a:pP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ja-JP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7" y="4674773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199" y="1594338"/>
            <a:ext cx="5940425" cy="45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8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550" y="130175"/>
            <a:ext cx="6645275" cy="419100"/>
          </a:xfrm>
        </p:spPr>
        <p:txBody>
          <a:bodyPr/>
          <a:lstStyle/>
          <a:p>
            <a:pPr eaLnBrk="1" hangingPunct="1"/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出欠</a:t>
            </a: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76579"/>
              </p:ext>
            </p:extLst>
          </p:nvPr>
        </p:nvGraphicFramePr>
        <p:xfrm>
          <a:off x="2086707" y="1397000"/>
          <a:ext cx="457200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社名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出欠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いすゞ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西頭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ミツバ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尾形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小林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マツダ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小森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杉谷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SUBARU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小野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39046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TTDC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川口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那須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MathWorks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0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</a:p>
          <a:p>
            <a:pPr marL="0" indent="0" eaLnBrk="1" fontAlgn="ctr" hangingPunct="1">
              <a:buNone/>
            </a:pP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ja-JP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7" y="4674773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</p:spTree>
    <p:extLst>
      <p:ext uri="{BB962C8B-B14F-4D97-AF65-F5344CB8AC3E}">
        <p14:creationId xmlns:p14="http://schemas.microsoft.com/office/powerpoint/2010/main" val="4186000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</a:p>
          <a:p>
            <a:pPr marL="0" indent="0" eaLnBrk="1" fontAlgn="ctr" hangingPunct="1">
              <a:buNone/>
            </a:pP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ja-JP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7" y="4674773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</p:spTree>
    <p:extLst>
      <p:ext uri="{BB962C8B-B14F-4D97-AF65-F5344CB8AC3E}">
        <p14:creationId xmlns:p14="http://schemas.microsoft.com/office/powerpoint/2010/main" val="3188597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コミットは小まめに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‘ローカルの変更を元に戻す’　が正常に動作せず、ファイルがエクスローラで見えるが、開けない。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プッシュでのメール通知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リポジトリの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Setting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Nortification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ja-JP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7" y="4674773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</p:spTree>
    <p:extLst>
      <p:ext uri="{BB962C8B-B14F-4D97-AF65-F5344CB8AC3E}">
        <p14:creationId xmlns:p14="http://schemas.microsoft.com/office/powerpoint/2010/main" val="15546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部品モデルとシステムモデルの共通データ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バス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部品モデルの入力信号のバスオブジェクト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部品モデルを動かす場合は、入力信号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バス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を生成するブロック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コンフィギュレーション・パラメーター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コンフィギュレーションオブジェクト　コンフィギュレーション参照を使っている場合　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7" y="4674773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</p:spTree>
    <p:extLst>
      <p:ext uri="{BB962C8B-B14F-4D97-AF65-F5344CB8AC3E}">
        <p14:creationId xmlns:p14="http://schemas.microsoft.com/office/powerpoint/2010/main" val="266627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１．事務連絡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838200"/>
            <a:ext cx="8388350" cy="1811215"/>
          </a:xfrm>
        </p:spPr>
        <p:txBody>
          <a:bodyPr/>
          <a:lstStyle/>
          <a:p>
            <a:pPr eaLnBrk="1" fontAlgn="ctr" hangingPunct="1">
              <a:buFont typeface="+mj-lt"/>
              <a:buAutoNum type="arabicPeriod"/>
            </a:pP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ボード会議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(8/20)</a:t>
            </a:r>
          </a:p>
          <a:p>
            <a:pPr marL="0" indent="0" eaLnBrk="1" fontAlgn="ctr" hangingPunct="1"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600" dirty="0"/>
              <a:t>JOC2019</a:t>
            </a:r>
            <a:r>
              <a:rPr lang="ja-JP" altLang="en-US" sz="1600" dirty="0"/>
              <a:t>振り返り　　アンケートから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参考になったが半数以上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半数以上が始めての参加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講演者との意見交換を希望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コア</a:t>
            </a:r>
            <a:r>
              <a:rPr lang="en-US" altLang="ja-JP" sz="1600" dirty="0" err="1"/>
              <a:t>Mtg</a:t>
            </a:r>
            <a:r>
              <a:rPr lang="en-US" altLang="ja-JP" sz="1600" dirty="0"/>
              <a:t>(9/13)</a:t>
            </a:r>
            <a:r>
              <a:rPr lang="ja-JP" altLang="en-US" sz="1600" dirty="0"/>
              <a:t>に向けて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WG</a:t>
            </a:r>
            <a:r>
              <a:rPr lang="ja-JP" altLang="en-US" sz="1600" dirty="0"/>
              <a:t>・</a:t>
            </a:r>
            <a:r>
              <a:rPr lang="en-US" altLang="ja-JP" sz="1600" dirty="0"/>
              <a:t>WS</a:t>
            </a:r>
            <a:r>
              <a:rPr lang="ja-JP" altLang="en-US" sz="1600" dirty="0"/>
              <a:t>活動　</a:t>
            </a:r>
            <a:r>
              <a:rPr lang="en-US" altLang="ja-JP" sz="1600" dirty="0"/>
              <a:t>2020</a:t>
            </a:r>
            <a:r>
              <a:rPr lang="ja-JP" altLang="en-US" sz="1600" dirty="0"/>
              <a:t>年度も継続　次世代機能創造</a:t>
            </a:r>
            <a:r>
              <a:rPr lang="en-US" altLang="ja-JP" sz="1600" dirty="0"/>
              <a:t>WG</a:t>
            </a:r>
            <a:r>
              <a:rPr lang="ja-JP" altLang="en-US" sz="1600" dirty="0"/>
              <a:t>のみ終了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４つの</a:t>
            </a:r>
            <a:r>
              <a:rPr lang="en-US" altLang="ja-JP" sz="1600" dirty="0"/>
              <a:t>WS</a:t>
            </a:r>
            <a:r>
              <a:rPr lang="ja-JP" altLang="en-US" sz="1600" dirty="0"/>
              <a:t>が提案される。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sz="16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97" y="3536951"/>
            <a:ext cx="6373597" cy="28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436" y="1254739"/>
            <a:ext cx="7210425" cy="3153332"/>
          </a:xfrm>
        </p:spPr>
        <p:txBody>
          <a:bodyPr/>
          <a:lstStyle/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出欠確認と事務連絡</a:t>
            </a: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FY2018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トライアル課題の確認</a:t>
            </a:r>
            <a:r>
              <a:rPr lang="ja-JP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トライアル　データマネジメントと</a:t>
            </a:r>
            <a:r>
              <a:rPr lang="ja-JP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複数ユーザーによるモデル開発</a:t>
            </a:r>
          </a:p>
          <a:p>
            <a:pPr marL="0" indent="0" eaLnBrk="1" fontAlgn="ctr" hangingPunct="1">
              <a:buNone/>
            </a:pPr>
            <a:endParaRPr lang="ja-JP" altLang="ja-JP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70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テキスト ボックス 5"/>
          <p:cNvSpPr txBox="1">
            <a:spLocks noChangeArrowheads="1"/>
          </p:cNvSpPr>
          <p:nvPr/>
        </p:nvSpPr>
        <p:spPr bwMode="auto">
          <a:xfrm>
            <a:off x="534988" y="739234"/>
            <a:ext cx="85852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背景</a:t>
            </a: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高度化する自動車の制御システムを実現するためには、個々のシステムが単体で実現するのではなく、複数システムの協調制御により実現する必要性が生じている。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複数の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ECU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が連携する協調制御の開発のため、モデル間接続の標準化に向けてルール化を検討する。</a:t>
            </a: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ゴール</a:t>
            </a: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・モデル間接続の検討結果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制御モデル間、制御モデルとプラントモデル間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・協調制御の事例モデル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活動内容</a:t>
            </a: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・複数の制御モデルのデータマネジメントを検討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・協調制御の事例モデルを作成し接続仕様とモデルをテスト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・複数ユーザーによるモデル開発　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・協調制御開発に関連する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MATLAB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(R2018b)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を調査し、事例モデルで評価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</a:p>
        </p:txBody>
      </p:sp>
      <p:sp>
        <p:nvSpPr>
          <p:cNvPr id="10243" name="テキスト ボックス 3"/>
          <p:cNvSpPr txBox="1">
            <a:spLocks noChangeArrowheads="1"/>
          </p:cNvSpPr>
          <p:nvPr/>
        </p:nvSpPr>
        <p:spPr bwMode="auto">
          <a:xfrm>
            <a:off x="534990" y="596359"/>
            <a:ext cx="849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77" y="130175"/>
            <a:ext cx="6564313" cy="419100"/>
          </a:xfrm>
        </p:spPr>
        <p:txBody>
          <a:bodyPr/>
          <a:lstStyle/>
          <a:p>
            <a:pPr eaLnBrk="1" hangingPunct="1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協調制御モデル規格化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FY2019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活動内容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646705" y="2739780"/>
            <a:ext cx="4270429" cy="2371749"/>
            <a:chOff x="2774" y="1676"/>
            <a:chExt cx="2918" cy="1645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74" y="1676"/>
              <a:ext cx="2918" cy="1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2779" y="1706"/>
              <a:ext cx="2908" cy="1610"/>
            </a:xfrm>
            <a:custGeom>
              <a:avLst/>
              <a:gdLst>
                <a:gd name="T0" fmla="*/ 2 w 5816"/>
                <a:gd name="T1" fmla="*/ 298 h 3219"/>
                <a:gd name="T2" fmla="*/ 14 w 5816"/>
                <a:gd name="T3" fmla="*/ 233 h 3219"/>
                <a:gd name="T4" fmla="*/ 40 w 5816"/>
                <a:gd name="T5" fmla="*/ 174 h 3219"/>
                <a:gd name="T6" fmla="*/ 75 w 5816"/>
                <a:gd name="T7" fmla="*/ 120 h 3219"/>
                <a:gd name="T8" fmla="*/ 120 w 5816"/>
                <a:gd name="T9" fmla="*/ 75 h 3219"/>
                <a:gd name="T10" fmla="*/ 174 w 5816"/>
                <a:gd name="T11" fmla="*/ 40 h 3219"/>
                <a:gd name="T12" fmla="*/ 233 w 5816"/>
                <a:gd name="T13" fmla="*/ 14 h 3219"/>
                <a:gd name="T14" fmla="*/ 298 w 5816"/>
                <a:gd name="T15" fmla="*/ 2 h 3219"/>
                <a:gd name="T16" fmla="*/ 5485 w 5816"/>
                <a:gd name="T17" fmla="*/ 0 h 3219"/>
                <a:gd name="T18" fmla="*/ 5552 w 5816"/>
                <a:gd name="T19" fmla="*/ 7 h 3219"/>
                <a:gd name="T20" fmla="*/ 5614 w 5816"/>
                <a:gd name="T21" fmla="*/ 27 h 3219"/>
                <a:gd name="T22" fmla="*/ 5670 w 5816"/>
                <a:gd name="T23" fmla="*/ 57 h 3219"/>
                <a:gd name="T24" fmla="*/ 5719 w 5816"/>
                <a:gd name="T25" fmla="*/ 97 h 3219"/>
                <a:gd name="T26" fmla="*/ 5760 w 5816"/>
                <a:gd name="T27" fmla="*/ 146 h 3219"/>
                <a:gd name="T28" fmla="*/ 5791 w 5816"/>
                <a:gd name="T29" fmla="*/ 203 h 3219"/>
                <a:gd name="T30" fmla="*/ 5810 w 5816"/>
                <a:gd name="T31" fmla="*/ 265 h 3219"/>
                <a:gd name="T32" fmla="*/ 5816 w 5816"/>
                <a:gd name="T33" fmla="*/ 332 h 3219"/>
                <a:gd name="T34" fmla="*/ 5815 w 5816"/>
                <a:gd name="T35" fmla="*/ 2922 h 3219"/>
                <a:gd name="T36" fmla="*/ 5802 w 5816"/>
                <a:gd name="T37" fmla="*/ 2987 h 3219"/>
                <a:gd name="T38" fmla="*/ 5776 w 5816"/>
                <a:gd name="T39" fmla="*/ 3046 h 3219"/>
                <a:gd name="T40" fmla="*/ 5741 w 5816"/>
                <a:gd name="T41" fmla="*/ 3099 h 3219"/>
                <a:gd name="T42" fmla="*/ 5696 w 5816"/>
                <a:gd name="T43" fmla="*/ 3144 h 3219"/>
                <a:gd name="T44" fmla="*/ 5644 w 5816"/>
                <a:gd name="T45" fmla="*/ 3179 h 3219"/>
                <a:gd name="T46" fmla="*/ 5584 w 5816"/>
                <a:gd name="T47" fmla="*/ 3205 h 3219"/>
                <a:gd name="T48" fmla="*/ 5519 w 5816"/>
                <a:gd name="T49" fmla="*/ 3218 h 3219"/>
                <a:gd name="T50" fmla="*/ 332 w 5816"/>
                <a:gd name="T51" fmla="*/ 3219 h 3219"/>
                <a:gd name="T52" fmla="*/ 265 w 5816"/>
                <a:gd name="T53" fmla="*/ 3213 h 3219"/>
                <a:gd name="T54" fmla="*/ 203 w 5816"/>
                <a:gd name="T55" fmla="*/ 3194 h 3219"/>
                <a:gd name="T56" fmla="*/ 146 w 5816"/>
                <a:gd name="T57" fmla="*/ 3163 h 3219"/>
                <a:gd name="T58" fmla="*/ 97 w 5816"/>
                <a:gd name="T59" fmla="*/ 3122 h 3219"/>
                <a:gd name="T60" fmla="*/ 57 w 5816"/>
                <a:gd name="T61" fmla="*/ 3073 h 3219"/>
                <a:gd name="T62" fmla="*/ 26 w 5816"/>
                <a:gd name="T63" fmla="*/ 3017 h 3219"/>
                <a:gd name="T64" fmla="*/ 7 w 5816"/>
                <a:gd name="T65" fmla="*/ 2955 h 3219"/>
                <a:gd name="T66" fmla="*/ 0 w 5816"/>
                <a:gd name="T67" fmla="*/ 2888 h 3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16" h="3219">
                  <a:moveTo>
                    <a:pt x="0" y="332"/>
                  </a:moveTo>
                  <a:lnTo>
                    <a:pt x="2" y="298"/>
                  </a:lnTo>
                  <a:lnTo>
                    <a:pt x="7" y="265"/>
                  </a:lnTo>
                  <a:lnTo>
                    <a:pt x="14" y="233"/>
                  </a:lnTo>
                  <a:lnTo>
                    <a:pt x="26" y="203"/>
                  </a:lnTo>
                  <a:lnTo>
                    <a:pt x="40" y="174"/>
                  </a:lnTo>
                  <a:lnTo>
                    <a:pt x="57" y="146"/>
                  </a:lnTo>
                  <a:lnTo>
                    <a:pt x="75" y="120"/>
                  </a:lnTo>
                  <a:lnTo>
                    <a:pt x="97" y="97"/>
                  </a:lnTo>
                  <a:lnTo>
                    <a:pt x="120" y="75"/>
                  </a:lnTo>
                  <a:lnTo>
                    <a:pt x="146" y="57"/>
                  </a:lnTo>
                  <a:lnTo>
                    <a:pt x="174" y="40"/>
                  </a:lnTo>
                  <a:lnTo>
                    <a:pt x="203" y="27"/>
                  </a:lnTo>
                  <a:lnTo>
                    <a:pt x="233" y="14"/>
                  </a:lnTo>
                  <a:lnTo>
                    <a:pt x="265" y="7"/>
                  </a:lnTo>
                  <a:lnTo>
                    <a:pt x="298" y="2"/>
                  </a:lnTo>
                  <a:lnTo>
                    <a:pt x="332" y="0"/>
                  </a:lnTo>
                  <a:lnTo>
                    <a:pt x="5485" y="0"/>
                  </a:lnTo>
                  <a:lnTo>
                    <a:pt x="5519" y="2"/>
                  </a:lnTo>
                  <a:lnTo>
                    <a:pt x="5552" y="7"/>
                  </a:lnTo>
                  <a:lnTo>
                    <a:pt x="5584" y="14"/>
                  </a:lnTo>
                  <a:lnTo>
                    <a:pt x="5614" y="27"/>
                  </a:lnTo>
                  <a:lnTo>
                    <a:pt x="5644" y="40"/>
                  </a:lnTo>
                  <a:lnTo>
                    <a:pt x="5670" y="57"/>
                  </a:lnTo>
                  <a:lnTo>
                    <a:pt x="5696" y="75"/>
                  </a:lnTo>
                  <a:lnTo>
                    <a:pt x="5719" y="97"/>
                  </a:lnTo>
                  <a:lnTo>
                    <a:pt x="5741" y="120"/>
                  </a:lnTo>
                  <a:lnTo>
                    <a:pt x="5760" y="146"/>
                  </a:lnTo>
                  <a:lnTo>
                    <a:pt x="5776" y="174"/>
                  </a:lnTo>
                  <a:lnTo>
                    <a:pt x="5791" y="203"/>
                  </a:lnTo>
                  <a:lnTo>
                    <a:pt x="5802" y="233"/>
                  </a:lnTo>
                  <a:lnTo>
                    <a:pt x="5810" y="265"/>
                  </a:lnTo>
                  <a:lnTo>
                    <a:pt x="5815" y="298"/>
                  </a:lnTo>
                  <a:lnTo>
                    <a:pt x="5816" y="332"/>
                  </a:lnTo>
                  <a:lnTo>
                    <a:pt x="5816" y="2888"/>
                  </a:lnTo>
                  <a:lnTo>
                    <a:pt x="5815" y="2922"/>
                  </a:lnTo>
                  <a:lnTo>
                    <a:pt x="5810" y="2955"/>
                  </a:lnTo>
                  <a:lnTo>
                    <a:pt x="5802" y="2987"/>
                  </a:lnTo>
                  <a:lnTo>
                    <a:pt x="5791" y="3017"/>
                  </a:lnTo>
                  <a:lnTo>
                    <a:pt x="5776" y="3046"/>
                  </a:lnTo>
                  <a:lnTo>
                    <a:pt x="5760" y="3073"/>
                  </a:lnTo>
                  <a:lnTo>
                    <a:pt x="5741" y="3099"/>
                  </a:lnTo>
                  <a:lnTo>
                    <a:pt x="5719" y="3122"/>
                  </a:lnTo>
                  <a:lnTo>
                    <a:pt x="5696" y="3144"/>
                  </a:lnTo>
                  <a:lnTo>
                    <a:pt x="5670" y="3163"/>
                  </a:lnTo>
                  <a:lnTo>
                    <a:pt x="5644" y="3179"/>
                  </a:lnTo>
                  <a:lnTo>
                    <a:pt x="5614" y="3194"/>
                  </a:lnTo>
                  <a:lnTo>
                    <a:pt x="5584" y="3205"/>
                  </a:lnTo>
                  <a:lnTo>
                    <a:pt x="5552" y="3213"/>
                  </a:lnTo>
                  <a:lnTo>
                    <a:pt x="5519" y="3218"/>
                  </a:lnTo>
                  <a:lnTo>
                    <a:pt x="5485" y="3219"/>
                  </a:lnTo>
                  <a:lnTo>
                    <a:pt x="332" y="3219"/>
                  </a:lnTo>
                  <a:lnTo>
                    <a:pt x="298" y="3218"/>
                  </a:lnTo>
                  <a:lnTo>
                    <a:pt x="265" y="3213"/>
                  </a:lnTo>
                  <a:lnTo>
                    <a:pt x="233" y="3205"/>
                  </a:lnTo>
                  <a:lnTo>
                    <a:pt x="203" y="3194"/>
                  </a:lnTo>
                  <a:lnTo>
                    <a:pt x="174" y="3179"/>
                  </a:lnTo>
                  <a:lnTo>
                    <a:pt x="146" y="3163"/>
                  </a:lnTo>
                  <a:lnTo>
                    <a:pt x="120" y="3144"/>
                  </a:lnTo>
                  <a:lnTo>
                    <a:pt x="97" y="3122"/>
                  </a:lnTo>
                  <a:lnTo>
                    <a:pt x="75" y="3099"/>
                  </a:lnTo>
                  <a:lnTo>
                    <a:pt x="57" y="3073"/>
                  </a:lnTo>
                  <a:lnTo>
                    <a:pt x="40" y="3046"/>
                  </a:lnTo>
                  <a:lnTo>
                    <a:pt x="26" y="3017"/>
                  </a:lnTo>
                  <a:lnTo>
                    <a:pt x="14" y="2987"/>
                  </a:lnTo>
                  <a:lnTo>
                    <a:pt x="7" y="2955"/>
                  </a:lnTo>
                  <a:lnTo>
                    <a:pt x="2" y="2922"/>
                  </a:lnTo>
                  <a:lnTo>
                    <a:pt x="0" y="2888"/>
                  </a:lnTo>
                  <a:lnTo>
                    <a:pt x="0" y="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2779" y="1706"/>
              <a:ext cx="2908" cy="1610"/>
            </a:xfrm>
            <a:custGeom>
              <a:avLst/>
              <a:gdLst>
                <a:gd name="T0" fmla="*/ 2 w 5816"/>
                <a:gd name="T1" fmla="*/ 298 h 3219"/>
                <a:gd name="T2" fmla="*/ 14 w 5816"/>
                <a:gd name="T3" fmla="*/ 233 h 3219"/>
                <a:gd name="T4" fmla="*/ 40 w 5816"/>
                <a:gd name="T5" fmla="*/ 174 h 3219"/>
                <a:gd name="T6" fmla="*/ 75 w 5816"/>
                <a:gd name="T7" fmla="*/ 120 h 3219"/>
                <a:gd name="T8" fmla="*/ 120 w 5816"/>
                <a:gd name="T9" fmla="*/ 75 h 3219"/>
                <a:gd name="T10" fmla="*/ 174 w 5816"/>
                <a:gd name="T11" fmla="*/ 40 h 3219"/>
                <a:gd name="T12" fmla="*/ 233 w 5816"/>
                <a:gd name="T13" fmla="*/ 14 h 3219"/>
                <a:gd name="T14" fmla="*/ 298 w 5816"/>
                <a:gd name="T15" fmla="*/ 2 h 3219"/>
                <a:gd name="T16" fmla="*/ 5485 w 5816"/>
                <a:gd name="T17" fmla="*/ 0 h 3219"/>
                <a:gd name="T18" fmla="*/ 5552 w 5816"/>
                <a:gd name="T19" fmla="*/ 7 h 3219"/>
                <a:gd name="T20" fmla="*/ 5614 w 5816"/>
                <a:gd name="T21" fmla="*/ 27 h 3219"/>
                <a:gd name="T22" fmla="*/ 5670 w 5816"/>
                <a:gd name="T23" fmla="*/ 57 h 3219"/>
                <a:gd name="T24" fmla="*/ 5719 w 5816"/>
                <a:gd name="T25" fmla="*/ 97 h 3219"/>
                <a:gd name="T26" fmla="*/ 5760 w 5816"/>
                <a:gd name="T27" fmla="*/ 146 h 3219"/>
                <a:gd name="T28" fmla="*/ 5791 w 5816"/>
                <a:gd name="T29" fmla="*/ 203 h 3219"/>
                <a:gd name="T30" fmla="*/ 5810 w 5816"/>
                <a:gd name="T31" fmla="*/ 265 h 3219"/>
                <a:gd name="T32" fmla="*/ 5816 w 5816"/>
                <a:gd name="T33" fmla="*/ 332 h 3219"/>
                <a:gd name="T34" fmla="*/ 5815 w 5816"/>
                <a:gd name="T35" fmla="*/ 2922 h 3219"/>
                <a:gd name="T36" fmla="*/ 5802 w 5816"/>
                <a:gd name="T37" fmla="*/ 2987 h 3219"/>
                <a:gd name="T38" fmla="*/ 5776 w 5816"/>
                <a:gd name="T39" fmla="*/ 3046 h 3219"/>
                <a:gd name="T40" fmla="*/ 5741 w 5816"/>
                <a:gd name="T41" fmla="*/ 3099 h 3219"/>
                <a:gd name="T42" fmla="*/ 5696 w 5816"/>
                <a:gd name="T43" fmla="*/ 3144 h 3219"/>
                <a:gd name="T44" fmla="*/ 5644 w 5816"/>
                <a:gd name="T45" fmla="*/ 3179 h 3219"/>
                <a:gd name="T46" fmla="*/ 5584 w 5816"/>
                <a:gd name="T47" fmla="*/ 3205 h 3219"/>
                <a:gd name="T48" fmla="*/ 5519 w 5816"/>
                <a:gd name="T49" fmla="*/ 3218 h 3219"/>
                <a:gd name="T50" fmla="*/ 332 w 5816"/>
                <a:gd name="T51" fmla="*/ 3219 h 3219"/>
                <a:gd name="T52" fmla="*/ 265 w 5816"/>
                <a:gd name="T53" fmla="*/ 3213 h 3219"/>
                <a:gd name="T54" fmla="*/ 203 w 5816"/>
                <a:gd name="T55" fmla="*/ 3194 h 3219"/>
                <a:gd name="T56" fmla="*/ 146 w 5816"/>
                <a:gd name="T57" fmla="*/ 3163 h 3219"/>
                <a:gd name="T58" fmla="*/ 97 w 5816"/>
                <a:gd name="T59" fmla="*/ 3122 h 3219"/>
                <a:gd name="T60" fmla="*/ 57 w 5816"/>
                <a:gd name="T61" fmla="*/ 3073 h 3219"/>
                <a:gd name="T62" fmla="*/ 26 w 5816"/>
                <a:gd name="T63" fmla="*/ 3017 h 3219"/>
                <a:gd name="T64" fmla="*/ 7 w 5816"/>
                <a:gd name="T65" fmla="*/ 2955 h 3219"/>
                <a:gd name="T66" fmla="*/ 0 w 5816"/>
                <a:gd name="T67" fmla="*/ 2888 h 3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16" h="3219">
                  <a:moveTo>
                    <a:pt x="0" y="332"/>
                  </a:moveTo>
                  <a:lnTo>
                    <a:pt x="2" y="298"/>
                  </a:lnTo>
                  <a:lnTo>
                    <a:pt x="7" y="265"/>
                  </a:lnTo>
                  <a:lnTo>
                    <a:pt x="14" y="233"/>
                  </a:lnTo>
                  <a:lnTo>
                    <a:pt x="26" y="203"/>
                  </a:lnTo>
                  <a:lnTo>
                    <a:pt x="40" y="174"/>
                  </a:lnTo>
                  <a:lnTo>
                    <a:pt x="57" y="146"/>
                  </a:lnTo>
                  <a:lnTo>
                    <a:pt x="75" y="120"/>
                  </a:lnTo>
                  <a:lnTo>
                    <a:pt x="97" y="97"/>
                  </a:lnTo>
                  <a:lnTo>
                    <a:pt x="120" y="75"/>
                  </a:lnTo>
                  <a:lnTo>
                    <a:pt x="146" y="57"/>
                  </a:lnTo>
                  <a:lnTo>
                    <a:pt x="174" y="40"/>
                  </a:lnTo>
                  <a:lnTo>
                    <a:pt x="203" y="27"/>
                  </a:lnTo>
                  <a:lnTo>
                    <a:pt x="233" y="14"/>
                  </a:lnTo>
                  <a:lnTo>
                    <a:pt x="265" y="7"/>
                  </a:lnTo>
                  <a:lnTo>
                    <a:pt x="298" y="2"/>
                  </a:lnTo>
                  <a:lnTo>
                    <a:pt x="332" y="0"/>
                  </a:lnTo>
                  <a:lnTo>
                    <a:pt x="5485" y="0"/>
                  </a:lnTo>
                  <a:lnTo>
                    <a:pt x="5519" y="2"/>
                  </a:lnTo>
                  <a:lnTo>
                    <a:pt x="5552" y="7"/>
                  </a:lnTo>
                  <a:lnTo>
                    <a:pt x="5584" y="14"/>
                  </a:lnTo>
                  <a:lnTo>
                    <a:pt x="5614" y="27"/>
                  </a:lnTo>
                  <a:lnTo>
                    <a:pt x="5644" y="40"/>
                  </a:lnTo>
                  <a:lnTo>
                    <a:pt x="5670" y="57"/>
                  </a:lnTo>
                  <a:lnTo>
                    <a:pt x="5696" y="75"/>
                  </a:lnTo>
                  <a:lnTo>
                    <a:pt x="5719" y="97"/>
                  </a:lnTo>
                  <a:lnTo>
                    <a:pt x="5741" y="120"/>
                  </a:lnTo>
                  <a:lnTo>
                    <a:pt x="5760" y="146"/>
                  </a:lnTo>
                  <a:lnTo>
                    <a:pt x="5776" y="174"/>
                  </a:lnTo>
                  <a:lnTo>
                    <a:pt x="5791" y="203"/>
                  </a:lnTo>
                  <a:lnTo>
                    <a:pt x="5802" y="233"/>
                  </a:lnTo>
                  <a:lnTo>
                    <a:pt x="5810" y="265"/>
                  </a:lnTo>
                  <a:lnTo>
                    <a:pt x="5815" y="298"/>
                  </a:lnTo>
                  <a:lnTo>
                    <a:pt x="5816" y="332"/>
                  </a:lnTo>
                  <a:lnTo>
                    <a:pt x="5816" y="2888"/>
                  </a:lnTo>
                  <a:lnTo>
                    <a:pt x="5815" y="2922"/>
                  </a:lnTo>
                  <a:lnTo>
                    <a:pt x="5810" y="2955"/>
                  </a:lnTo>
                  <a:lnTo>
                    <a:pt x="5802" y="2987"/>
                  </a:lnTo>
                  <a:lnTo>
                    <a:pt x="5791" y="3017"/>
                  </a:lnTo>
                  <a:lnTo>
                    <a:pt x="5776" y="3046"/>
                  </a:lnTo>
                  <a:lnTo>
                    <a:pt x="5760" y="3073"/>
                  </a:lnTo>
                  <a:lnTo>
                    <a:pt x="5741" y="3099"/>
                  </a:lnTo>
                  <a:lnTo>
                    <a:pt x="5719" y="3122"/>
                  </a:lnTo>
                  <a:lnTo>
                    <a:pt x="5696" y="3144"/>
                  </a:lnTo>
                  <a:lnTo>
                    <a:pt x="5670" y="3163"/>
                  </a:lnTo>
                  <a:lnTo>
                    <a:pt x="5644" y="3179"/>
                  </a:lnTo>
                  <a:lnTo>
                    <a:pt x="5614" y="3194"/>
                  </a:lnTo>
                  <a:lnTo>
                    <a:pt x="5584" y="3205"/>
                  </a:lnTo>
                  <a:lnTo>
                    <a:pt x="5552" y="3213"/>
                  </a:lnTo>
                  <a:lnTo>
                    <a:pt x="5519" y="3218"/>
                  </a:lnTo>
                  <a:lnTo>
                    <a:pt x="5485" y="3219"/>
                  </a:lnTo>
                  <a:lnTo>
                    <a:pt x="332" y="3219"/>
                  </a:lnTo>
                  <a:lnTo>
                    <a:pt x="298" y="3218"/>
                  </a:lnTo>
                  <a:lnTo>
                    <a:pt x="265" y="3213"/>
                  </a:lnTo>
                  <a:lnTo>
                    <a:pt x="233" y="3205"/>
                  </a:lnTo>
                  <a:lnTo>
                    <a:pt x="203" y="3194"/>
                  </a:lnTo>
                  <a:lnTo>
                    <a:pt x="174" y="3179"/>
                  </a:lnTo>
                  <a:lnTo>
                    <a:pt x="146" y="3163"/>
                  </a:lnTo>
                  <a:lnTo>
                    <a:pt x="120" y="3144"/>
                  </a:lnTo>
                  <a:lnTo>
                    <a:pt x="97" y="3122"/>
                  </a:lnTo>
                  <a:lnTo>
                    <a:pt x="75" y="3099"/>
                  </a:lnTo>
                  <a:lnTo>
                    <a:pt x="57" y="3073"/>
                  </a:lnTo>
                  <a:lnTo>
                    <a:pt x="40" y="3046"/>
                  </a:lnTo>
                  <a:lnTo>
                    <a:pt x="26" y="3017"/>
                  </a:lnTo>
                  <a:lnTo>
                    <a:pt x="14" y="2987"/>
                  </a:lnTo>
                  <a:lnTo>
                    <a:pt x="7" y="2955"/>
                  </a:lnTo>
                  <a:lnTo>
                    <a:pt x="2" y="2922"/>
                  </a:lnTo>
                  <a:lnTo>
                    <a:pt x="0" y="2888"/>
                  </a:lnTo>
                  <a:lnTo>
                    <a:pt x="0" y="332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864" y="1768"/>
              <a:ext cx="40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テスト環境</a:t>
              </a:r>
              <a:endParaRPr kumimoji="0" lang="ja-JP" altLang="ja-JP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871" y="1875"/>
              <a:ext cx="1725" cy="1378"/>
            </a:xfrm>
            <a:custGeom>
              <a:avLst/>
              <a:gdLst>
                <a:gd name="T0" fmla="*/ 1 w 3449"/>
                <a:gd name="T1" fmla="*/ 255 h 2757"/>
                <a:gd name="T2" fmla="*/ 13 w 3449"/>
                <a:gd name="T3" fmla="*/ 199 h 2757"/>
                <a:gd name="T4" fmla="*/ 34 w 3449"/>
                <a:gd name="T5" fmla="*/ 148 h 2757"/>
                <a:gd name="T6" fmla="*/ 64 w 3449"/>
                <a:gd name="T7" fmla="*/ 103 h 2757"/>
                <a:gd name="T8" fmla="*/ 103 w 3449"/>
                <a:gd name="T9" fmla="*/ 64 h 2757"/>
                <a:gd name="T10" fmla="*/ 148 w 3449"/>
                <a:gd name="T11" fmla="*/ 34 h 2757"/>
                <a:gd name="T12" fmla="*/ 199 w 3449"/>
                <a:gd name="T13" fmla="*/ 13 h 2757"/>
                <a:gd name="T14" fmla="*/ 255 w 3449"/>
                <a:gd name="T15" fmla="*/ 1 h 2757"/>
                <a:gd name="T16" fmla="*/ 3165 w 3449"/>
                <a:gd name="T17" fmla="*/ 0 h 2757"/>
                <a:gd name="T18" fmla="*/ 3222 w 3449"/>
                <a:gd name="T19" fmla="*/ 6 h 2757"/>
                <a:gd name="T20" fmla="*/ 3276 w 3449"/>
                <a:gd name="T21" fmla="*/ 23 h 2757"/>
                <a:gd name="T22" fmla="*/ 3323 w 3449"/>
                <a:gd name="T23" fmla="*/ 49 h 2757"/>
                <a:gd name="T24" fmla="*/ 3366 w 3449"/>
                <a:gd name="T25" fmla="*/ 84 h 2757"/>
                <a:gd name="T26" fmla="*/ 3400 w 3449"/>
                <a:gd name="T27" fmla="*/ 125 h 2757"/>
                <a:gd name="T28" fmla="*/ 3427 w 3449"/>
                <a:gd name="T29" fmla="*/ 174 h 2757"/>
                <a:gd name="T30" fmla="*/ 3443 w 3449"/>
                <a:gd name="T31" fmla="*/ 227 h 2757"/>
                <a:gd name="T32" fmla="*/ 3449 w 3449"/>
                <a:gd name="T33" fmla="*/ 285 h 2757"/>
                <a:gd name="T34" fmla="*/ 3448 w 3449"/>
                <a:gd name="T35" fmla="*/ 2503 h 2757"/>
                <a:gd name="T36" fmla="*/ 3437 w 3449"/>
                <a:gd name="T37" fmla="*/ 2557 h 2757"/>
                <a:gd name="T38" fmla="*/ 3415 w 3449"/>
                <a:gd name="T39" fmla="*/ 2609 h 2757"/>
                <a:gd name="T40" fmla="*/ 3384 w 3449"/>
                <a:gd name="T41" fmla="*/ 2654 h 2757"/>
                <a:gd name="T42" fmla="*/ 3345 w 3449"/>
                <a:gd name="T43" fmla="*/ 2692 h 2757"/>
                <a:gd name="T44" fmla="*/ 3300 w 3449"/>
                <a:gd name="T45" fmla="*/ 2723 h 2757"/>
                <a:gd name="T46" fmla="*/ 3249 w 3449"/>
                <a:gd name="T47" fmla="*/ 2745 h 2757"/>
                <a:gd name="T48" fmla="*/ 3195 w 3449"/>
                <a:gd name="T49" fmla="*/ 2756 h 2757"/>
                <a:gd name="T50" fmla="*/ 284 w 3449"/>
                <a:gd name="T51" fmla="*/ 2757 h 2757"/>
                <a:gd name="T52" fmla="*/ 227 w 3449"/>
                <a:gd name="T53" fmla="*/ 2751 h 2757"/>
                <a:gd name="T54" fmla="*/ 174 w 3449"/>
                <a:gd name="T55" fmla="*/ 2735 h 2757"/>
                <a:gd name="T56" fmla="*/ 125 w 3449"/>
                <a:gd name="T57" fmla="*/ 2708 h 2757"/>
                <a:gd name="T58" fmla="*/ 84 w 3449"/>
                <a:gd name="T59" fmla="*/ 2674 h 2757"/>
                <a:gd name="T60" fmla="*/ 48 w 3449"/>
                <a:gd name="T61" fmla="*/ 2632 h 2757"/>
                <a:gd name="T62" fmla="*/ 23 w 3449"/>
                <a:gd name="T63" fmla="*/ 2584 h 2757"/>
                <a:gd name="T64" fmla="*/ 6 w 3449"/>
                <a:gd name="T65" fmla="*/ 2531 h 2757"/>
                <a:gd name="T66" fmla="*/ 0 w 3449"/>
                <a:gd name="T67" fmla="*/ 2473 h 2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49" h="2757">
                  <a:moveTo>
                    <a:pt x="0" y="285"/>
                  </a:moveTo>
                  <a:lnTo>
                    <a:pt x="1" y="255"/>
                  </a:lnTo>
                  <a:lnTo>
                    <a:pt x="6" y="227"/>
                  </a:lnTo>
                  <a:lnTo>
                    <a:pt x="13" y="199"/>
                  </a:lnTo>
                  <a:lnTo>
                    <a:pt x="23" y="174"/>
                  </a:lnTo>
                  <a:lnTo>
                    <a:pt x="34" y="148"/>
                  </a:lnTo>
                  <a:lnTo>
                    <a:pt x="48" y="125"/>
                  </a:lnTo>
                  <a:lnTo>
                    <a:pt x="64" y="103"/>
                  </a:lnTo>
                  <a:lnTo>
                    <a:pt x="84" y="84"/>
                  </a:lnTo>
                  <a:lnTo>
                    <a:pt x="103" y="64"/>
                  </a:lnTo>
                  <a:lnTo>
                    <a:pt x="125" y="49"/>
                  </a:lnTo>
                  <a:lnTo>
                    <a:pt x="148" y="34"/>
                  </a:lnTo>
                  <a:lnTo>
                    <a:pt x="174" y="23"/>
                  </a:lnTo>
                  <a:lnTo>
                    <a:pt x="199" y="13"/>
                  </a:lnTo>
                  <a:lnTo>
                    <a:pt x="227" y="6"/>
                  </a:lnTo>
                  <a:lnTo>
                    <a:pt x="255" y="1"/>
                  </a:lnTo>
                  <a:lnTo>
                    <a:pt x="284" y="0"/>
                  </a:lnTo>
                  <a:lnTo>
                    <a:pt x="3165" y="0"/>
                  </a:lnTo>
                  <a:lnTo>
                    <a:pt x="3195" y="1"/>
                  </a:lnTo>
                  <a:lnTo>
                    <a:pt x="3222" y="6"/>
                  </a:lnTo>
                  <a:lnTo>
                    <a:pt x="3249" y="13"/>
                  </a:lnTo>
                  <a:lnTo>
                    <a:pt x="3276" y="23"/>
                  </a:lnTo>
                  <a:lnTo>
                    <a:pt x="3300" y="34"/>
                  </a:lnTo>
                  <a:lnTo>
                    <a:pt x="3323" y="49"/>
                  </a:lnTo>
                  <a:lnTo>
                    <a:pt x="3345" y="64"/>
                  </a:lnTo>
                  <a:lnTo>
                    <a:pt x="3366" y="84"/>
                  </a:lnTo>
                  <a:lnTo>
                    <a:pt x="3384" y="103"/>
                  </a:lnTo>
                  <a:lnTo>
                    <a:pt x="3400" y="125"/>
                  </a:lnTo>
                  <a:lnTo>
                    <a:pt x="3415" y="148"/>
                  </a:lnTo>
                  <a:lnTo>
                    <a:pt x="3427" y="174"/>
                  </a:lnTo>
                  <a:lnTo>
                    <a:pt x="3437" y="199"/>
                  </a:lnTo>
                  <a:lnTo>
                    <a:pt x="3443" y="227"/>
                  </a:lnTo>
                  <a:lnTo>
                    <a:pt x="3448" y="255"/>
                  </a:lnTo>
                  <a:lnTo>
                    <a:pt x="3449" y="285"/>
                  </a:lnTo>
                  <a:lnTo>
                    <a:pt x="3449" y="2473"/>
                  </a:lnTo>
                  <a:lnTo>
                    <a:pt x="3448" y="2503"/>
                  </a:lnTo>
                  <a:lnTo>
                    <a:pt x="3443" y="2531"/>
                  </a:lnTo>
                  <a:lnTo>
                    <a:pt x="3437" y="2557"/>
                  </a:lnTo>
                  <a:lnTo>
                    <a:pt x="3427" y="2584"/>
                  </a:lnTo>
                  <a:lnTo>
                    <a:pt x="3415" y="2609"/>
                  </a:lnTo>
                  <a:lnTo>
                    <a:pt x="3400" y="2632"/>
                  </a:lnTo>
                  <a:lnTo>
                    <a:pt x="3384" y="2654"/>
                  </a:lnTo>
                  <a:lnTo>
                    <a:pt x="3366" y="2674"/>
                  </a:lnTo>
                  <a:lnTo>
                    <a:pt x="3345" y="2692"/>
                  </a:lnTo>
                  <a:lnTo>
                    <a:pt x="3323" y="2708"/>
                  </a:lnTo>
                  <a:lnTo>
                    <a:pt x="3300" y="2723"/>
                  </a:lnTo>
                  <a:lnTo>
                    <a:pt x="3276" y="2735"/>
                  </a:lnTo>
                  <a:lnTo>
                    <a:pt x="3249" y="2745"/>
                  </a:lnTo>
                  <a:lnTo>
                    <a:pt x="3222" y="2751"/>
                  </a:lnTo>
                  <a:lnTo>
                    <a:pt x="3195" y="2756"/>
                  </a:lnTo>
                  <a:lnTo>
                    <a:pt x="3165" y="2757"/>
                  </a:lnTo>
                  <a:lnTo>
                    <a:pt x="284" y="2757"/>
                  </a:lnTo>
                  <a:lnTo>
                    <a:pt x="255" y="2756"/>
                  </a:lnTo>
                  <a:lnTo>
                    <a:pt x="227" y="2751"/>
                  </a:lnTo>
                  <a:lnTo>
                    <a:pt x="199" y="2745"/>
                  </a:lnTo>
                  <a:lnTo>
                    <a:pt x="174" y="2735"/>
                  </a:lnTo>
                  <a:lnTo>
                    <a:pt x="148" y="2723"/>
                  </a:lnTo>
                  <a:lnTo>
                    <a:pt x="125" y="2708"/>
                  </a:lnTo>
                  <a:lnTo>
                    <a:pt x="103" y="2692"/>
                  </a:lnTo>
                  <a:lnTo>
                    <a:pt x="84" y="2674"/>
                  </a:lnTo>
                  <a:lnTo>
                    <a:pt x="64" y="2654"/>
                  </a:lnTo>
                  <a:lnTo>
                    <a:pt x="48" y="2632"/>
                  </a:lnTo>
                  <a:lnTo>
                    <a:pt x="34" y="2609"/>
                  </a:lnTo>
                  <a:lnTo>
                    <a:pt x="23" y="2584"/>
                  </a:lnTo>
                  <a:lnTo>
                    <a:pt x="13" y="2557"/>
                  </a:lnTo>
                  <a:lnTo>
                    <a:pt x="6" y="2531"/>
                  </a:lnTo>
                  <a:lnTo>
                    <a:pt x="1" y="2503"/>
                  </a:lnTo>
                  <a:lnTo>
                    <a:pt x="0" y="2473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871" y="1875"/>
              <a:ext cx="1725" cy="1378"/>
            </a:xfrm>
            <a:custGeom>
              <a:avLst/>
              <a:gdLst>
                <a:gd name="T0" fmla="*/ 1 w 3449"/>
                <a:gd name="T1" fmla="*/ 255 h 2757"/>
                <a:gd name="T2" fmla="*/ 13 w 3449"/>
                <a:gd name="T3" fmla="*/ 199 h 2757"/>
                <a:gd name="T4" fmla="*/ 34 w 3449"/>
                <a:gd name="T5" fmla="*/ 148 h 2757"/>
                <a:gd name="T6" fmla="*/ 64 w 3449"/>
                <a:gd name="T7" fmla="*/ 103 h 2757"/>
                <a:gd name="T8" fmla="*/ 103 w 3449"/>
                <a:gd name="T9" fmla="*/ 64 h 2757"/>
                <a:gd name="T10" fmla="*/ 148 w 3449"/>
                <a:gd name="T11" fmla="*/ 34 h 2757"/>
                <a:gd name="T12" fmla="*/ 199 w 3449"/>
                <a:gd name="T13" fmla="*/ 13 h 2757"/>
                <a:gd name="T14" fmla="*/ 255 w 3449"/>
                <a:gd name="T15" fmla="*/ 1 h 2757"/>
                <a:gd name="T16" fmla="*/ 3165 w 3449"/>
                <a:gd name="T17" fmla="*/ 0 h 2757"/>
                <a:gd name="T18" fmla="*/ 3222 w 3449"/>
                <a:gd name="T19" fmla="*/ 6 h 2757"/>
                <a:gd name="T20" fmla="*/ 3276 w 3449"/>
                <a:gd name="T21" fmla="*/ 23 h 2757"/>
                <a:gd name="T22" fmla="*/ 3323 w 3449"/>
                <a:gd name="T23" fmla="*/ 49 h 2757"/>
                <a:gd name="T24" fmla="*/ 3366 w 3449"/>
                <a:gd name="T25" fmla="*/ 84 h 2757"/>
                <a:gd name="T26" fmla="*/ 3400 w 3449"/>
                <a:gd name="T27" fmla="*/ 125 h 2757"/>
                <a:gd name="T28" fmla="*/ 3427 w 3449"/>
                <a:gd name="T29" fmla="*/ 174 h 2757"/>
                <a:gd name="T30" fmla="*/ 3443 w 3449"/>
                <a:gd name="T31" fmla="*/ 227 h 2757"/>
                <a:gd name="T32" fmla="*/ 3449 w 3449"/>
                <a:gd name="T33" fmla="*/ 285 h 2757"/>
                <a:gd name="T34" fmla="*/ 3448 w 3449"/>
                <a:gd name="T35" fmla="*/ 2503 h 2757"/>
                <a:gd name="T36" fmla="*/ 3437 w 3449"/>
                <a:gd name="T37" fmla="*/ 2557 h 2757"/>
                <a:gd name="T38" fmla="*/ 3415 w 3449"/>
                <a:gd name="T39" fmla="*/ 2609 h 2757"/>
                <a:gd name="T40" fmla="*/ 3384 w 3449"/>
                <a:gd name="T41" fmla="*/ 2654 h 2757"/>
                <a:gd name="T42" fmla="*/ 3345 w 3449"/>
                <a:gd name="T43" fmla="*/ 2692 h 2757"/>
                <a:gd name="T44" fmla="*/ 3300 w 3449"/>
                <a:gd name="T45" fmla="*/ 2723 h 2757"/>
                <a:gd name="T46" fmla="*/ 3249 w 3449"/>
                <a:gd name="T47" fmla="*/ 2745 h 2757"/>
                <a:gd name="T48" fmla="*/ 3195 w 3449"/>
                <a:gd name="T49" fmla="*/ 2756 h 2757"/>
                <a:gd name="T50" fmla="*/ 284 w 3449"/>
                <a:gd name="T51" fmla="*/ 2757 h 2757"/>
                <a:gd name="T52" fmla="*/ 227 w 3449"/>
                <a:gd name="T53" fmla="*/ 2751 h 2757"/>
                <a:gd name="T54" fmla="*/ 174 w 3449"/>
                <a:gd name="T55" fmla="*/ 2735 h 2757"/>
                <a:gd name="T56" fmla="*/ 125 w 3449"/>
                <a:gd name="T57" fmla="*/ 2708 h 2757"/>
                <a:gd name="T58" fmla="*/ 84 w 3449"/>
                <a:gd name="T59" fmla="*/ 2674 h 2757"/>
                <a:gd name="T60" fmla="*/ 48 w 3449"/>
                <a:gd name="T61" fmla="*/ 2632 h 2757"/>
                <a:gd name="T62" fmla="*/ 23 w 3449"/>
                <a:gd name="T63" fmla="*/ 2584 h 2757"/>
                <a:gd name="T64" fmla="*/ 6 w 3449"/>
                <a:gd name="T65" fmla="*/ 2531 h 2757"/>
                <a:gd name="T66" fmla="*/ 0 w 3449"/>
                <a:gd name="T67" fmla="*/ 2473 h 2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49" h="2757">
                  <a:moveTo>
                    <a:pt x="0" y="285"/>
                  </a:moveTo>
                  <a:lnTo>
                    <a:pt x="1" y="255"/>
                  </a:lnTo>
                  <a:lnTo>
                    <a:pt x="6" y="227"/>
                  </a:lnTo>
                  <a:lnTo>
                    <a:pt x="13" y="199"/>
                  </a:lnTo>
                  <a:lnTo>
                    <a:pt x="23" y="174"/>
                  </a:lnTo>
                  <a:lnTo>
                    <a:pt x="34" y="148"/>
                  </a:lnTo>
                  <a:lnTo>
                    <a:pt x="48" y="125"/>
                  </a:lnTo>
                  <a:lnTo>
                    <a:pt x="64" y="103"/>
                  </a:lnTo>
                  <a:lnTo>
                    <a:pt x="84" y="84"/>
                  </a:lnTo>
                  <a:lnTo>
                    <a:pt x="103" y="64"/>
                  </a:lnTo>
                  <a:lnTo>
                    <a:pt x="125" y="49"/>
                  </a:lnTo>
                  <a:lnTo>
                    <a:pt x="148" y="34"/>
                  </a:lnTo>
                  <a:lnTo>
                    <a:pt x="174" y="23"/>
                  </a:lnTo>
                  <a:lnTo>
                    <a:pt x="199" y="13"/>
                  </a:lnTo>
                  <a:lnTo>
                    <a:pt x="227" y="6"/>
                  </a:lnTo>
                  <a:lnTo>
                    <a:pt x="255" y="1"/>
                  </a:lnTo>
                  <a:lnTo>
                    <a:pt x="284" y="0"/>
                  </a:lnTo>
                  <a:lnTo>
                    <a:pt x="3165" y="0"/>
                  </a:lnTo>
                  <a:lnTo>
                    <a:pt x="3195" y="1"/>
                  </a:lnTo>
                  <a:lnTo>
                    <a:pt x="3222" y="6"/>
                  </a:lnTo>
                  <a:lnTo>
                    <a:pt x="3249" y="13"/>
                  </a:lnTo>
                  <a:lnTo>
                    <a:pt x="3276" y="23"/>
                  </a:lnTo>
                  <a:lnTo>
                    <a:pt x="3300" y="34"/>
                  </a:lnTo>
                  <a:lnTo>
                    <a:pt x="3323" y="49"/>
                  </a:lnTo>
                  <a:lnTo>
                    <a:pt x="3345" y="64"/>
                  </a:lnTo>
                  <a:lnTo>
                    <a:pt x="3366" y="84"/>
                  </a:lnTo>
                  <a:lnTo>
                    <a:pt x="3384" y="103"/>
                  </a:lnTo>
                  <a:lnTo>
                    <a:pt x="3400" y="125"/>
                  </a:lnTo>
                  <a:lnTo>
                    <a:pt x="3415" y="148"/>
                  </a:lnTo>
                  <a:lnTo>
                    <a:pt x="3427" y="174"/>
                  </a:lnTo>
                  <a:lnTo>
                    <a:pt x="3437" y="199"/>
                  </a:lnTo>
                  <a:lnTo>
                    <a:pt x="3443" y="227"/>
                  </a:lnTo>
                  <a:lnTo>
                    <a:pt x="3448" y="255"/>
                  </a:lnTo>
                  <a:lnTo>
                    <a:pt x="3449" y="285"/>
                  </a:lnTo>
                  <a:lnTo>
                    <a:pt x="3449" y="2473"/>
                  </a:lnTo>
                  <a:lnTo>
                    <a:pt x="3448" y="2503"/>
                  </a:lnTo>
                  <a:lnTo>
                    <a:pt x="3443" y="2531"/>
                  </a:lnTo>
                  <a:lnTo>
                    <a:pt x="3437" y="2557"/>
                  </a:lnTo>
                  <a:lnTo>
                    <a:pt x="3427" y="2584"/>
                  </a:lnTo>
                  <a:lnTo>
                    <a:pt x="3415" y="2609"/>
                  </a:lnTo>
                  <a:lnTo>
                    <a:pt x="3400" y="2632"/>
                  </a:lnTo>
                  <a:lnTo>
                    <a:pt x="3384" y="2654"/>
                  </a:lnTo>
                  <a:lnTo>
                    <a:pt x="3366" y="2674"/>
                  </a:lnTo>
                  <a:lnTo>
                    <a:pt x="3345" y="2692"/>
                  </a:lnTo>
                  <a:lnTo>
                    <a:pt x="3323" y="2708"/>
                  </a:lnTo>
                  <a:lnTo>
                    <a:pt x="3300" y="2723"/>
                  </a:lnTo>
                  <a:lnTo>
                    <a:pt x="3276" y="2735"/>
                  </a:lnTo>
                  <a:lnTo>
                    <a:pt x="3249" y="2745"/>
                  </a:lnTo>
                  <a:lnTo>
                    <a:pt x="3222" y="2751"/>
                  </a:lnTo>
                  <a:lnTo>
                    <a:pt x="3195" y="2756"/>
                  </a:lnTo>
                  <a:lnTo>
                    <a:pt x="3165" y="2757"/>
                  </a:lnTo>
                  <a:lnTo>
                    <a:pt x="284" y="2757"/>
                  </a:lnTo>
                  <a:lnTo>
                    <a:pt x="255" y="2756"/>
                  </a:lnTo>
                  <a:lnTo>
                    <a:pt x="227" y="2751"/>
                  </a:lnTo>
                  <a:lnTo>
                    <a:pt x="199" y="2745"/>
                  </a:lnTo>
                  <a:lnTo>
                    <a:pt x="174" y="2735"/>
                  </a:lnTo>
                  <a:lnTo>
                    <a:pt x="148" y="2723"/>
                  </a:lnTo>
                  <a:lnTo>
                    <a:pt x="125" y="2708"/>
                  </a:lnTo>
                  <a:lnTo>
                    <a:pt x="103" y="2692"/>
                  </a:lnTo>
                  <a:lnTo>
                    <a:pt x="84" y="2674"/>
                  </a:lnTo>
                  <a:lnTo>
                    <a:pt x="64" y="2654"/>
                  </a:lnTo>
                  <a:lnTo>
                    <a:pt x="48" y="2632"/>
                  </a:lnTo>
                  <a:lnTo>
                    <a:pt x="34" y="2609"/>
                  </a:lnTo>
                  <a:lnTo>
                    <a:pt x="23" y="2584"/>
                  </a:lnTo>
                  <a:lnTo>
                    <a:pt x="13" y="2557"/>
                  </a:lnTo>
                  <a:lnTo>
                    <a:pt x="6" y="2531"/>
                  </a:lnTo>
                  <a:lnTo>
                    <a:pt x="1" y="2503"/>
                  </a:lnTo>
                  <a:lnTo>
                    <a:pt x="0" y="2473"/>
                  </a:lnTo>
                  <a:lnTo>
                    <a:pt x="0" y="285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642" y="1929"/>
              <a:ext cx="19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車両</a:t>
              </a:r>
              <a:endParaRPr kumimoji="0" lang="ja-JP" altLang="ja-JP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885" y="1945"/>
              <a:ext cx="632" cy="1236"/>
            </a:xfrm>
            <a:custGeom>
              <a:avLst/>
              <a:gdLst>
                <a:gd name="T0" fmla="*/ 1 w 1264"/>
                <a:gd name="T1" fmla="*/ 190 h 2472"/>
                <a:gd name="T2" fmla="*/ 10 w 1264"/>
                <a:gd name="T3" fmla="*/ 148 h 2472"/>
                <a:gd name="T4" fmla="*/ 25 w 1264"/>
                <a:gd name="T5" fmla="*/ 111 h 2472"/>
                <a:gd name="T6" fmla="*/ 48 w 1264"/>
                <a:gd name="T7" fmla="*/ 76 h 2472"/>
                <a:gd name="T8" fmla="*/ 76 w 1264"/>
                <a:gd name="T9" fmla="*/ 48 h 2472"/>
                <a:gd name="T10" fmla="*/ 111 w 1264"/>
                <a:gd name="T11" fmla="*/ 25 h 2472"/>
                <a:gd name="T12" fmla="*/ 148 w 1264"/>
                <a:gd name="T13" fmla="*/ 10 h 2472"/>
                <a:gd name="T14" fmla="*/ 190 w 1264"/>
                <a:gd name="T15" fmla="*/ 1 h 2472"/>
                <a:gd name="T16" fmla="*/ 1053 w 1264"/>
                <a:gd name="T17" fmla="*/ 0 h 2472"/>
                <a:gd name="T18" fmla="*/ 1096 w 1264"/>
                <a:gd name="T19" fmla="*/ 5 h 2472"/>
                <a:gd name="T20" fmla="*/ 1135 w 1264"/>
                <a:gd name="T21" fmla="*/ 17 h 2472"/>
                <a:gd name="T22" fmla="*/ 1171 w 1264"/>
                <a:gd name="T23" fmla="*/ 36 h 2472"/>
                <a:gd name="T24" fmla="*/ 1202 w 1264"/>
                <a:gd name="T25" fmla="*/ 62 h 2472"/>
                <a:gd name="T26" fmla="*/ 1229 w 1264"/>
                <a:gd name="T27" fmla="*/ 93 h 2472"/>
                <a:gd name="T28" fmla="*/ 1248 w 1264"/>
                <a:gd name="T29" fmla="*/ 129 h 2472"/>
                <a:gd name="T30" fmla="*/ 1260 w 1264"/>
                <a:gd name="T31" fmla="*/ 169 h 2472"/>
                <a:gd name="T32" fmla="*/ 1264 w 1264"/>
                <a:gd name="T33" fmla="*/ 210 h 2472"/>
                <a:gd name="T34" fmla="*/ 1263 w 1264"/>
                <a:gd name="T35" fmla="*/ 2284 h 2472"/>
                <a:gd name="T36" fmla="*/ 1254 w 1264"/>
                <a:gd name="T37" fmla="*/ 2325 h 2472"/>
                <a:gd name="T38" fmla="*/ 1238 w 1264"/>
                <a:gd name="T39" fmla="*/ 2363 h 2472"/>
                <a:gd name="T40" fmla="*/ 1216 w 1264"/>
                <a:gd name="T41" fmla="*/ 2396 h 2472"/>
                <a:gd name="T42" fmla="*/ 1187 w 1264"/>
                <a:gd name="T43" fmla="*/ 2425 h 2472"/>
                <a:gd name="T44" fmla="*/ 1154 w 1264"/>
                <a:gd name="T45" fmla="*/ 2447 h 2472"/>
                <a:gd name="T46" fmla="*/ 1117 w 1264"/>
                <a:gd name="T47" fmla="*/ 2462 h 2472"/>
                <a:gd name="T48" fmla="*/ 1075 w 1264"/>
                <a:gd name="T49" fmla="*/ 2471 h 2472"/>
                <a:gd name="T50" fmla="*/ 210 w 1264"/>
                <a:gd name="T51" fmla="*/ 2472 h 2472"/>
                <a:gd name="T52" fmla="*/ 169 w 1264"/>
                <a:gd name="T53" fmla="*/ 2469 h 2472"/>
                <a:gd name="T54" fmla="*/ 129 w 1264"/>
                <a:gd name="T55" fmla="*/ 2456 h 2472"/>
                <a:gd name="T56" fmla="*/ 93 w 1264"/>
                <a:gd name="T57" fmla="*/ 2437 h 2472"/>
                <a:gd name="T58" fmla="*/ 62 w 1264"/>
                <a:gd name="T59" fmla="*/ 2410 h 2472"/>
                <a:gd name="T60" fmla="*/ 36 w 1264"/>
                <a:gd name="T61" fmla="*/ 2380 h 2472"/>
                <a:gd name="T62" fmla="*/ 17 w 1264"/>
                <a:gd name="T63" fmla="*/ 2343 h 2472"/>
                <a:gd name="T64" fmla="*/ 5 w 1264"/>
                <a:gd name="T65" fmla="*/ 2304 h 2472"/>
                <a:gd name="T66" fmla="*/ 0 w 1264"/>
                <a:gd name="T67" fmla="*/ 2262 h 2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4" h="2472">
                  <a:moveTo>
                    <a:pt x="0" y="210"/>
                  </a:moveTo>
                  <a:lnTo>
                    <a:pt x="1" y="190"/>
                  </a:lnTo>
                  <a:lnTo>
                    <a:pt x="5" y="169"/>
                  </a:lnTo>
                  <a:lnTo>
                    <a:pt x="10" y="148"/>
                  </a:lnTo>
                  <a:lnTo>
                    <a:pt x="17" y="129"/>
                  </a:lnTo>
                  <a:lnTo>
                    <a:pt x="25" y="111"/>
                  </a:lnTo>
                  <a:lnTo>
                    <a:pt x="36" y="93"/>
                  </a:lnTo>
                  <a:lnTo>
                    <a:pt x="48" y="76"/>
                  </a:lnTo>
                  <a:lnTo>
                    <a:pt x="62" y="62"/>
                  </a:lnTo>
                  <a:lnTo>
                    <a:pt x="76" y="48"/>
                  </a:lnTo>
                  <a:lnTo>
                    <a:pt x="93" y="36"/>
                  </a:lnTo>
                  <a:lnTo>
                    <a:pt x="111" y="25"/>
                  </a:lnTo>
                  <a:lnTo>
                    <a:pt x="129" y="17"/>
                  </a:lnTo>
                  <a:lnTo>
                    <a:pt x="148" y="10"/>
                  </a:lnTo>
                  <a:lnTo>
                    <a:pt x="169" y="5"/>
                  </a:lnTo>
                  <a:lnTo>
                    <a:pt x="190" y="1"/>
                  </a:lnTo>
                  <a:lnTo>
                    <a:pt x="210" y="0"/>
                  </a:lnTo>
                  <a:lnTo>
                    <a:pt x="1053" y="0"/>
                  </a:lnTo>
                  <a:lnTo>
                    <a:pt x="1075" y="1"/>
                  </a:lnTo>
                  <a:lnTo>
                    <a:pt x="1096" y="5"/>
                  </a:lnTo>
                  <a:lnTo>
                    <a:pt x="1117" y="10"/>
                  </a:lnTo>
                  <a:lnTo>
                    <a:pt x="1135" y="17"/>
                  </a:lnTo>
                  <a:lnTo>
                    <a:pt x="1154" y="25"/>
                  </a:lnTo>
                  <a:lnTo>
                    <a:pt x="1171" y="36"/>
                  </a:lnTo>
                  <a:lnTo>
                    <a:pt x="1187" y="48"/>
                  </a:lnTo>
                  <a:lnTo>
                    <a:pt x="1202" y="62"/>
                  </a:lnTo>
                  <a:lnTo>
                    <a:pt x="1216" y="76"/>
                  </a:lnTo>
                  <a:lnTo>
                    <a:pt x="1229" y="93"/>
                  </a:lnTo>
                  <a:lnTo>
                    <a:pt x="1238" y="111"/>
                  </a:lnTo>
                  <a:lnTo>
                    <a:pt x="1248" y="129"/>
                  </a:lnTo>
                  <a:lnTo>
                    <a:pt x="1254" y="148"/>
                  </a:lnTo>
                  <a:lnTo>
                    <a:pt x="1260" y="169"/>
                  </a:lnTo>
                  <a:lnTo>
                    <a:pt x="1263" y="190"/>
                  </a:lnTo>
                  <a:lnTo>
                    <a:pt x="1264" y="210"/>
                  </a:lnTo>
                  <a:lnTo>
                    <a:pt x="1264" y="2262"/>
                  </a:lnTo>
                  <a:lnTo>
                    <a:pt x="1263" y="2284"/>
                  </a:lnTo>
                  <a:lnTo>
                    <a:pt x="1260" y="2304"/>
                  </a:lnTo>
                  <a:lnTo>
                    <a:pt x="1254" y="2325"/>
                  </a:lnTo>
                  <a:lnTo>
                    <a:pt x="1248" y="2343"/>
                  </a:lnTo>
                  <a:lnTo>
                    <a:pt x="1238" y="2363"/>
                  </a:lnTo>
                  <a:lnTo>
                    <a:pt x="1229" y="2380"/>
                  </a:lnTo>
                  <a:lnTo>
                    <a:pt x="1216" y="2396"/>
                  </a:lnTo>
                  <a:lnTo>
                    <a:pt x="1202" y="2410"/>
                  </a:lnTo>
                  <a:lnTo>
                    <a:pt x="1187" y="2425"/>
                  </a:lnTo>
                  <a:lnTo>
                    <a:pt x="1171" y="2437"/>
                  </a:lnTo>
                  <a:lnTo>
                    <a:pt x="1154" y="2447"/>
                  </a:lnTo>
                  <a:lnTo>
                    <a:pt x="1135" y="2456"/>
                  </a:lnTo>
                  <a:lnTo>
                    <a:pt x="1117" y="2462"/>
                  </a:lnTo>
                  <a:lnTo>
                    <a:pt x="1096" y="2469"/>
                  </a:lnTo>
                  <a:lnTo>
                    <a:pt x="1075" y="2471"/>
                  </a:lnTo>
                  <a:lnTo>
                    <a:pt x="1053" y="2472"/>
                  </a:lnTo>
                  <a:lnTo>
                    <a:pt x="210" y="2472"/>
                  </a:lnTo>
                  <a:lnTo>
                    <a:pt x="190" y="2471"/>
                  </a:lnTo>
                  <a:lnTo>
                    <a:pt x="169" y="2469"/>
                  </a:lnTo>
                  <a:lnTo>
                    <a:pt x="148" y="2462"/>
                  </a:lnTo>
                  <a:lnTo>
                    <a:pt x="129" y="2456"/>
                  </a:lnTo>
                  <a:lnTo>
                    <a:pt x="111" y="2447"/>
                  </a:lnTo>
                  <a:lnTo>
                    <a:pt x="93" y="2437"/>
                  </a:lnTo>
                  <a:lnTo>
                    <a:pt x="76" y="2425"/>
                  </a:lnTo>
                  <a:lnTo>
                    <a:pt x="62" y="2410"/>
                  </a:lnTo>
                  <a:lnTo>
                    <a:pt x="48" y="2396"/>
                  </a:lnTo>
                  <a:lnTo>
                    <a:pt x="36" y="2380"/>
                  </a:lnTo>
                  <a:lnTo>
                    <a:pt x="25" y="2363"/>
                  </a:lnTo>
                  <a:lnTo>
                    <a:pt x="17" y="2343"/>
                  </a:lnTo>
                  <a:lnTo>
                    <a:pt x="10" y="2325"/>
                  </a:lnTo>
                  <a:lnTo>
                    <a:pt x="5" y="2304"/>
                  </a:lnTo>
                  <a:lnTo>
                    <a:pt x="1" y="2284"/>
                  </a:lnTo>
                  <a:lnTo>
                    <a:pt x="0" y="2262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885" y="1945"/>
              <a:ext cx="632" cy="1236"/>
            </a:xfrm>
            <a:custGeom>
              <a:avLst/>
              <a:gdLst>
                <a:gd name="T0" fmla="*/ 1 w 1264"/>
                <a:gd name="T1" fmla="*/ 190 h 2472"/>
                <a:gd name="T2" fmla="*/ 10 w 1264"/>
                <a:gd name="T3" fmla="*/ 148 h 2472"/>
                <a:gd name="T4" fmla="*/ 25 w 1264"/>
                <a:gd name="T5" fmla="*/ 111 h 2472"/>
                <a:gd name="T6" fmla="*/ 48 w 1264"/>
                <a:gd name="T7" fmla="*/ 76 h 2472"/>
                <a:gd name="T8" fmla="*/ 76 w 1264"/>
                <a:gd name="T9" fmla="*/ 48 h 2472"/>
                <a:gd name="T10" fmla="*/ 111 w 1264"/>
                <a:gd name="T11" fmla="*/ 25 h 2472"/>
                <a:gd name="T12" fmla="*/ 148 w 1264"/>
                <a:gd name="T13" fmla="*/ 10 h 2472"/>
                <a:gd name="T14" fmla="*/ 190 w 1264"/>
                <a:gd name="T15" fmla="*/ 1 h 2472"/>
                <a:gd name="T16" fmla="*/ 1053 w 1264"/>
                <a:gd name="T17" fmla="*/ 0 h 2472"/>
                <a:gd name="T18" fmla="*/ 1096 w 1264"/>
                <a:gd name="T19" fmla="*/ 5 h 2472"/>
                <a:gd name="T20" fmla="*/ 1135 w 1264"/>
                <a:gd name="T21" fmla="*/ 17 h 2472"/>
                <a:gd name="T22" fmla="*/ 1171 w 1264"/>
                <a:gd name="T23" fmla="*/ 36 h 2472"/>
                <a:gd name="T24" fmla="*/ 1202 w 1264"/>
                <a:gd name="T25" fmla="*/ 62 h 2472"/>
                <a:gd name="T26" fmla="*/ 1229 w 1264"/>
                <a:gd name="T27" fmla="*/ 93 h 2472"/>
                <a:gd name="T28" fmla="*/ 1248 w 1264"/>
                <a:gd name="T29" fmla="*/ 129 h 2472"/>
                <a:gd name="T30" fmla="*/ 1260 w 1264"/>
                <a:gd name="T31" fmla="*/ 169 h 2472"/>
                <a:gd name="T32" fmla="*/ 1264 w 1264"/>
                <a:gd name="T33" fmla="*/ 210 h 2472"/>
                <a:gd name="T34" fmla="*/ 1263 w 1264"/>
                <a:gd name="T35" fmla="*/ 2284 h 2472"/>
                <a:gd name="T36" fmla="*/ 1254 w 1264"/>
                <a:gd name="T37" fmla="*/ 2325 h 2472"/>
                <a:gd name="T38" fmla="*/ 1238 w 1264"/>
                <a:gd name="T39" fmla="*/ 2363 h 2472"/>
                <a:gd name="T40" fmla="*/ 1216 w 1264"/>
                <a:gd name="T41" fmla="*/ 2396 h 2472"/>
                <a:gd name="T42" fmla="*/ 1187 w 1264"/>
                <a:gd name="T43" fmla="*/ 2425 h 2472"/>
                <a:gd name="T44" fmla="*/ 1154 w 1264"/>
                <a:gd name="T45" fmla="*/ 2447 h 2472"/>
                <a:gd name="T46" fmla="*/ 1117 w 1264"/>
                <a:gd name="T47" fmla="*/ 2462 h 2472"/>
                <a:gd name="T48" fmla="*/ 1075 w 1264"/>
                <a:gd name="T49" fmla="*/ 2471 h 2472"/>
                <a:gd name="T50" fmla="*/ 210 w 1264"/>
                <a:gd name="T51" fmla="*/ 2472 h 2472"/>
                <a:gd name="T52" fmla="*/ 169 w 1264"/>
                <a:gd name="T53" fmla="*/ 2469 h 2472"/>
                <a:gd name="T54" fmla="*/ 129 w 1264"/>
                <a:gd name="T55" fmla="*/ 2456 h 2472"/>
                <a:gd name="T56" fmla="*/ 93 w 1264"/>
                <a:gd name="T57" fmla="*/ 2437 h 2472"/>
                <a:gd name="T58" fmla="*/ 62 w 1264"/>
                <a:gd name="T59" fmla="*/ 2410 h 2472"/>
                <a:gd name="T60" fmla="*/ 36 w 1264"/>
                <a:gd name="T61" fmla="*/ 2380 h 2472"/>
                <a:gd name="T62" fmla="*/ 17 w 1264"/>
                <a:gd name="T63" fmla="*/ 2343 h 2472"/>
                <a:gd name="T64" fmla="*/ 5 w 1264"/>
                <a:gd name="T65" fmla="*/ 2304 h 2472"/>
                <a:gd name="T66" fmla="*/ 0 w 1264"/>
                <a:gd name="T67" fmla="*/ 2262 h 2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4" h="2472">
                  <a:moveTo>
                    <a:pt x="0" y="210"/>
                  </a:moveTo>
                  <a:lnTo>
                    <a:pt x="1" y="190"/>
                  </a:lnTo>
                  <a:lnTo>
                    <a:pt x="5" y="169"/>
                  </a:lnTo>
                  <a:lnTo>
                    <a:pt x="10" y="148"/>
                  </a:lnTo>
                  <a:lnTo>
                    <a:pt x="17" y="129"/>
                  </a:lnTo>
                  <a:lnTo>
                    <a:pt x="25" y="111"/>
                  </a:lnTo>
                  <a:lnTo>
                    <a:pt x="36" y="93"/>
                  </a:lnTo>
                  <a:lnTo>
                    <a:pt x="48" y="76"/>
                  </a:lnTo>
                  <a:lnTo>
                    <a:pt x="62" y="62"/>
                  </a:lnTo>
                  <a:lnTo>
                    <a:pt x="76" y="48"/>
                  </a:lnTo>
                  <a:lnTo>
                    <a:pt x="93" y="36"/>
                  </a:lnTo>
                  <a:lnTo>
                    <a:pt x="111" y="25"/>
                  </a:lnTo>
                  <a:lnTo>
                    <a:pt x="129" y="17"/>
                  </a:lnTo>
                  <a:lnTo>
                    <a:pt x="148" y="10"/>
                  </a:lnTo>
                  <a:lnTo>
                    <a:pt x="169" y="5"/>
                  </a:lnTo>
                  <a:lnTo>
                    <a:pt x="190" y="1"/>
                  </a:lnTo>
                  <a:lnTo>
                    <a:pt x="210" y="0"/>
                  </a:lnTo>
                  <a:lnTo>
                    <a:pt x="1053" y="0"/>
                  </a:lnTo>
                  <a:lnTo>
                    <a:pt x="1075" y="1"/>
                  </a:lnTo>
                  <a:lnTo>
                    <a:pt x="1096" y="5"/>
                  </a:lnTo>
                  <a:lnTo>
                    <a:pt x="1117" y="10"/>
                  </a:lnTo>
                  <a:lnTo>
                    <a:pt x="1135" y="17"/>
                  </a:lnTo>
                  <a:lnTo>
                    <a:pt x="1154" y="25"/>
                  </a:lnTo>
                  <a:lnTo>
                    <a:pt x="1171" y="36"/>
                  </a:lnTo>
                  <a:lnTo>
                    <a:pt x="1187" y="48"/>
                  </a:lnTo>
                  <a:lnTo>
                    <a:pt x="1202" y="62"/>
                  </a:lnTo>
                  <a:lnTo>
                    <a:pt x="1216" y="76"/>
                  </a:lnTo>
                  <a:lnTo>
                    <a:pt x="1229" y="93"/>
                  </a:lnTo>
                  <a:lnTo>
                    <a:pt x="1238" y="111"/>
                  </a:lnTo>
                  <a:lnTo>
                    <a:pt x="1248" y="129"/>
                  </a:lnTo>
                  <a:lnTo>
                    <a:pt x="1254" y="148"/>
                  </a:lnTo>
                  <a:lnTo>
                    <a:pt x="1260" y="169"/>
                  </a:lnTo>
                  <a:lnTo>
                    <a:pt x="1263" y="190"/>
                  </a:lnTo>
                  <a:lnTo>
                    <a:pt x="1264" y="210"/>
                  </a:lnTo>
                  <a:lnTo>
                    <a:pt x="1264" y="2262"/>
                  </a:lnTo>
                  <a:lnTo>
                    <a:pt x="1263" y="2284"/>
                  </a:lnTo>
                  <a:lnTo>
                    <a:pt x="1260" y="2304"/>
                  </a:lnTo>
                  <a:lnTo>
                    <a:pt x="1254" y="2325"/>
                  </a:lnTo>
                  <a:lnTo>
                    <a:pt x="1248" y="2343"/>
                  </a:lnTo>
                  <a:lnTo>
                    <a:pt x="1238" y="2363"/>
                  </a:lnTo>
                  <a:lnTo>
                    <a:pt x="1229" y="2380"/>
                  </a:lnTo>
                  <a:lnTo>
                    <a:pt x="1216" y="2396"/>
                  </a:lnTo>
                  <a:lnTo>
                    <a:pt x="1202" y="2410"/>
                  </a:lnTo>
                  <a:lnTo>
                    <a:pt x="1187" y="2425"/>
                  </a:lnTo>
                  <a:lnTo>
                    <a:pt x="1171" y="2437"/>
                  </a:lnTo>
                  <a:lnTo>
                    <a:pt x="1154" y="2447"/>
                  </a:lnTo>
                  <a:lnTo>
                    <a:pt x="1135" y="2456"/>
                  </a:lnTo>
                  <a:lnTo>
                    <a:pt x="1117" y="2462"/>
                  </a:lnTo>
                  <a:lnTo>
                    <a:pt x="1096" y="2469"/>
                  </a:lnTo>
                  <a:lnTo>
                    <a:pt x="1075" y="2471"/>
                  </a:lnTo>
                  <a:lnTo>
                    <a:pt x="1053" y="2472"/>
                  </a:lnTo>
                  <a:lnTo>
                    <a:pt x="210" y="2472"/>
                  </a:lnTo>
                  <a:lnTo>
                    <a:pt x="190" y="2471"/>
                  </a:lnTo>
                  <a:lnTo>
                    <a:pt x="169" y="2469"/>
                  </a:lnTo>
                  <a:lnTo>
                    <a:pt x="148" y="2462"/>
                  </a:lnTo>
                  <a:lnTo>
                    <a:pt x="129" y="2456"/>
                  </a:lnTo>
                  <a:lnTo>
                    <a:pt x="111" y="2447"/>
                  </a:lnTo>
                  <a:lnTo>
                    <a:pt x="93" y="2437"/>
                  </a:lnTo>
                  <a:lnTo>
                    <a:pt x="76" y="2425"/>
                  </a:lnTo>
                  <a:lnTo>
                    <a:pt x="62" y="2410"/>
                  </a:lnTo>
                  <a:lnTo>
                    <a:pt x="48" y="2396"/>
                  </a:lnTo>
                  <a:lnTo>
                    <a:pt x="36" y="2380"/>
                  </a:lnTo>
                  <a:lnTo>
                    <a:pt x="25" y="2363"/>
                  </a:lnTo>
                  <a:lnTo>
                    <a:pt x="17" y="2343"/>
                  </a:lnTo>
                  <a:lnTo>
                    <a:pt x="10" y="2325"/>
                  </a:lnTo>
                  <a:lnTo>
                    <a:pt x="5" y="2304"/>
                  </a:lnTo>
                  <a:lnTo>
                    <a:pt x="1" y="2284"/>
                  </a:lnTo>
                  <a:lnTo>
                    <a:pt x="0" y="2262"/>
                  </a:lnTo>
                  <a:lnTo>
                    <a:pt x="0" y="210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069" y="1988"/>
              <a:ext cx="279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プラント</a:t>
              </a:r>
              <a:endParaRPr kumimoji="0" lang="ja-JP" altLang="ja-JP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851" y="1972"/>
              <a:ext cx="819" cy="489"/>
            </a:xfrm>
            <a:custGeom>
              <a:avLst/>
              <a:gdLst>
                <a:gd name="T0" fmla="*/ 2 w 1639"/>
                <a:gd name="T1" fmla="*/ 146 h 977"/>
                <a:gd name="T2" fmla="*/ 8 w 1639"/>
                <a:gd name="T3" fmla="*/ 114 h 977"/>
                <a:gd name="T4" fmla="*/ 20 w 1639"/>
                <a:gd name="T5" fmla="*/ 85 h 977"/>
                <a:gd name="T6" fmla="*/ 38 w 1639"/>
                <a:gd name="T7" fmla="*/ 59 h 977"/>
                <a:gd name="T8" fmla="*/ 60 w 1639"/>
                <a:gd name="T9" fmla="*/ 37 h 977"/>
                <a:gd name="T10" fmla="*/ 85 w 1639"/>
                <a:gd name="T11" fmla="*/ 19 h 977"/>
                <a:gd name="T12" fmla="*/ 115 w 1639"/>
                <a:gd name="T13" fmla="*/ 7 h 977"/>
                <a:gd name="T14" fmla="*/ 146 w 1639"/>
                <a:gd name="T15" fmla="*/ 1 h 977"/>
                <a:gd name="T16" fmla="*/ 1476 w 1639"/>
                <a:gd name="T17" fmla="*/ 0 h 977"/>
                <a:gd name="T18" fmla="*/ 1509 w 1639"/>
                <a:gd name="T19" fmla="*/ 3 h 977"/>
                <a:gd name="T20" fmla="*/ 1539 w 1639"/>
                <a:gd name="T21" fmla="*/ 13 h 977"/>
                <a:gd name="T22" fmla="*/ 1567 w 1639"/>
                <a:gd name="T23" fmla="*/ 28 h 977"/>
                <a:gd name="T24" fmla="*/ 1592 w 1639"/>
                <a:gd name="T25" fmla="*/ 47 h 977"/>
                <a:gd name="T26" fmla="*/ 1611 w 1639"/>
                <a:gd name="T27" fmla="*/ 71 h 977"/>
                <a:gd name="T28" fmla="*/ 1627 w 1639"/>
                <a:gd name="T29" fmla="*/ 99 h 977"/>
                <a:gd name="T30" fmla="*/ 1635 w 1639"/>
                <a:gd name="T31" fmla="*/ 130 h 977"/>
                <a:gd name="T32" fmla="*/ 1639 w 1639"/>
                <a:gd name="T33" fmla="*/ 163 h 977"/>
                <a:gd name="T34" fmla="*/ 1638 w 1639"/>
                <a:gd name="T35" fmla="*/ 831 h 977"/>
                <a:gd name="T36" fmla="*/ 1632 w 1639"/>
                <a:gd name="T37" fmla="*/ 862 h 977"/>
                <a:gd name="T38" fmla="*/ 1620 w 1639"/>
                <a:gd name="T39" fmla="*/ 891 h 977"/>
                <a:gd name="T40" fmla="*/ 1601 w 1639"/>
                <a:gd name="T41" fmla="*/ 917 h 977"/>
                <a:gd name="T42" fmla="*/ 1579 w 1639"/>
                <a:gd name="T43" fmla="*/ 939 h 977"/>
                <a:gd name="T44" fmla="*/ 1554 w 1639"/>
                <a:gd name="T45" fmla="*/ 957 h 977"/>
                <a:gd name="T46" fmla="*/ 1525 w 1639"/>
                <a:gd name="T47" fmla="*/ 969 h 977"/>
                <a:gd name="T48" fmla="*/ 1493 w 1639"/>
                <a:gd name="T49" fmla="*/ 975 h 977"/>
                <a:gd name="T50" fmla="*/ 163 w 1639"/>
                <a:gd name="T51" fmla="*/ 977 h 977"/>
                <a:gd name="T52" fmla="*/ 130 w 1639"/>
                <a:gd name="T53" fmla="*/ 973 h 977"/>
                <a:gd name="T54" fmla="*/ 100 w 1639"/>
                <a:gd name="T55" fmla="*/ 964 h 977"/>
                <a:gd name="T56" fmla="*/ 72 w 1639"/>
                <a:gd name="T57" fmla="*/ 949 h 977"/>
                <a:gd name="T58" fmla="*/ 48 w 1639"/>
                <a:gd name="T59" fmla="*/ 929 h 977"/>
                <a:gd name="T60" fmla="*/ 28 w 1639"/>
                <a:gd name="T61" fmla="*/ 905 h 977"/>
                <a:gd name="T62" fmla="*/ 14 w 1639"/>
                <a:gd name="T63" fmla="*/ 877 h 977"/>
                <a:gd name="T64" fmla="*/ 4 w 1639"/>
                <a:gd name="T65" fmla="*/ 846 h 977"/>
                <a:gd name="T66" fmla="*/ 0 w 1639"/>
                <a:gd name="T67" fmla="*/ 814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39" h="977">
                  <a:moveTo>
                    <a:pt x="0" y="163"/>
                  </a:moveTo>
                  <a:lnTo>
                    <a:pt x="2" y="146"/>
                  </a:lnTo>
                  <a:lnTo>
                    <a:pt x="4" y="130"/>
                  </a:lnTo>
                  <a:lnTo>
                    <a:pt x="8" y="114"/>
                  </a:lnTo>
                  <a:lnTo>
                    <a:pt x="14" y="99"/>
                  </a:lnTo>
                  <a:lnTo>
                    <a:pt x="20" y="85"/>
                  </a:lnTo>
                  <a:lnTo>
                    <a:pt x="28" y="71"/>
                  </a:lnTo>
                  <a:lnTo>
                    <a:pt x="38" y="59"/>
                  </a:lnTo>
                  <a:lnTo>
                    <a:pt x="48" y="47"/>
                  </a:lnTo>
                  <a:lnTo>
                    <a:pt x="60" y="37"/>
                  </a:lnTo>
                  <a:lnTo>
                    <a:pt x="72" y="28"/>
                  </a:lnTo>
                  <a:lnTo>
                    <a:pt x="85" y="19"/>
                  </a:lnTo>
                  <a:lnTo>
                    <a:pt x="100" y="13"/>
                  </a:lnTo>
                  <a:lnTo>
                    <a:pt x="115" y="7"/>
                  </a:lnTo>
                  <a:lnTo>
                    <a:pt x="130" y="3"/>
                  </a:lnTo>
                  <a:lnTo>
                    <a:pt x="146" y="1"/>
                  </a:lnTo>
                  <a:lnTo>
                    <a:pt x="163" y="0"/>
                  </a:lnTo>
                  <a:lnTo>
                    <a:pt x="1476" y="0"/>
                  </a:lnTo>
                  <a:lnTo>
                    <a:pt x="1493" y="1"/>
                  </a:lnTo>
                  <a:lnTo>
                    <a:pt x="1509" y="3"/>
                  </a:lnTo>
                  <a:lnTo>
                    <a:pt x="1525" y="7"/>
                  </a:lnTo>
                  <a:lnTo>
                    <a:pt x="1539" y="13"/>
                  </a:lnTo>
                  <a:lnTo>
                    <a:pt x="1554" y="19"/>
                  </a:lnTo>
                  <a:lnTo>
                    <a:pt x="1567" y="28"/>
                  </a:lnTo>
                  <a:lnTo>
                    <a:pt x="1579" y="37"/>
                  </a:lnTo>
                  <a:lnTo>
                    <a:pt x="1592" y="47"/>
                  </a:lnTo>
                  <a:lnTo>
                    <a:pt x="1601" y="59"/>
                  </a:lnTo>
                  <a:lnTo>
                    <a:pt x="1611" y="71"/>
                  </a:lnTo>
                  <a:lnTo>
                    <a:pt x="1620" y="85"/>
                  </a:lnTo>
                  <a:lnTo>
                    <a:pt x="1627" y="99"/>
                  </a:lnTo>
                  <a:lnTo>
                    <a:pt x="1632" y="114"/>
                  </a:lnTo>
                  <a:lnTo>
                    <a:pt x="1635" y="130"/>
                  </a:lnTo>
                  <a:lnTo>
                    <a:pt x="1638" y="146"/>
                  </a:lnTo>
                  <a:lnTo>
                    <a:pt x="1639" y="163"/>
                  </a:lnTo>
                  <a:lnTo>
                    <a:pt x="1639" y="814"/>
                  </a:lnTo>
                  <a:lnTo>
                    <a:pt x="1638" y="831"/>
                  </a:lnTo>
                  <a:lnTo>
                    <a:pt x="1635" y="846"/>
                  </a:lnTo>
                  <a:lnTo>
                    <a:pt x="1632" y="862"/>
                  </a:lnTo>
                  <a:lnTo>
                    <a:pt x="1627" y="877"/>
                  </a:lnTo>
                  <a:lnTo>
                    <a:pt x="1620" y="891"/>
                  </a:lnTo>
                  <a:lnTo>
                    <a:pt x="1611" y="905"/>
                  </a:lnTo>
                  <a:lnTo>
                    <a:pt x="1601" y="917"/>
                  </a:lnTo>
                  <a:lnTo>
                    <a:pt x="1592" y="929"/>
                  </a:lnTo>
                  <a:lnTo>
                    <a:pt x="1579" y="939"/>
                  </a:lnTo>
                  <a:lnTo>
                    <a:pt x="1567" y="949"/>
                  </a:lnTo>
                  <a:lnTo>
                    <a:pt x="1554" y="957"/>
                  </a:lnTo>
                  <a:lnTo>
                    <a:pt x="1539" y="964"/>
                  </a:lnTo>
                  <a:lnTo>
                    <a:pt x="1525" y="969"/>
                  </a:lnTo>
                  <a:lnTo>
                    <a:pt x="1509" y="973"/>
                  </a:lnTo>
                  <a:lnTo>
                    <a:pt x="1493" y="975"/>
                  </a:lnTo>
                  <a:lnTo>
                    <a:pt x="1476" y="977"/>
                  </a:lnTo>
                  <a:lnTo>
                    <a:pt x="163" y="977"/>
                  </a:lnTo>
                  <a:lnTo>
                    <a:pt x="146" y="975"/>
                  </a:lnTo>
                  <a:lnTo>
                    <a:pt x="130" y="973"/>
                  </a:lnTo>
                  <a:lnTo>
                    <a:pt x="115" y="969"/>
                  </a:lnTo>
                  <a:lnTo>
                    <a:pt x="100" y="964"/>
                  </a:lnTo>
                  <a:lnTo>
                    <a:pt x="85" y="957"/>
                  </a:lnTo>
                  <a:lnTo>
                    <a:pt x="72" y="949"/>
                  </a:lnTo>
                  <a:lnTo>
                    <a:pt x="60" y="939"/>
                  </a:lnTo>
                  <a:lnTo>
                    <a:pt x="48" y="929"/>
                  </a:lnTo>
                  <a:lnTo>
                    <a:pt x="38" y="917"/>
                  </a:lnTo>
                  <a:lnTo>
                    <a:pt x="28" y="905"/>
                  </a:lnTo>
                  <a:lnTo>
                    <a:pt x="20" y="891"/>
                  </a:lnTo>
                  <a:lnTo>
                    <a:pt x="14" y="877"/>
                  </a:lnTo>
                  <a:lnTo>
                    <a:pt x="8" y="862"/>
                  </a:lnTo>
                  <a:lnTo>
                    <a:pt x="4" y="846"/>
                  </a:lnTo>
                  <a:lnTo>
                    <a:pt x="2" y="831"/>
                  </a:lnTo>
                  <a:lnTo>
                    <a:pt x="0" y="814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851" y="1972"/>
              <a:ext cx="819" cy="489"/>
            </a:xfrm>
            <a:custGeom>
              <a:avLst/>
              <a:gdLst>
                <a:gd name="T0" fmla="*/ 2 w 1639"/>
                <a:gd name="T1" fmla="*/ 146 h 977"/>
                <a:gd name="T2" fmla="*/ 8 w 1639"/>
                <a:gd name="T3" fmla="*/ 114 h 977"/>
                <a:gd name="T4" fmla="*/ 20 w 1639"/>
                <a:gd name="T5" fmla="*/ 85 h 977"/>
                <a:gd name="T6" fmla="*/ 38 w 1639"/>
                <a:gd name="T7" fmla="*/ 59 h 977"/>
                <a:gd name="T8" fmla="*/ 60 w 1639"/>
                <a:gd name="T9" fmla="*/ 37 h 977"/>
                <a:gd name="T10" fmla="*/ 85 w 1639"/>
                <a:gd name="T11" fmla="*/ 19 h 977"/>
                <a:gd name="T12" fmla="*/ 115 w 1639"/>
                <a:gd name="T13" fmla="*/ 7 h 977"/>
                <a:gd name="T14" fmla="*/ 146 w 1639"/>
                <a:gd name="T15" fmla="*/ 1 h 977"/>
                <a:gd name="T16" fmla="*/ 1476 w 1639"/>
                <a:gd name="T17" fmla="*/ 0 h 977"/>
                <a:gd name="T18" fmla="*/ 1509 w 1639"/>
                <a:gd name="T19" fmla="*/ 3 h 977"/>
                <a:gd name="T20" fmla="*/ 1539 w 1639"/>
                <a:gd name="T21" fmla="*/ 13 h 977"/>
                <a:gd name="T22" fmla="*/ 1567 w 1639"/>
                <a:gd name="T23" fmla="*/ 28 h 977"/>
                <a:gd name="T24" fmla="*/ 1592 w 1639"/>
                <a:gd name="T25" fmla="*/ 47 h 977"/>
                <a:gd name="T26" fmla="*/ 1611 w 1639"/>
                <a:gd name="T27" fmla="*/ 71 h 977"/>
                <a:gd name="T28" fmla="*/ 1627 w 1639"/>
                <a:gd name="T29" fmla="*/ 99 h 977"/>
                <a:gd name="T30" fmla="*/ 1635 w 1639"/>
                <a:gd name="T31" fmla="*/ 130 h 977"/>
                <a:gd name="T32" fmla="*/ 1639 w 1639"/>
                <a:gd name="T33" fmla="*/ 163 h 977"/>
                <a:gd name="T34" fmla="*/ 1638 w 1639"/>
                <a:gd name="T35" fmla="*/ 831 h 977"/>
                <a:gd name="T36" fmla="*/ 1632 w 1639"/>
                <a:gd name="T37" fmla="*/ 862 h 977"/>
                <a:gd name="T38" fmla="*/ 1620 w 1639"/>
                <a:gd name="T39" fmla="*/ 891 h 977"/>
                <a:gd name="T40" fmla="*/ 1601 w 1639"/>
                <a:gd name="T41" fmla="*/ 917 h 977"/>
                <a:gd name="T42" fmla="*/ 1579 w 1639"/>
                <a:gd name="T43" fmla="*/ 939 h 977"/>
                <a:gd name="T44" fmla="*/ 1554 w 1639"/>
                <a:gd name="T45" fmla="*/ 957 h 977"/>
                <a:gd name="T46" fmla="*/ 1525 w 1639"/>
                <a:gd name="T47" fmla="*/ 969 h 977"/>
                <a:gd name="T48" fmla="*/ 1493 w 1639"/>
                <a:gd name="T49" fmla="*/ 975 h 977"/>
                <a:gd name="T50" fmla="*/ 163 w 1639"/>
                <a:gd name="T51" fmla="*/ 977 h 977"/>
                <a:gd name="T52" fmla="*/ 130 w 1639"/>
                <a:gd name="T53" fmla="*/ 973 h 977"/>
                <a:gd name="T54" fmla="*/ 100 w 1639"/>
                <a:gd name="T55" fmla="*/ 964 h 977"/>
                <a:gd name="T56" fmla="*/ 72 w 1639"/>
                <a:gd name="T57" fmla="*/ 949 h 977"/>
                <a:gd name="T58" fmla="*/ 48 w 1639"/>
                <a:gd name="T59" fmla="*/ 929 h 977"/>
                <a:gd name="T60" fmla="*/ 28 w 1639"/>
                <a:gd name="T61" fmla="*/ 905 h 977"/>
                <a:gd name="T62" fmla="*/ 14 w 1639"/>
                <a:gd name="T63" fmla="*/ 877 h 977"/>
                <a:gd name="T64" fmla="*/ 4 w 1639"/>
                <a:gd name="T65" fmla="*/ 846 h 977"/>
                <a:gd name="T66" fmla="*/ 0 w 1639"/>
                <a:gd name="T67" fmla="*/ 814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39" h="977">
                  <a:moveTo>
                    <a:pt x="0" y="163"/>
                  </a:moveTo>
                  <a:lnTo>
                    <a:pt x="2" y="146"/>
                  </a:lnTo>
                  <a:lnTo>
                    <a:pt x="4" y="130"/>
                  </a:lnTo>
                  <a:lnTo>
                    <a:pt x="8" y="114"/>
                  </a:lnTo>
                  <a:lnTo>
                    <a:pt x="14" y="99"/>
                  </a:lnTo>
                  <a:lnTo>
                    <a:pt x="20" y="85"/>
                  </a:lnTo>
                  <a:lnTo>
                    <a:pt x="28" y="71"/>
                  </a:lnTo>
                  <a:lnTo>
                    <a:pt x="38" y="59"/>
                  </a:lnTo>
                  <a:lnTo>
                    <a:pt x="48" y="47"/>
                  </a:lnTo>
                  <a:lnTo>
                    <a:pt x="60" y="37"/>
                  </a:lnTo>
                  <a:lnTo>
                    <a:pt x="72" y="28"/>
                  </a:lnTo>
                  <a:lnTo>
                    <a:pt x="85" y="19"/>
                  </a:lnTo>
                  <a:lnTo>
                    <a:pt x="100" y="13"/>
                  </a:lnTo>
                  <a:lnTo>
                    <a:pt x="115" y="7"/>
                  </a:lnTo>
                  <a:lnTo>
                    <a:pt x="130" y="3"/>
                  </a:lnTo>
                  <a:lnTo>
                    <a:pt x="146" y="1"/>
                  </a:lnTo>
                  <a:lnTo>
                    <a:pt x="163" y="0"/>
                  </a:lnTo>
                  <a:lnTo>
                    <a:pt x="1476" y="0"/>
                  </a:lnTo>
                  <a:lnTo>
                    <a:pt x="1493" y="1"/>
                  </a:lnTo>
                  <a:lnTo>
                    <a:pt x="1509" y="3"/>
                  </a:lnTo>
                  <a:lnTo>
                    <a:pt x="1525" y="7"/>
                  </a:lnTo>
                  <a:lnTo>
                    <a:pt x="1539" y="13"/>
                  </a:lnTo>
                  <a:lnTo>
                    <a:pt x="1554" y="19"/>
                  </a:lnTo>
                  <a:lnTo>
                    <a:pt x="1567" y="28"/>
                  </a:lnTo>
                  <a:lnTo>
                    <a:pt x="1579" y="37"/>
                  </a:lnTo>
                  <a:lnTo>
                    <a:pt x="1592" y="47"/>
                  </a:lnTo>
                  <a:lnTo>
                    <a:pt x="1601" y="59"/>
                  </a:lnTo>
                  <a:lnTo>
                    <a:pt x="1611" y="71"/>
                  </a:lnTo>
                  <a:lnTo>
                    <a:pt x="1620" y="85"/>
                  </a:lnTo>
                  <a:lnTo>
                    <a:pt x="1627" y="99"/>
                  </a:lnTo>
                  <a:lnTo>
                    <a:pt x="1632" y="114"/>
                  </a:lnTo>
                  <a:lnTo>
                    <a:pt x="1635" y="130"/>
                  </a:lnTo>
                  <a:lnTo>
                    <a:pt x="1638" y="146"/>
                  </a:lnTo>
                  <a:lnTo>
                    <a:pt x="1639" y="163"/>
                  </a:lnTo>
                  <a:lnTo>
                    <a:pt x="1639" y="814"/>
                  </a:lnTo>
                  <a:lnTo>
                    <a:pt x="1638" y="831"/>
                  </a:lnTo>
                  <a:lnTo>
                    <a:pt x="1635" y="846"/>
                  </a:lnTo>
                  <a:lnTo>
                    <a:pt x="1632" y="862"/>
                  </a:lnTo>
                  <a:lnTo>
                    <a:pt x="1627" y="877"/>
                  </a:lnTo>
                  <a:lnTo>
                    <a:pt x="1620" y="891"/>
                  </a:lnTo>
                  <a:lnTo>
                    <a:pt x="1611" y="905"/>
                  </a:lnTo>
                  <a:lnTo>
                    <a:pt x="1601" y="917"/>
                  </a:lnTo>
                  <a:lnTo>
                    <a:pt x="1592" y="929"/>
                  </a:lnTo>
                  <a:lnTo>
                    <a:pt x="1579" y="939"/>
                  </a:lnTo>
                  <a:lnTo>
                    <a:pt x="1567" y="949"/>
                  </a:lnTo>
                  <a:lnTo>
                    <a:pt x="1554" y="957"/>
                  </a:lnTo>
                  <a:lnTo>
                    <a:pt x="1539" y="964"/>
                  </a:lnTo>
                  <a:lnTo>
                    <a:pt x="1525" y="969"/>
                  </a:lnTo>
                  <a:lnTo>
                    <a:pt x="1509" y="973"/>
                  </a:lnTo>
                  <a:lnTo>
                    <a:pt x="1493" y="975"/>
                  </a:lnTo>
                  <a:lnTo>
                    <a:pt x="1476" y="977"/>
                  </a:lnTo>
                  <a:lnTo>
                    <a:pt x="163" y="977"/>
                  </a:lnTo>
                  <a:lnTo>
                    <a:pt x="146" y="975"/>
                  </a:lnTo>
                  <a:lnTo>
                    <a:pt x="130" y="973"/>
                  </a:lnTo>
                  <a:lnTo>
                    <a:pt x="115" y="969"/>
                  </a:lnTo>
                  <a:lnTo>
                    <a:pt x="100" y="964"/>
                  </a:lnTo>
                  <a:lnTo>
                    <a:pt x="85" y="957"/>
                  </a:lnTo>
                  <a:lnTo>
                    <a:pt x="72" y="949"/>
                  </a:lnTo>
                  <a:lnTo>
                    <a:pt x="60" y="939"/>
                  </a:lnTo>
                  <a:lnTo>
                    <a:pt x="48" y="929"/>
                  </a:lnTo>
                  <a:lnTo>
                    <a:pt x="38" y="917"/>
                  </a:lnTo>
                  <a:lnTo>
                    <a:pt x="28" y="905"/>
                  </a:lnTo>
                  <a:lnTo>
                    <a:pt x="20" y="891"/>
                  </a:lnTo>
                  <a:lnTo>
                    <a:pt x="14" y="877"/>
                  </a:lnTo>
                  <a:lnTo>
                    <a:pt x="8" y="862"/>
                  </a:lnTo>
                  <a:lnTo>
                    <a:pt x="4" y="846"/>
                  </a:lnTo>
                  <a:lnTo>
                    <a:pt x="2" y="831"/>
                  </a:lnTo>
                  <a:lnTo>
                    <a:pt x="0" y="814"/>
                  </a:lnTo>
                  <a:lnTo>
                    <a:pt x="0" y="163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078" y="2009"/>
              <a:ext cx="38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走行環境</a:t>
              </a:r>
              <a:endParaRPr kumimoji="0" lang="ja-JP" altLang="ja-JP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176" y="2099"/>
              <a:ext cx="44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9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モデリング手法</a:t>
              </a:r>
              <a:endParaRPr kumimoji="0" lang="ja-JP" altLang="ja-JP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851" y="2678"/>
              <a:ext cx="819" cy="488"/>
            </a:xfrm>
            <a:custGeom>
              <a:avLst/>
              <a:gdLst>
                <a:gd name="T0" fmla="*/ 0 w 1639"/>
                <a:gd name="T1" fmla="*/ 124 h 977"/>
                <a:gd name="T2" fmla="*/ 2 w 1639"/>
                <a:gd name="T3" fmla="*/ 112 h 977"/>
                <a:gd name="T4" fmla="*/ 3 w 1639"/>
                <a:gd name="T5" fmla="*/ 100 h 977"/>
                <a:gd name="T6" fmla="*/ 10 w 1639"/>
                <a:gd name="T7" fmla="*/ 75 h 977"/>
                <a:gd name="T8" fmla="*/ 22 w 1639"/>
                <a:gd name="T9" fmla="*/ 55 h 977"/>
                <a:gd name="T10" fmla="*/ 37 w 1639"/>
                <a:gd name="T11" fmla="*/ 36 h 977"/>
                <a:gd name="T12" fmla="*/ 55 w 1639"/>
                <a:gd name="T13" fmla="*/ 22 h 977"/>
                <a:gd name="T14" fmla="*/ 76 w 1639"/>
                <a:gd name="T15" fmla="*/ 10 h 977"/>
                <a:gd name="T16" fmla="*/ 100 w 1639"/>
                <a:gd name="T17" fmla="*/ 2 h 977"/>
                <a:gd name="T18" fmla="*/ 112 w 1639"/>
                <a:gd name="T19" fmla="*/ 1 h 977"/>
                <a:gd name="T20" fmla="*/ 124 w 1639"/>
                <a:gd name="T21" fmla="*/ 0 h 977"/>
                <a:gd name="T22" fmla="*/ 1515 w 1639"/>
                <a:gd name="T23" fmla="*/ 0 h 977"/>
                <a:gd name="T24" fmla="*/ 1527 w 1639"/>
                <a:gd name="T25" fmla="*/ 1 h 977"/>
                <a:gd name="T26" fmla="*/ 1540 w 1639"/>
                <a:gd name="T27" fmla="*/ 2 h 977"/>
                <a:gd name="T28" fmla="*/ 1564 w 1639"/>
                <a:gd name="T29" fmla="*/ 10 h 977"/>
                <a:gd name="T30" fmla="*/ 1584 w 1639"/>
                <a:gd name="T31" fmla="*/ 22 h 977"/>
                <a:gd name="T32" fmla="*/ 1603 w 1639"/>
                <a:gd name="T33" fmla="*/ 36 h 977"/>
                <a:gd name="T34" fmla="*/ 1618 w 1639"/>
                <a:gd name="T35" fmla="*/ 55 h 977"/>
                <a:gd name="T36" fmla="*/ 1629 w 1639"/>
                <a:gd name="T37" fmla="*/ 75 h 977"/>
                <a:gd name="T38" fmla="*/ 1637 w 1639"/>
                <a:gd name="T39" fmla="*/ 100 h 977"/>
                <a:gd name="T40" fmla="*/ 1639 w 1639"/>
                <a:gd name="T41" fmla="*/ 112 h 977"/>
                <a:gd name="T42" fmla="*/ 1639 w 1639"/>
                <a:gd name="T43" fmla="*/ 124 h 977"/>
                <a:gd name="T44" fmla="*/ 1639 w 1639"/>
                <a:gd name="T45" fmla="*/ 853 h 977"/>
                <a:gd name="T46" fmla="*/ 1639 w 1639"/>
                <a:gd name="T47" fmla="*/ 865 h 977"/>
                <a:gd name="T48" fmla="*/ 1637 w 1639"/>
                <a:gd name="T49" fmla="*/ 878 h 977"/>
                <a:gd name="T50" fmla="*/ 1629 w 1639"/>
                <a:gd name="T51" fmla="*/ 902 h 977"/>
                <a:gd name="T52" fmla="*/ 1618 w 1639"/>
                <a:gd name="T53" fmla="*/ 922 h 977"/>
                <a:gd name="T54" fmla="*/ 1603 w 1639"/>
                <a:gd name="T55" fmla="*/ 940 h 977"/>
                <a:gd name="T56" fmla="*/ 1584 w 1639"/>
                <a:gd name="T57" fmla="*/ 956 h 977"/>
                <a:gd name="T58" fmla="*/ 1564 w 1639"/>
                <a:gd name="T59" fmla="*/ 967 h 977"/>
                <a:gd name="T60" fmla="*/ 1540 w 1639"/>
                <a:gd name="T61" fmla="*/ 975 h 977"/>
                <a:gd name="T62" fmla="*/ 1527 w 1639"/>
                <a:gd name="T63" fmla="*/ 977 h 977"/>
                <a:gd name="T64" fmla="*/ 1515 w 1639"/>
                <a:gd name="T65" fmla="*/ 977 h 977"/>
                <a:gd name="T66" fmla="*/ 124 w 1639"/>
                <a:gd name="T67" fmla="*/ 977 h 977"/>
                <a:gd name="T68" fmla="*/ 112 w 1639"/>
                <a:gd name="T69" fmla="*/ 977 h 977"/>
                <a:gd name="T70" fmla="*/ 100 w 1639"/>
                <a:gd name="T71" fmla="*/ 975 h 977"/>
                <a:gd name="T72" fmla="*/ 76 w 1639"/>
                <a:gd name="T73" fmla="*/ 967 h 977"/>
                <a:gd name="T74" fmla="*/ 55 w 1639"/>
                <a:gd name="T75" fmla="*/ 956 h 977"/>
                <a:gd name="T76" fmla="*/ 37 w 1639"/>
                <a:gd name="T77" fmla="*/ 940 h 977"/>
                <a:gd name="T78" fmla="*/ 22 w 1639"/>
                <a:gd name="T79" fmla="*/ 922 h 977"/>
                <a:gd name="T80" fmla="*/ 10 w 1639"/>
                <a:gd name="T81" fmla="*/ 902 h 977"/>
                <a:gd name="T82" fmla="*/ 3 w 1639"/>
                <a:gd name="T83" fmla="*/ 878 h 977"/>
                <a:gd name="T84" fmla="*/ 2 w 1639"/>
                <a:gd name="T85" fmla="*/ 865 h 977"/>
                <a:gd name="T86" fmla="*/ 0 w 1639"/>
                <a:gd name="T87" fmla="*/ 853 h 977"/>
                <a:gd name="T88" fmla="*/ 0 w 1639"/>
                <a:gd name="T89" fmla="*/ 124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39" h="977">
                  <a:moveTo>
                    <a:pt x="0" y="124"/>
                  </a:moveTo>
                  <a:lnTo>
                    <a:pt x="2" y="112"/>
                  </a:lnTo>
                  <a:lnTo>
                    <a:pt x="3" y="100"/>
                  </a:lnTo>
                  <a:lnTo>
                    <a:pt x="10" y="75"/>
                  </a:lnTo>
                  <a:lnTo>
                    <a:pt x="22" y="55"/>
                  </a:lnTo>
                  <a:lnTo>
                    <a:pt x="37" y="36"/>
                  </a:lnTo>
                  <a:lnTo>
                    <a:pt x="55" y="22"/>
                  </a:lnTo>
                  <a:lnTo>
                    <a:pt x="76" y="10"/>
                  </a:lnTo>
                  <a:lnTo>
                    <a:pt x="100" y="2"/>
                  </a:lnTo>
                  <a:lnTo>
                    <a:pt x="112" y="1"/>
                  </a:lnTo>
                  <a:lnTo>
                    <a:pt x="124" y="0"/>
                  </a:lnTo>
                  <a:lnTo>
                    <a:pt x="1515" y="0"/>
                  </a:lnTo>
                  <a:lnTo>
                    <a:pt x="1527" y="1"/>
                  </a:lnTo>
                  <a:lnTo>
                    <a:pt x="1540" y="2"/>
                  </a:lnTo>
                  <a:lnTo>
                    <a:pt x="1564" y="10"/>
                  </a:lnTo>
                  <a:lnTo>
                    <a:pt x="1584" y="22"/>
                  </a:lnTo>
                  <a:lnTo>
                    <a:pt x="1603" y="36"/>
                  </a:lnTo>
                  <a:lnTo>
                    <a:pt x="1618" y="55"/>
                  </a:lnTo>
                  <a:lnTo>
                    <a:pt x="1629" y="75"/>
                  </a:lnTo>
                  <a:lnTo>
                    <a:pt x="1637" y="100"/>
                  </a:lnTo>
                  <a:lnTo>
                    <a:pt x="1639" y="112"/>
                  </a:lnTo>
                  <a:lnTo>
                    <a:pt x="1639" y="124"/>
                  </a:lnTo>
                  <a:lnTo>
                    <a:pt x="1639" y="853"/>
                  </a:lnTo>
                  <a:lnTo>
                    <a:pt x="1639" y="865"/>
                  </a:lnTo>
                  <a:lnTo>
                    <a:pt x="1637" y="878"/>
                  </a:lnTo>
                  <a:lnTo>
                    <a:pt x="1629" y="902"/>
                  </a:lnTo>
                  <a:lnTo>
                    <a:pt x="1618" y="922"/>
                  </a:lnTo>
                  <a:lnTo>
                    <a:pt x="1603" y="940"/>
                  </a:lnTo>
                  <a:lnTo>
                    <a:pt x="1584" y="956"/>
                  </a:lnTo>
                  <a:lnTo>
                    <a:pt x="1564" y="967"/>
                  </a:lnTo>
                  <a:lnTo>
                    <a:pt x="1540" y="975"/>
                  </a:lnTo>
                  <a:lnTo>
                    <a:pt x="1527" y="977"/>
                  </a:lnTo>
                  <a:lnTo>
                    <a:pt x="1515" y="977"/>
                  </a:lnTo>
                  <a:lnTo>
                    <a:pt x="124" y="977"/>
                  </a:lnTo>
                  <a:lnTo>
                    <a:pt x="112" y="977"/>
                  </a:lnTo>
                  <a:lnTo>
                    <a:pt x="100" y="975"/>
                  </a:lnTo>
                  <a:lnTo>
                    <a:pt x="76" y="967"/>
                  </a:lnTo>
                  <a:lnTo>
                    <a:pt x="55" y="956"/>
                  </a:lnTo>
                  <a:lnTo>
                    <a:pt x="37" y="940"/>
                  </a:lnTo>
                  <a:lnTo>
                    <a:pt x="22" y="922"/>
                  </a:lnTo>
                  <a:lnTo>
                    <a:pt x="10" y="902"/>
                  </a:lnTo>
                  <a:lnTo>
                    <a:pt x="3" y="878"/>
                  </a:lnTo>
                  <a:lnTo>
                    <a:pt x="2" y="865"/>
                  </a:lnTo>
                  <a:lnTo>
                    <a:pt x="0" y="853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851" y="2678"/>
              <a:ext cx="819" cy="488"/>
            </a:xfrm>
            <a:custGeom>
              <a:avLst/>
              <a:gdLst>
                <a:gd name="T0" fmla="*/ 0 w 1639"/>
                <a:gd name="T1" fmla="*/ 124 h 977"/>
                <a:gd name="T2" fmla="*/ 2 w 1639"/>
                <a:gd name="T3" fmla="*/ 112 h 977"/>
                <a:gd name="T4" fmla="*/ 3 w 1639"/>
                <a:gd name="T5" fmla="*/ 100 h 977"/>
                <a:gd name="T6" fmla="*/ 10 w 1639"/>
                <a:gd name="T7" fmla="*/ 75 h 977"/>
                <a:gd name="T8" fmla="*/ 22 w 1639"/>
                <a:gd name="T9" fmla="*/ 55 h 977"/>
                <a:gd name="T10" fmla="*/ 37 w 1639"/>
                <a:gd name="T11" fmla="*/ 36 h 977"/>
                <a:gd name="T12" fmla="*/ 55 w 1639"/>
                <a:gd name="T13" fmla="*/ 22 h 977"/>
                <a:gd name="T14" fmla="*/ 76 w 1639"/>
                <a:gd name="T15" fmla="*/ 10 h 977"/>
                <a:gd name="T16" fmla="*/ 100 w 1639"/>
                <a:gd name="T17" fmla="*/ 2 h 977"/>
                <a:gd name="T18" fmla="*/ 112 w 1639"/>
                <a:gd name="T19" fmla="*/ 1 h 977"/>
                <a:gd name="T20" fmla="*/ 124 w 1639"/>
                <a:gd name="T21" fmla="*/ 0 h 977"/>
                <a:gd name="T22" fmla="*/ 1515 w 1639"/>
                <a:gd name="T23" fmla="*/ 0 h 977"/>
                <a:gd name="T24" fmla="*/ 1527 w 1639"/>
                <a:gd name="T25" fmla="*/ 1 h 977"/>
                <a:gd name="T26" fmla="*/ 1540 w 1639"/>
                <a:gd name="T27" fmla="*/ 2 h 977"/>
                <a:gd name="T28" fmla="*/ 1564 w 1639"/>
                <a:gd name="T29" fmla="*/ 10 h 977"/>
                <a:gd name="T30" fmla="*/ 1584 w 1639"/>
                <a:gd name="T31" fmla="*/ 22 h 977"/>
                <a:gd name="T32" fmla="*/ 1603 w 1639"/>
                <a:gd name="T33" fmla="*/ 36 h 977"/>
                <a:gd name="T34" fmla="*/ 1618 w 1639"/>
                <a:gd name="T35" fmla="*/ 55 h 977"/>
                <a:gd name="T36" fmla="*/ 1629 w 1639"/>
                <a:gd name="T37" fmla="*/ 75 h 977"/>
                <a:gd name="T38" fmla="*/ 1637 w 1639"/>
                <a:gd name="T39" fmla="*/ 100 h 977"/>
                <a:gd name="T40" fmla="*/ 1639 w 1639"/>
                <a:gd name="T41" fmla="*/ 112 h 977"/>
                <a:gd name="T42" fmla="*/ 1639 w 1639"/>
                <a:gd name="T43" fmla="*/ 124 h 977"/>
                <a:gd name="T44" fmla="*/ 1639 w 1639"/>
                <a:gd name="T45" fmla="*/ 853 h 977"/>
                <a:gd name="T46" fmla="*/ 1639 w 1639"/>
                <a:gd name="T47" fmla="*/ 865 h 977"/>
                <a:gd name="T48" fmla="*/ 1637 w 1639"/>
                <a:gd name="T49" fmla="*/ 878 h 977"/>
                <a:gd name="T50" fmla="*/ 1629 w 1639"/>
                <a:gd name="T51" fmla="*/ 902 h 977"/>
                <a:gd name="T52" fmla="*/ 1618 w 1639"/>
                <a:gd name="T53" fmla="*/ 922 h 977"/>
                <a:gd name="T54" fmla="*/ 1603 w 1639"/>
                <a:gd name="T55" fmla="*/ 940 h 977"/>
                <a:gd name="T56" fmla="*/ 1584 w 1639"/>
                <a:gd name="T57" fmla="*/ 956 h 977"/>
                <a:gd name="T58" fmla="*/ 1564 w 1639"/>
                <a:gd name="T59" fmla="*/ 967 h 977"/>
                <a:gd name="T60" fmla="*/ 1540 w 1639"/>
                <a:gd name="T61" fmla="*/ 975 h 977"/>
                <a:gd name="T62" fmla="*/ 1527 w 1639"/>
                <a:gd name="T63" fmla="*/ 977 h 977"/>
                <a:gd name="T64" fmla="*/ 1515 w 1639"/>
                <a:gd name="T65" fmla="*/ 977 h 977"/>
                <a:gd name="T66" fmla="*/ 124 w 1639"/>
                <a:gd name="T67" fmla="*/ 977 h 977"/>
                <a:gd name="T68" fmla="*/ 112 w 1639"/>
                <a:gd name="T69" fmla="*/ 977 h 977"/>
                <a:gd name="T70" fmla="*/ 100 w 1639"/>
                <a:gd name="T71" fmla="*/ 975 h 977"/>
                <a:gd name="T72" fmla="*/ 76 w 1639"/>
                <a:gd name="T73" fmla="*/ 967 h 977"/>
                <a:gd name="T74" fmla="*/ 55 w 1639"/>
                <a:gd name="T75" fmla="*/ 956 h 977"/>
                <a:gd name="T76" fmla="*/ 37 w 1639"/>
                <a:gd name="T77" fmla="*/ 940 h 977"/>
                <a:gd name="T78" fmla="*/ 22 w 1639"/>
                <a:gd name="T79" fmla="*/ 922 h 977"/>
                <a:gd name="T80" fmla="*/ 10 w 1639"/>
                <a:gd name="T81" fmla="*/ 902 h 977"/>
                <a:gd name="T82" fmla="*/ 3 w 1639"/>
                <a:gd name="T83" fmla="*/ 878 h 977"/>
                <a:gd name="T84" fmla="*/ 2 w 1639"/>
                <a:gd name="T85" fmla="*/ 865 h 977"/>
                <a:gd name="T86" fmla="*/ 0 w 1639"/>
                <a:gd name="T87" fmla="*/ 853 h 977"/>
                <a:gd name="T88" fmla="*/ 0 w 1639"/>
                <a:gd name="T89" fmla="*/ 124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39" h="977">
                  <a:moveTo>
                    <a:pt x="0" y="124"/>
                  </a:moveTo>
                  <a:lnTo>
                    <a:pt x="2" y="112"/>
                  </a:lnTo>
                  <a:lnTo>
                    <a:pt x="3" y="100"/>
                  </a:lnTo>
                  <a:lnTo>
                    <a:pt x="10" y="75"/>
                  </a:lnTo>
                  <a:lnTo>
                    <a:pt x="22" y="55"/>
                  </a:lnTo>
                  <a:lnTo>
                    <a:pt x="37" y="36"/>
                  </a:lnTo>
                  <a:lnTo>
                    <a:pt x="55" y="22"/>
                  </a:lnTo>
                  <a:lnTo>
                    <a:pt x="76" y="10"/>
                  </a:lnTo>
                  <a:lnTo>
                    <a:pt x="100" y="2"/>
                  </a:lnTo>
                  <a:lnTo>
                    <a:pt x="112" y="1"/>
                  </a:lnTo>
                  <a:lnTo>
                    <a:pt x="124" y="0"/>
                  </a:lnTo>
                  <a:lnTo>
                    <a:pt x="1515" y="0"/>
                  </a:lnTo>
                  <a:lnTo>
                    <a:pt x="1527" y="1"/>
                  </a:lnTo>
                  <a:lnTo>
                    <a:pt x="1540" y="2"/>
                  </a:lnTo>
                  <a:lnTo>
                    <a:pt x="1564" y="10"/>
                  </a:lnTo>
                  <a:lnTo>
                    <a:pt x="1584" y="22"/>
                  </a:lnTo>
                  <a:lnTo>
                    <a:pt x="1603" y="36"/>
                  </a:lnTo>
                  <a:lnTo>
                    <a:pt x="1618" y="55"/>
                  </a:lnTo>
                  <a:lnTo>
                    <a:pt x="1629" y="75"/>
                  </a:lnTo>
                  <a:lnTo>
                    <a:pt x="1637" y="100"/>
                  </a:lnTo>
                  <a:lnTo>
                    <a:pt x="1639" y="112"/>
                  </a:lnTo>
                  <a:lnTo>
                    <a:pt x="1639" y="124"/>
                  </a:lnTo>
                  <a:lnTo>
                    <a:pt x="1639" y="853"/>
                  </a:lnTo>
                  <a:lnTo>
                    <a:pt x="1639" y="865"/>
                  </a:lnTo>
                  <a:lnTo>
                    <a:pt x="1637" y="878"/>
                  </a:lnTo>
                  <a:lnTo>
                    <a:pt x="1629" y="902"/>
                  </a:lnTo>
                  <a:lnTo>
                    <a:pt x="1618" y="922"/>
                  </a:lnTo>
                  <a:lnTo>
                    <a:pt x="1603" y="940"/>
                  </a:lnTo>
                  <a:lnTo>
                    <a:pt x="1584" y="956"/>
                  </a:lnTo>
                  <a:lnTo>
                    <a:pt x="1564" y="967"/>
                  </a:lnTo>
                  <a:lnTo>
                    <a:pt x="1540" y="975"/>
                  </a:lnTo>
                  <a:lnTo>
                    <a:pt x="1527" y="977"/>
                  </a:lnTo>
                  <a:lnTo>
                    <a:pt x="1515" y="977"/>
                  </a:lnTo>
                  <a:lnTo>
                    <a:pt x="124" y="977"/>
                  </a:lnTo>
                  <a:lnTo>
                    <a:pt x="112" y="977"/>
                  </a:lnTo>
                  <a:lnTo>
                    <a:pt x="100" y="975"/>
                  </a:lnTo>
                  <a:lnTo>
                    <a:pt x="76" y="967"/>
                  </a:lnTo>
                  <a:lnTo>
                    <a:pt x="55" y="956"/>
                  </a:lnTo>
                  <a:lnTo>
                    <a:pt x="37" y="940"/>
                  </a:lnTo>
                  <a:lnTo>
                    <a:pt x="22" y="922"/>
                  </a:lnTo>
                  <a:lnTo>
                    <a:pt x="10" y="902"/>
                  </a:lnTo>
                  <a:lnTo>
                    <a:pt x="3" y="878"/>
                  </a:lnTo>
                  <a:lnTo>
                    <a:pt x="2" y="865"/>
                  </a:lnTo>
                  <a:lnTo>
                    <a:pt x="0" y="853"/>
                  </a:lnTo>
                  <a:lnTo>
                    <a:pt x="0" y="124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14" y="2709"/>
              <a:ext cx="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人</a:t>
              </a:r>
              <a:endParaRPr kumimoji="0" lang="ja-JP" altLang="ja-JP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281" y="2845"/>
              <a:ext cx="374" cy="215"/>
            </a:xfrm>
            <a:custGeom>
              <a:avLst/>
              <a:gdLst>
                <a:gd name="T0" fmla="*/ 0 w 748"/>
                <a:gd name="T1" fmla="*/ 72 h 431"/>
                <a:gd name="T2" fmla="*/ 1 w 748"/>
                <a:gd name="T3" fmla="*/ 57 h 431"/>
                <a:gd name="T4" fmla="*/ 6 w 748"/>
                <a:gd name="T5" fmla="*/ 44 h 431"/>
                <a:gd name="T6" fmla="*/ 12 w 748"/>
                <a:gd name="T7" fmla="*/ 32 h 431"/>
                <a:gd name="T8" fmla="*/ 20 w 748"/>
                <a:gd name="T9" fmla="*/ 21 h 431"/>
                <a:gd name="T10" fmla="*/ 31 w 748"/>
                <a:gd name="T11" fmla="*/ 12 h 431"/>
                <a:gd name="T12" fmla="*/ 43 w 748"/>
                <a:gd name="T13" fmla="*/ 6 h 431"/>
                <a:gd name="T14" fmla="*/ 57 w 748"/>
                <a:gd name="T15" fmla="*/ 2 h 431"/>
                <a:gd name="T16" fmla="*/ 71 w 748"/>
                <a:gd name="T17" fmla="*/ 0 h 431"/>
                <a:gd name="T18" fmla="*/ 676 w 748"/>
                <a:gd name="T19" fmla="*/ 0 h 431"/>
                <a:gd name="T20" fmla="*/ 691 w 748"/>
                <a:gd name="T21" fmla="*/ 2 h 431"/>
                <a:gd name="T22" fmla="*/ 704 w 748"/>
                <a:gd name="T23" fmla="*/ 6 h 431"/>
                <a:gd name="T24" fmla="*/ 716 w 748"/>
                <a:gd name="T25" fmla="*/ 12 h 431"/>
                <a:gd name="T26" fmla="*/ 727 w 748"/>
                <a:gd name="T27" fmla="*/ 21 h 431"/>
                <a:gd name="T28" fmla="*/ 736 w 748"/>
                <a:gd name="T29" fmla="*/ 32 h 431"/>
                <a:gd name="T30" fmla="*/ 742 w 748"/>
                <a:gd name="T31" fmla="*/ 44 h 431"/>
                <a:gd name="T32" fmla="*/ 747 w 748"/>
                <a:gd name="T33" fmla="*/ 57 h 431"/>
                <a:gd name="T34" fmla="*/ 748 w 748"/>
                <a:gd name="T35" fmla="*/ 72 h 431"/>
                <a:gd name="T36" fmla="*/ 748 w 748"/>
                <a:gd name="T37" fmla="*/ 359 h 431"/>
                <a:gd name="T38" fmla="*/ 747 w 748"/>
                <a:gd name="T39" fmla="*/ 374 h 431"/>
                <a:gd name="T40" fmla="*/ 742 w 748"/>
                <a:gd name="T41" fmla="*/ 387 h 431"/>
                <a:gd name="T42" fmla="*/ 736 w 748"/>
                <a:gd name="T43" fmla="*/ 399 h 431"/>
                <a:gd name="T44" fmla="*/ 727 w 748"/>
                <a:gd name="T45" fmla="*/ 410 h 431"/>
                <a:gd name="T46" fmla="*/ 716 w 748"/>
                <a:gd name="T47" fmla="*/ 419 h 431"/>
                <a:gd name="T48" fmla="*/ 704 w 748"/>
                <a:gd name="T49" fmla="*/ 425 h 431"/>
                <a:gd name="T50" fmla="*/ 691 w 748"/>
                <a:gd name="T51" fmla="*/ 430 h 431"/>
                <a:gd name="T52" fmla="*/ 676 w 748"/>
                <a:gd name="T53" fmla="*/ 431 h 431"/>
                <a:gd name="T54" fmla="*/ 71 w 748"/>
                <a:gd name="T55" fmla="*/ 431 h 431"/>
                <a:gd name="T56" fmla="*/ 57 w 748"/>
                <a:gd name="T57" fmla="*/ 430 h 431"/>
                <a:gd name="T58" fmla="*/ 43 w 748"/>
                <a:gd name="T59" fmla="*/ 425 h 431"/>
                <a:gd name="T60" fmla="*/ 31 w 748"/>
                <a:gd name="T61" fmla="*/ 419 h 431"/>
                <a:gd name="T62" fmla="*/ 20 w 748"/>
                <a:gd name="T63" fmla="*/ 410 h 431"/>
                <a:gd name="T64" fmla="*/ 12 w 748"/>
                <a:gd name="T65" fmla="*/ 399 h 431"/>
                <a:gd name="T66" fmla="*/ 6 w 748"/>
                <a:gd name="T67" fmla="*/ 387 h 431"/>
                <a:gd name="T68" fmla="*/ 1 w 748"/>
                <a:gd name="T69" fmla="*/ 374 h 431"/>
                <a:gd name="T70" fmla="*/ 0 w 748"/>
                <a:gd name="T71" fmla="*/ 359 h 431"/>
                <a:gd name="T72" fmla="*/ 0 w 748"/>
                <a:gd name="T73" fmla="*/ 72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8" h="431">
                  <a:moveTo>
                    <a:pt x="0" y="72"/>
                  </a:moveTo>
                  <a:lnTo>
                    <a:pt x="1" y="57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0" y="21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676" y="0"/>
                  </a:lnTo>
                  <a:lnTo>
                    <a:pt x="691" y="2"/>
                  </a:lnTo>
                  <a:lnTo>
                    <a:pt x="704" y="6"/>
                  </a:lnTo>
                  <a:lnTo>
                    <a:pt x="716" y="12"/>
                  </a:lnTo>
                  <a:lnTo>
                    <a:pt x="727" y="21"/>
                  </a:lnTo>
                  <a:lnTo>
                    <a:pt x="736" y="32"/>
                  </a:lnTo>
                  <a:lnTo>
                    <a:pt x="742" y="44"/>
                  </a:lnTo>
                  <a:lnTo>
                    <a:pt x="747" y="57"/>
                  </a:lnTo>
                  <a:lnTo>
                    <a:pt x="748" y="72"/>
                  </a:lnTo>
                  <a:lnTo>
                    <a:pt x="748" y="359"/>
                  </a:lnTo>
                  <a:lnTo>
                    <a:pt x="747" y="374"/>
                  </a:lnTo>
                  <a:lnTo>
                    <a:pt x="742" y="387"/>
                  </a:lnTo>
                  <a:lnTo>
                    <a:pt x="736" y="399"/>
                  </a:lnTo>
                  <a:lnTo>
                    <a:pt x="727" y="410"/>
                  </a:lnTo>
                  <a:lnTo>
                    <a:pt x="716" y="419"/>
                  </a:lnTo>
                  <a:lnTo>
                    <a:pt x="704" y="425"/>
                  </a:lnTo>
                  <a:lnTo>
                    <a:pt x="691" y="430"/>
                  </a:lnTo>
                  <a:lnTo>
                    <a:pt x="676" y="431"/>
                  </a:lnTo>
                  <a:lnTo>
                    <a:pt x="71" y="431"/>
                  </a:lnTo>
                  <a:lnTo>
                    <a:pt x="57" y="430"/>
                  </a:lnTo>
                  <a:lnTo>
                    <a:pt x="43" y="425"/>
                  </a:lnTo>
                  <a:lnTo>
                    <a:pt x="31" y="419"/>
                  </a:lnTo>
                  <a:lnTo>
                    <a:pt x="20" y="410"/>
                  </a:lnTo>
                  <a:lnTo>
                    <a:pt x="12" y="399"/>
                  </a:lnTo>
                  <a:lnTo>
                    <a:pt x="6" y="387"/>
                  </a:lnTo>
                  <a:lnTo>
                    <a:pt x="1" y="374"/>
                  </a:lnTo>
                  <a:lnTo>
                    <a:pt x="0" y="359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281" y="2845"/>
              <a:ext cx="374" cy="215"/>
            </a:xfrm>
            <a:custGeom>
              <a:avLst/>
              <a:gdLst>
                <a:gd name="T0" fmla="*/ 0 w 748"/>
                <a:gd name="T1" fmla="*/ 72 h 431"/>
                <a:gd name="T2" fmla="*/ 1 w 748"/>
                <a:gd name="T3" fmla="*/ 57 h 431"/>
                <a:gd name="T4" fmla="*/ 6 w 748"/>
                <a:gd name="T5" fmla="*/ 44 h 431"/>
                <a:gd name="T6" fmla="*/ 12 w 748"/>
                <a:gd name="T7" fmla="*/ 32 h 431"/>
                <a:gd name="T8" fmla="*/ 20 w 748"/>
                <a:gd name="T9" fmla="*/ 21 h 431"/>
                <a:gd name="T10" fmla="*/ 31 w 748"/>
                <a:gd name="T11" fmla="*/ 12 h 431"/>
                <a:gd name="T12" fmla="*/ 43 w 748"/>
                <a:gd name="T13" fmla="*/ 6 h 431"/>
                <a:gd name="T14" fmla="*/ 57 w 748"/>
                <a:gd name="T15" fmla="*/ 2 h 431"/>
                <a:gd name="T16" fmla="*/ 71 w 748"/>
                <a:gd name="T17" fmla="*/ 0 h 431"/>
                <a:gd name="T18" fmla="*/ 676 w 748"/>
                <a:gd name="T19" fmla="*/ 0 h 431"/>
                <a:gd name="T20" fmla="*/ 691 w 748"/>
                <a:gd name="T21" fmla="*/ 2 h 431"/>
                <a:gd name="T22" fmla="*/ 704 w 748"/>
                <a:gd name="T23" fmla="*/ 6 h 431"/>
                <a:gd name="T24" fmla="*/ 716 w 748"/>
                <a:gd name="T25" fmla="*/ 12 h 431"/>
                <a:gd name="T26" fmla="*/ 727 w 748"/>
                <a:gd name="T27" fmla="*/ 21 h 431"/>
                <a:gd name="T28" fmla="*/ 736 w 748"/>
                <a:gd name="T29" fmla="*/ 32 h 431"/>
                <a:gd name="T30" fmla="*/ 742 w 748"/>
                <a:gd name="T31" fmla="*/ 44 h 431"/>
                <a:gd name="T32" fmla="*/ 747 w 748"/>
                <a:gd name="T33" fmla="*/ 57 h 431"/>
                <a:gd name="T34" fmla="*/ 748 w 748"/>
                <a:gd name="T35" fmla="*/ 72 h 431"/>
                <a:gd name="T36" fmla="*/ 748 w 748"/>
                <a:gd name="T37" fmla="*/ 359 h 431"/>
                <a:gd name="T38" fmla="*/ 747 w 748"/>
                <a:gd name="T39" fmla="*/ 374 h 431"/>
                <a:gd name="T40" fmla="*/ 742 w 748"/>
                <a:gd name="T41" fmla="*/ 387 h 431"/>
                <a:gd name="T42" fmla="*/ 736 w 748"/>
                <a:gd name="T43" fmla="*/ 399 h 431"/>
                <a:gd name="T44" fmla="*/ 727 w 748"/>
                <a:gd name="T45" fmla="*/ 410 h 431"/>
                <a:gd name="T46" fmla="*/ 716 w 748"/>
                <a:gd name="T47" fmla="*/ 419 h 431"/>
                <a:gd name="T48" fmla="*/ 704 w 748"/>
                <a:gd name="T49" fmla="*/ 425 h 431"/>
                <a:gd name="T50" fmla="*/ 691 w 748"/>
                <a:gd name="T51" fmla="*/ 430 h 431"/>
                <a:gd name="T52" fmla="*/ 676 w 748"/>
                <a:gd name="T53" fmla="*/ 431 h 431"/>
                <a:gd name="T54" fmla="*/ 71 w 748"/>
                <a:gd name="T55" fmla="*/ 431 h 431"/>
                <a:gd name="T56" fmla="*/ 57 w 748"/>
                <a:gd name="T57" fmla="*/ 430 h 431"/>
                <a:gd name="T58" fmla="*/ 43 w 748"/>
                <a:gd name="T59" fmla="*/ 425 h 431"/>
                <a:gd name="T60" fmla="*/ 31 w 748"/>
                <a:gd name="T61" fmla="*/ 419 h 431"/>
                <a:gd name="T62" fmla="*/ 20 w 748"/>
                <a:gd name="T63" fmla="*/ 410 h 431"/>
                <a:gd name="T64" fmla="*/ 12 w 748"/>
                <a:gd name="T65" fmla="*/ 399 h 431"/>
                <a:gd name="T66" fmla="*/ 6 w 748"/>
                <a:gd name="T67" fmla="*/ 387 h 431"/>
                <a:gd name="T68" fmla="*/ 1 w 748"/>
                <a:gd name="T69" fmla="*/ 374 h 431"/>
                <a:gd name="T70" fmla="*/ 0 w 748"/>
                <a:gd name="T71" fmla="*/ 359 h 431"/>
                <a:gd name="T72" fmla="*/ 0 w 748"/>
                <a:gd name="T73" fmla="*/ 72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8" h="431">
                  <a:moveTo>
                    <a:pt x="0" y="72"/>
                  </a:moveTo>
                  <a:lnTo>
                    <a:pt x="1" y="57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0" y="21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676" y="0"/>
                  </a:lnTo>
                  <a:lnTo>
                    <a:pt x="691" y="2"/>
                  </a:lnTo>
                  <a:lnTo>
                    <a:pt x="704" y="6"/>
                  </a:lnTo>
                  <a:lnTo>
                    <a:pt x="716" y="12"/>
                  </a:lnTo>
                  <a:lnTo>
                    <a:pt x="727" y="21"/>
                  </a:lnTo>
                  <a:lnTo>
                    <a:pt x="736" y="32"/>
                  </a:lnTo>
                  <a:lnTo>
                    <a:pt x="742" y="44"/>
                  </a:lnTo>
                  <a:lnTo>
                    <a:pt x="747" y="57"/>
                  </a:lnTo>
                  <a:lnTo>
                    <a:pt x="748" y="72"/>
                  </a:lnTo>
                  <a:lnTo>
                    <a:pt x="748" y="359"/>
                  </a:lnTo>
                  <a:lnTo>
                    <a:pt x="747" y="374"/>
                  </a:lnTo>
                  <a:lnTo>
                    <a:pt x="742" y="387"/>
                  </a:lnTo>
                  <a:lnTo>
                    <a:pt x="736" y="399"/>
                  </a:lnTo>
                  <a:lnTo>
                    <a:pt x="727" y="410"/>
                  </a:lnTo>
                  <a:lnTo>
                    <a:pt x="716" y="419"/>
                  </a:lnTo>
                  <a:lnTo>
                    <a:pt x="704" y="425"/>
                  </a:lnTo>
                  <a:lnTo>
                    <a:pt x="691" y="430"/>
                  </a:lnTo>
                  <a:lnTo>
                    <a:pt x="676" y="431"/>
                  </a:lnTo>
                  <a:lnTo>
                    <a:pt x="71" y="431"/>
                  </a:lnTo>
                  <a:lnTo>
                    <a:pt x="57" y="430"/>
                  </a:lnTo>
                  <a:lnTo>
                    <a:pt x="43" y="425"/>
                  </a:lnTo>
                  <a:lnTo>
                    <a:pt x="31" y="419"/>
                  </a:lnTo>
                  <a:lnTo>
                    <a:pt x="20" y="410"/>
                  </a:lnTo>
                  <a:lnTo>
                    <a:pt x="12" y="399"/>
                  </a:lnTo>
                  <a:lnTo>
                    <a:pt x="6" y="387"/>
                  </a:lnTo>
                  <a:lnTo>
                    <a:pt x="1" y="374"/>
                  </a:lnTo>
                  <a:lnTo>
                    <a:pt x="0" y="359"/>
                  </a:lnTo>
                  <a:lnTo>
                    <a:pt x="0" y="72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331" y="2892"/>
              <a:ext cx="289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同乗者</a:t>
              </a:r>
              <a:endParaRPr kumimoji="0" lang="ja-JP" altLang="ja-JP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2879" y="2846"/>
              <a:ext cx="374" cy="216"/>
            </a:xfrm>
            <a:custGeom>
              <a:avLst/>
              <a:gdLst>
                <a:gd name="T0" fmla="*/ 0 w 749"/>
                <a:gd name="T1" fmla="*/ 72 h 432"/>
                <a:gd name="T2" fmla="*/ 2 w 749"/>
                <a:gd name="T3" fmla="*/ 57 h 432"/>
                <a:gd name="T4" fmla="*/ 7 w 749"/>
                <a:gd name="T5" fmla="*/ 44 h 432"/>
                <a:gd name="T6" fmla="*/ 13 w 749"/>
                <a:gd name="T7" fmla="*/ 32 h 432"/>
                <a:gd name="T8" fmla="*/ 21 w 749"/>
                <a:gd name="T9" fmla="*/ 21 h 432"/>
                <a:gd name="T10" fmla="*/ 32 w 749"/>
                <a:gd name="T11" fmla="*/ 12 h 432"/>
                <a:gd name="T12" fmla="*/ 44 w 749"/>
                <a:gd name="T13" fmla="*/ 6 h 432"/>
                <a:gd name="T14" fmla="*/ 58 w 749"/>
                <a:gd name="T15" fmla="*/ 1 h 432"/>
                <a:gd name="T16" fmla="*/ 72 w 749"/>
                <a:gd name="T17" fmla="*/ 0 h 432"/>
                <a:gd name="T18" fmla="*/ 677 w 749"/>
                <a:gd name="T19" fmla="*/ 0 h 432"/>
                <a:gd name="T20" fmla="*/ 691 w 749"/>
                <a:gd name="T21" fmla="*/ 1 h 432"/>
                <a:gd name="T22" fmla="*/ 705 w 749"/>
                <a:gd name="T23" fmla="*/ 6 h 432"/>
                <a:gd name="T24" fmla="*/ 717 w 749"/>
                <a:gd name="T25" fmla="*/ 12 h 432"/>
                <a:gd name="T26" fmla="*/ 728 w 749"/>
                <a:gd name="T27" fmla="*/ 21 h 432"/>
                <a:gd name="T28" fmla="*/ 737 w 749"/>
                <a:gd name="T29" fmla="*/ 32 h 432"/>
                <a:gd name="T30" fmla="*/ 743 w 749"/>
                <a:gd name="T31" fmla="*/ 44 h 432"/>
                <a:gd name="T32" fmla="*/ 747 w 749"/>
                <a:gd name="T33" fmla="*/ 57 h 432"/>
                <a:gd name="T34" fmla="*/ 749 w 749"/>
                <a:gd name="T35" fmla="*/ 72 h 432"/>
                <a:gd name="T36" fmla="*/ 749 w 749"/>
                <a:gd name="T37" fmla="*/ 360 h 432"/>
                <a:gd name="T38" fmla="*/ 747 w 749"/>
                <a:gd name="T39" fmla="*/ 375 h 432"/>
                <a:gd name="T40" fmla="*/ 743 w 749"/>
                <a:gd name="T41" fmla="*/ 388 h 432"/>
                <a:gd name="T42" fmla="*/ 737 w 749"/>
                <a:gd name="T43" fmla="*/ 400 h 432"/>
                <a:gd name="T44" fmla="*/ 728 w 749"/>
                <a:gd name="T45" fmla="*/ 411 h 432"/>
                <a:gd name="T46" fmla="*/ 717 w 749"/>
                <a:gd name="T47" fmla="*/ 420 h 432"/>
                <a:gd name="T48" fmla="*/ 705 w 749"/>
                <a:gd name="T49" fmla="*/ 426 h 432"/>
                <a:gd name="T50" fmla="*/ 691 w 749"/>
                <a:gd name="T51" fmla="*/ 431 h 432"/>
                <a:gd name="T52" fmla="*/ 677 w 749"/>
                <a:gd name="T53" fmla="*/ 432 h 432"/>
                <a:gd name="T54" fmla="*/ 72 w 749"/>
                <a:gd name="T55" fmla="*/ 432 h 432"/>
                <a:gd name="T56" fmla="*/ 58 w 749"/>
                <a:gd name="T57" fmla="*/ 431 h 432"/>
                <a:gd name="T58" fmla="*/ 44 w 749"/>
                <a:gd name="T59" fmla="*/ 426 h 432"/>
                <a:gd name="T60" fmla="*/ 32 w 749"/>
                <a:gd name="T61" fmla="*/ 420 h 432"/>
                <a:gd name="T62" fmla="*/ 21 w 749"/>
                <a:gd name="T63" fmla="*/ 411 h 432"/>
                <a:gd name="T64" fmla="*/ 13 w 749"/>
                <a:gd name="T65" fmla="*/ 400 h 432"/>
                <a:gd name="T66" fmla="*/ 7 w 749"/>
                <a:gd name="T67" fmla="*/ 388 h 432"/>
                <a:gd name="T68" fmla="*/ 2 w 749"/>
                <a:gd name="T69" fmla="*/ 375 h 432"/>
                <a:gd name="T70" fmla="*/ 0 w 749"/>
                <a:gd name="T71" fmla="*/ 360 h 432"/>
                <a:gd name="T72" fmla="*/ 0 w 749"/>
                <a:gd name="T73" fmla="*/ 7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9" h="432">
                  <a:moveTo>
                    <a:pt x="0" y="72"/>
                  </a:moveTo>
                  <a:lnTo>
                    <a:pt x="2" y="57"/>
                  </a:lnTo>
                  <a:lnTo>
                    <a:pt x="7" y="44"/>
                  </a:lnTo>
                  <a:lnTo>
                    <a:pt x="13" y="32"/>
                  </a:lnTo>
                  <a:lnTo>
                    <a:pt x="21" y="21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1"/>
                  </a:lnTo>
                  <a:lnTo>
                    <a:pt x="72" y="0"/>
                  </a:lnTo>
                  <a:lnTo>
                    <a:pt x="677" y="0"/>
                  </a:lnTo>
                  <a:lnTo>
                    <a:pt x="691" y="1"/>
                  </a:lnTo>
                  <a:lnTo>
                    <a:pt x="705" y="6"/>
                  </a:lnTo>
                  <a:lnTo>
                    <a:pt x="717" y="12"/>
                  </a:lnTo>
                  <a:lnTo>
                    <a:pt x="728" y="21"/>
                  </a:lnTo>
                  <a:lnTo>
                    <a:pt x="737" y="32"/>
                  </a:lnTo>
                  <a:lnTo>
                    <a:pt x="743" y="44"/>
                  </a:lnTo>
                  <a:lnTo>
                    <a:pt x="747" y="57"/>
                  </a:lnTo>
                  <a:lnTo>
                    <a:pt x="749" y="72"/>
                  </a:lnTo>
                  <a:lnTo>
                    <a:pt x="749" y="360"/>
                  </a:lnTo>
                  <a:lnTo>
                    <a:pt x="747" y="375"/>
                  </a:lnTo>
                  <a:lnTo>
                    <a:pt x="743" y="388"/>
                  </a:lnTo>
                  <a:lnTo>
                    <a:pt x="737" y="400"/>
                  </a:lnTo>
                  <a:lnTo>
                    <a:pt x="728" y="411"/>
                  </a:lnTo>
                  <a:lnTo>
                    <a:pt x="717" y="420"/>
                  </a:lnTo>
                  <a:lnTo>
                    <a:pt x="705" y="426"/>
                  </a:lnTo>
                  <a:lnTo>
                    <a:pt x="691" y="431"/>
                  </a:lnTo>
                  <a:lnTo>
                    <a:pt x="677" y="432"/>
                  </a:lnTo>
                  <a:lnTo>
                    <a:pt x="72" y="432"/>
                  </a:lnTo>
                  <a:lnTo>
                    <a:pt x="58" y="431"/>
                  </a:lnTo>
                  <a:lnTo>
                    <a:pt x="44" y="426"/>
                  </a:lnTo>
                  <a:lnTo>
                    <a:pt x="32" y="420"/>
                  </a:lnTo>
                  <a:lnTo>
                    <a:pt x="21" y="411"/>
                  </a:lnTo>
                  <a:lnTo>
                    <a:pt x="13" y="400"/>
                  </a:lnTo>
                  <a:lnTo>
                    <a:pt x="7" y="388"/>
                  </a:lnTo>
                  <a:lnTo>
                    <a:pt x="2" y="375"/>
                  </a:lnTo>
                  <a:lnTo>
                    <a:pt x="0" y="36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879" y="2846"/>
              <a:ext cx="374" cy="216"/>
            </a:xfrm>
            <a:custGeom>
              <a:avLst/>
              <a:gdLst>
                <a:gd name="T0" fmla="*/ 0 w 749"/>
                <a:gd name="T1" fmla="*/ 72 h 432"/>
                <a:gd name="T2" fmla="*/ 2 w 749"/>
                <a:gd name="T3" fmla="*/ 57 h 432"/>
                <a:gd name="T4" fmla="*/ 7 w 749"/>
                <a:gd name="T5" fmla="*/ 44 h 432"/>
                <a:gd name="T6" fmla="*/ 13 w 749"/>
                <a:gd name="T7" fmla="*/ 32 h 432"/>
                <a:gd name="T8" fmla="*/ 21 w 749"/>
                <a:gd name="T9" fmla="*/ 21 h 432"/>
                <a:gd name="T10" fmla="*/ 32 w 749"/>
                <a:gd name="T11" fmla="*/ 12 h 432"/>
                <a:gd name="T12" fmla="*/ 44 w 749"/>
                <a:gd name="T13" fmla="*/ 6 h 432"/>
                <a:gd name="T14" fmla="*/ 58 w 749"/>
                <a:gd name="T15" fmla="*/ 1 h 432"/>
                <a:gd name="T16" fmla="*/ 72 w 749"/>
                <a:gd name="T17" fmla="*/ 0 h 432"/>
                <a:gd name="T18" fmla="*/ 677 w 749"/>
                <a:gd name="T19" fmla="*/ 0 h 432"/>
                <a:gd name="T20" fmla="*/ 691 w 749"/>
                <a:gd name="T21" fmla="*/ 1 h 432"/>
                <a:gd name="T22" fmla="*/ 705 w 749"/>
                <a:gd name="T23" fmla="*/ 6 h 432"/>
                <a:gd name="T24" fmla="*/ 717 w 749"/>
                <a:gd name="T25" fmla="*/ 12 h 432"/>
                <a:gd name="T26" fmla="*/ 728 w 749"/>
                <a:gd name="T27" fmla="*/ 21 h 432"/>
                <a:gd name="T28" fmla="*/ 737 w 749"/>
                <a:gd name="T29" fmla="*/ 32 h 432"/>
                <a:gd name="T30" fmla="*/ 743 w 749"/>
                <a:gd name="T31" fmla="*/ 44 h 432"/>
                <a:gd name="T32" fmla="*/ 747 w 749"/>
                <a:gd name="T33" fmla="*/ 57 h 432"/>
                <a:gd name="T34" fmla="*/ 749 w 749"/>
                <a:gd name="T35" fmla="*/ 72 h 432"/>
                <a:gd name="T36" fmla="*/ 749 w 749"/>
                <a:gd name="T37" fmla="*/ 360 h 432"/>
                <a:gd name="T38" fmla="*/ 747 w 749"/>
                <a:gd name="T39" fmla="*/ 375 h 432"/>
                <a:gd name="T40" fmla="*/ 743 w 749"/>
                <a:gd name="T41" fmla="*/ 388 h 432"/>
                <a:gd name="T42" fmla="*/ 737 w 749"/>
                <a:gd name="T43" fmla="*/ 400 h 432"/>
                <a:gd name="T44" fmla="*/ 728 w 749"/>
                <a:gd name="T45" fmla="*/ 411 h 432"/>
                <a:gd name="T46" fmla="*/ 717 w 749"/>
                <a:gd name="T47" fmla="*/ 420 h 432"/>
                <a:gd name="T48" fmla="*/ 705 w 749"/>
                <a:gd name="T49" fmla="*/ 426 h 432"/>
                <a:gd name="T50" fmla="*/ 691 w 749"/>
                <a:gd name="T51" fmla="*/ 431 h 432"/>
                <a:gd name="T52" fmla="*/ 677 w 749"/>
                <a:gd name="T53" fmla="*/ 432 h 432"/>
                <a:gd name="T54" fmla="*/ 72 w 749"/>
                <a:gd name="T55" fmla="*/ 432 h 432"/>
                <a:gd name="T56" fmla="*/ 58 w 749"/>
                <a:gd name="T57" fmla="*/ 431 h 432"/>
                <a:gd name="T58" fmla="*/ 44 w 749"/>
                <a:gd name="T59" fmla="*/ 426 h 432"/>
                <a:gd name="T60" fmla="*/ 32 w 749"/>
                <a:gd name="T61" fmla="*/ 420 h 432"/>
                <a:gd name="T62" fmla="*/ 21 w 749"/>
                <a:gd name="T63" fmla="*/ 411 h 432"/>
                <a:gd name="T64" fmla="*/ 13 w 749"/>
                <a:gd name="T65" fmla="*/ 400 h 432"/>
                <a:gd name="T66" fmla="*/ 7 w 749"/>
                <a:gd name="T67" fmla="*/ 388 h 432"/>
                <a:gd name="T68" fmla="*/ 2 w 749"/>
                <a:gd name="T69" fmla="*/ 375 h 432"/>
                <a:gd name="T70" fmla="*/ 0 w 749"/>
                <a:gd name="T71" fmla="*/ 360 h 432"/>
                <a:gd name="T72" fmla="*/ 0 w 749"/>
                <a:gd name="T73" fmla="*/ 7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9" h="432">
                  <a:moveTo>
                    <a:pt x="0" y="72"/>
                  </a:moveTo>
                  <a:lnTo>
                    <a:pt x="2" y="57"/>
                  </a:lnTo>
                  <a:lnTo>
                    <a:pt x="7" y="44"/>
                  </a:lnTo>
                  <a:lnTo>
                    <a:pt x="13" y="32"/>
                  </a:lnTo>
                  <a:lnTo>
                    <a:pt x="21" y="21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1"/>
                  </a:lnTo>
                  <a:lnTo>
                    <a:pt x="72" y="0"/>
                  </a:lnTo>
                  <a:lnTo>
                    <a:pt x="677" y="0"/>
                  </a:lnTo>
                  <a:lnTo>
                    <a:pt x="691" y="1"/>
                  </a:lnTo>
                  <a:lnTo>
                    <a:pt x="705" y="6"/>
                  </a:lnTo>
                  <a:lnTo>
                    <a:pt x="717" y="12"/>
                  </a:lnTo>
                  <a:lnTo>
                    <a:pt x="728" y="21"/>
                  </a:lnTo>
                  <a:lnTo>
                    <a:pt x="737" y="32"/>
                  </a:lnTo>
                  <a:lnTo>
                    <a:pt x="743" y="44"/>
                  </a:lnTo>
                  <a:lnTo>
                    <a:pt x="747" y="57"/>
                  </a:lnTo>
                  <a:lnTo>
                    <a:pt x="749" y="72"/>
                  </a:lnTo>
                  <a:lnTo>
                    <a:pt x="749" y="360"/>
                  </a:lnTo>
                  <a:lnTo>
                    <a:pt x="747" y="375"/>
                  </a:lnTo>
                  <a:lnTo>
                    <a:pt x="743" y="388"/>
                  </a:lnTo>
                  <a:lnTo>
                    <a:pt x="737" y="400"/>
                  </a:lnTo>
                  <a:lnTo>
                    <a:pt x="728" y="411"/>
                  </a:lnTo>
                  <a:lnTo>
                    <a:pt x="717" y="420"/>
                  </a:lnTo>
                  <a:lnTo>
                    <a:pt x="705" y="426"/>
                  </a:lnTo>
                  <a:lnTo>
                    <a:pt x="691" y="431"/>
                  </a:lnTo>
                  <a:lnTo>
                    <a:pt x="677" y="432"/>
                  </a:lnTo>
                  <a:lnTo>
                    <a:pt x="72" y="432"/>
                  </a:lnTo>
                  <a:lnTo>
                    <a:pt x="58" y="431"/>
                  </a:lnTo>
                  <a:lnTo>
                    <a:pt x="44" y="426"/>
                  </a:lnTo>
                  <a:lnTo>
                    <a:pt x="32" y="420"/>
                  </a:lnTo>
                  <a:lnTo>
                    <a:pt x="21" y="411"/>
                  </a:lnTo>
                  <a:lnTo>
                    <a:pt x="13" y="400"/>
                  </a:lnTo>
                  <a:lnTo>
                    <a:pt x="7" y="388"/>
                  </a:lnTo>
                  <a:lnTo>
                    <a:pt x="2" y="375"/>
                  </a:lnTo>
                  <a:lnTo>
                    <a:pt x="0" y="360"/>
                  </a:lnTo>
                  <a:lnTo>
                    <a:pt x="0" y="72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894" y="2894"/>
              <a:ext cx="36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ドライバー</a:t>
              </a:r>
              <a:endParaRPr kumimoji="0" lang="ja-JP" altLang="ja-JP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015" y="1960"/>
              <a:ext cx="632" cy="1236"/>
            </a:xfrm>
            <a:custGeom>
              <a:avLst/>
              <a:gdLst>
                <a:gd name="T0" fmla="*/ 1 w 1264"/>
                <a:gd name="T1" fmla="*/ 190 h 2471"/>
                <a:gd name="T2" fmla="*/ 10 w 1264"/>
                <a:gd name="T3" fmla="*/ 149 h 2471"/>
                <a:gd name="T4" fmla="*/ 25 w 1264"/>
                <a:gd name="T5" fmla="*/ 111 h 2471"/>
                <a:gd name="T6" fmla="*/ 49 w 1264"/>
                <a:gd name="T7" fmla="*/ 77 h 2471"/>
                <a:gd name="T8" fmla="*/ 76 w 1264"/>
                <a:gd name="T9" fmla="*/ 49 h 2471"/>
                <a:gd name="T10" fmla="*/ 111 w 1264"/>
                <a:gd name="T11" fmla="*/ 26 h 2471"/>
                <a:gd name="T12" fmla="*/ 148 w 1264"/>
                <a:gd name="T13" fmla="*/ 10 h 2471"/>
                <a:gd name="T14" fmla="*/ 190 w 1264"/>
                <a:gd name="T15" fmla="*/ 1 h 2471"/>
                <a:gd name="T16" fmla="*/ 1053 w 1264"/>
                <a:gd name="T17" fmla="*/ 0 h 2471"/>
                <a:gd name="T18" fmla="*/ 1096 w 1264"/>
                <a:gd name="T19" fmla="*/ 5 h 2471"/>
                <a:gd name="T20" fmla="*/ 1135 w 1264"/>
                <a:gd name="T21" fmla="*/ 17 h 2471"/>
                <a:gd name="T22" fmla="*/ 1171 w 1264"/>
                <a:gd name="T23" fmla="*/ 37 h 2471"/>
                <a:gd name="T24" fmla="*/ 1202 w 1264"/>
                <a:gd name="T25" fmla="*/ 62 h 2471"/>
                <a:gd name="T26" fmla="*/ 1229 w 1264"/>
                <a:gd name="T27" fmla="*/ 94 h 2471"/>
                <a:gd name="T28" fmla="*/ 1247 w 1264"/>
                <a:gd name="T29" fmla="*/ 129 h 2471"/>
                <a:gd name="T30" fmla="*/ 1260 w 1264"/>
                <a:gd name="T31" fmla="*/ 168 h 2471"/>
                <a:gd name="T32" fmla="*/ 1264 w 1264"/>
                <a:gd name="T33" fmla="*/ 211 h 2471"/>
                <a:gd name="T34" fmla="*/ 1263 w 1264"/>
                <a:gd name="T35" fmla="*/ 2283 h 2471"/>
                <a:gd name="T36" fmla="*/ 1254 w 1264"/>
                <a:gd name="T37" fmla="*/ 2323 h 2471"/>
                <a:gd name="T38" fmla="*/ 1238 w 1264"/>
                <a:gd name="T39" fmla="*/ 2361 h 2471"/>
                <a:gd name="T40" fmla="*/ 1216 w 1264"/>
                <a:gd name="T41" fmla="*/ 2395 h 2471"/>
                <a:gd name="T42" fmla="*/ 1187 w 1264"/>
                <a:gd name="T43" fmla="*/ 2424 h 2471"/>
                <a:gd name="T44" fmla="*/ 1153 w 1264"/>
                <a:gd name="T45" fmla="*/ 2446 h 2471"/>
                <a:gd name="T46" fmla="*/ 1115 w 1264"/>
                <a:gd name="T47" fmla="*/ 2462 h 2471"/>
                <a:gd name="T48" fmla="*/ 1075 w 1264"/>
                <a:gd name="T49" fmla="*/ 2470 h 2471"/>
                <a:gd name="T50" fmla="*/ 210 w 1264"/>
                <a:gd name="T51" fmla="*/ 2471 h 2471"/>
                <a:gd name="T52" fmla="*/ 168 w 1264"/>
                <a:gd name="T53" fmla="*/ 2468 h 2471"/>
                <a:gd name="T54" fmla="*/ 129 w 1264"/>
                <a:gd name="T55" fmla="*/ 2454 h 2471"/>
                <a:gd name="T56" fmla="*/ 94 w 1264"/>
                <a:gd name="T57" fmla="*/ 2436 h 2471"/>
                <a:gd name="T58" fmla="*/ 62 w 1264"/>
                <a:gd name="T59" fmla="*/ 2409 h 2471"/>
                <a:gd name="T60" fmla="*/ 36 w 1264"/>
                <a:gd name="T61" fmla="*/ 2379 h 2471"/>
                <a:gd name="T62" fmla="*/ 17 w 1264"/>
                <a:gd name="T63" fmla="*/ 2342 h 2471"/>
                <a:gd name="T64" fmla="*/ 5 w 1264"/>
                <a:gd name="T65" fmla="*/ 2303 h 2471"/>
                <a:gd name="T66" fmla="*/ 0 w 1264"/>
                <a:gd name="T67" fmla="*/ 2261 h 2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4" h="2471">
                  <a:moveTo>
                    <a:pt x="0" y="211"/>
                  </a:moveTo>
                  <a:lnTo>
                    <a:pt x="1" y="190"/>
                  </a:lnTo>
                  <a:lnTo>
                    <a:pt x="5" y="168"/>
                  </a:lnTo>
                  <a:lnTo>
                    <a:pt x="10" y="149"/>
                  </a:lnTo>
                  <a:lnTo>
                    <a:pt x="17" y="129"/>
                  </a:lnTo>
                  <a:lnTo>
                    <a:pt x="25" y="111"/>
                  </a:lnTo>
                  <a:lnTo>
                    <a:pt x="36" y="94"/>
                  </a:lnTo>
                  <a:lnTo>
                    <a:pt x="49" y="77"/>
                  </a:lnTo>
                  <a:lnTo>
                    <a:pt x="62" y="62"/>
                  </a:lnTo>
                  <a:lnTo>
                    <a:pt x="76" y="49"/>
                  </a:lnTo>
                  <a:lnTo>
                    <a:pt x="94" y="37"/>
                  </a:lnTo>
                  <a:lnTo>
                    <a:pt x="111" y="26"/>
                  </a:lnTo>
                  <a:lnTo>
                    <a:pt x="129" y="17"/>
                  </a:lnTo>
                  <a:lnTo>
                    <a:pt x="148" y="10"/>
                  </a:lnTo>
                  <a:lnTo>
                    <a:pt x="168" y="5"/>
                  </a:lnTo>
                  <a:lnTo>
                    <a:pt x="190" y="1"/>
                  </a:lnTo>
                  <a:lnTo>
                    <a:pt x="210" y="0"/>
                  </a:lnTo>
                  <a:lnTo>
                    <a:pt x="1053" y="0"/>
                  </a:lnTo>
                  <a:lnTo>
                    <a:pt x="1075" y="1"/>
                  </a:lnTo>
                  <a:lnTo>
                    <a:pt x="1096" y="5"/>
                  </a:lnTo>
                  <a:lnTo>
                    <a:pt x="1115" y="10"/>
                  </a:lnTo>
                  <a:lnTo>
                    <a:pt x="1135" y="17"/>
                  </a:lnTo>
                  <a:lnTo>
                    <a:pt x="1153" y="26"/>
                  </a:lnTo>
                  <a:lnTo>
                    <a:pt x="1171" y="37"/>
                  </a:lnTo>
                  <a:lnTo>
                    <a:pt x="1187" y="49"/>
                  </a:lnTo>
                  <a:lnTo>
                    <a:pt x="1202" y="62"/>
                  </a:lnTo>
                  <a:lnTo>
                    <a:pt x="1216" y="77"/>
                  </a:lnTo>
                  <a:lnTo>
                    <a:pt x="1229" y="94"/>
                  </a:lnTo>
                  <a:lnTo>
                    <a:pt x="1238" y="111"/>
                  </a:lnTo>
                  <a:lnTo>
                    <a:pt x="1247" y="129"/>
                  </a:lnTo>
                  <a:lnTo>
                    <a:pt x="1254" y="149"/>
                  </a:lnTo>
                  <a:lnTo>
                    <a:pt x="1260" y="168"/>
                  </a:lnTo>
                  <a:lnTo>
                    <a:pt x="1263" y="190"/>
                  </a:lnTo>
                  <a:lnTo>
                    <a:pt x="1264" y="211"/>
                  </a:lnTo>
                  <a:lnTo>
                    <a:pt x="1264" y="2261"/>
                  </a:lnTo>
                  <a:lnTo>
                    <a:pt x="1263" y="2283"/>
                  </a:lnTo>
                  <a:lnTo>
                    <a:pt x="1260" y="2303"/>
                  </a:lnTo>
                  <a:lnTo>
                    <a:pt x="1254" y="2323"/>
                  </a:lnTo>
                  <a:lnTo>
                    <a:pt x="1247" y="2342"/>
                  </a:lnTo>
                  <a:lnTo>
                    <a:pt x="1238" y="2361"/>
                  </a:lnTo>
                  <a:lnTo>
                    <a:pt x="1229" y="2379"/>
                  </a:lnTo>
                  <a:lnTo>
                    <a:pt x="1216" y="2395"/>
                  </a:lnTo>
                  <a:lnTo>
                    <a:pt x="1202" y="2409"/>
                  </a:lnTo>
                  <a:lnTo>
                    <a:pt x="1187" y="2424"/>
                  </a:lnTo>
                  <a:lnTo>
                    <a:pt x="1171" y="2436"/>
                  </a:lnTo>
                  <a:lnTo>
                    <a:pt x="1153" y="2446"/>
                  </a:lnTo>
                  <a:lnTo>
                    <a:pt x="1135" y="2454"/>
                  </a:lnTo>
                  <a:lnTo>
                    <a:pt x="1115" y="2462"/>
                  </a:lnTo>
                  <a:lnTo>
                    <a:pt x="1096" y="2468"/>
                  </a:lnTo>
                  <a:lnTo>
                    <a:pt x="1075" y="2470"/>
                  </a:lnTo>
                  <a:lnTo>
                    <a:pt x="1053" y="2471"/>
                  </a:lnTo>
                  <a:lnTo>
                    <a:pt x="210" y="2471"/>
                  </a:lnTo>
                  <a:lnTo>
                    <a:pt x="190" y="2470"/>
                  </a:lnTo>
                  <a:lnTo>
                    <a:pt x="168" y="2468"/>
                  </a:lnTo>
                  <a:lnTo>
                    <a:pt x="148" y="2462"/>
                  </a:lnTo>
                  <a:lnTo>
                    <a:pt x="129" y="2454"/>
                  </a:lnTo>
                  <a:lnTo>
                    <a:pt x="111" y="2446"/>
                  </a:lnTo>
                  <a:lnTo>
                    <a:pt x="94" y="2436"/>
                  </a:lnTo>
                  <a:lnTo>
                    <a:pt x="76" y="2424"/>
                  </a:lnTo>
                  <a:lnTo>
                    <a:pt x="62" y="2409"/>
                  </a:lnTo>
                  <a:lnTo>
                    <a:pt x="49" y="2395"/>
                  </a:lnTo>
                  <a:lnTo>
                    <a:pt x="36" y="2379"/>
                  </a:lnTo>
                  <a:lnTo>
                    <a:pt x="25" y="2361"/>
                  </a:lnTo>
                  <a:lnTo>
                    <a:pt x="17" y="2342"/>
                  </a:lnTo>
                  <a:lnTo>
                    <a:pt x="10" y="2323"/>
                  </a:lnTo>
                  <a:lnTo>
                    <a:pt x="5" y="2303"/>
                  </a:lnTo>
                  <a:lnTo>
                    <a:pt x="1" y="2283"/>
                  </a:lnTo>
                  <a:lnTo>
                    <a:pt x="0" y="2261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015" y="1960"/>
              <a:ext cx="632" cy="1236"/>
            </a:xfrm>
            <a:custGeom>
              <a:avLst/>
              <a:gdLst>
                <a:gd name="T0" fmla="*/ 1 w 1264"/>
                <a:gd name="T1" fmla="*/ 190 h 2471"/>
                <a:gd name="T2" fmla="*/ 10 w 1264"/>
                <a:gd name="T3" fmla="*/ 149 h 2471"/>
                <a:gd name="T4" fmla="*/ 25 w 1264"/>
                <a:gd name="T5" fmla="*/ 111 h 2471"/>
                <a:gd name="T6" fmla="*/ 49 w 1264"/>
                <a:gd name="T7" fmla="*/ 77 h 2471"/>
                <a:gd name="T8" fmla="*/ 76 w 1264"/>
                <a:gd name="T9" fmla="*/ 49 h 2471"/>
                <a:gd name="T10" fmla="*/ 111 w 1264"/>
                <a:gd name="T11" fmla="*/ 26 h 2471"/>
                <a:gd name="T12" fmla="*/ 148 w 1264"/>
                <a:gd name="T13" fmla="*/ 10 h 2471"/>
                <a:gd name="T14" fmla="*/ 190 w 1264"/>
                <a:gd name="T15" fmla="*/ 1 h 2471"/>
                <a:gd name="T16" fmla="*/ 1053 w 1264"/>
                <a:gd name="T17" fmla="*/ 0 h 2471"/>
                <a:gd name="T18" fmla="*/ 1096 w 1264"/>
                <a:gd name="T19" fmla="*/ 5 h 2471"/>
                <a:gd name="T20" fmla="*/ 1135 w 1264"/>
                <a:gd name="T21" fmla="*/ 17 h 2471"/>
                <a:gd name="T22" fmla="*/ 1171 w 1264"/>
                <a:gd name="T23" fmla="*/ 37 h 2471"/>
                <a:gd name="T24" fmla="*/ 1202 w 1264"/>
                <a:gd name="T25" fmla="*/ 62 h 2471"/>
                <a:gd name="T26" fmla="*/ 1229 w 1264"/>
                <a:gd name="T27" fmla="*/ 94 h 2471"/>
                <a:gd name="T28" fmla="*/ 1247 w 1264"/>
                <a:gd name="T29" fmla="*/ 129 h 2471"/>
                <a:gd name="T30" fmla="*/ 1260 w 1264"/>
                <a:gd name="T31" fmla="*/ 168 h 2471"/>
                <a:gd name="T32" fmla="*/ 1264 w 1264"/>
                <a:gd name="T33" fmla="*/ 211 h 2471"/>
                <a:gd name="T34" fmla="*/ 1263 w 1264"/>
                <a:gd name="T35" fmla="*/ 2283 h 2471"/>
                <a:gd name="T36" fmla="*/ 1254 w 1264"/>
                <a:gd name="T37" fmla="*/ 2323 h 2471"/>
                <a:gd name="T38" fmla="*/ 1238 w 1264"/>
                <a:gd name="T39" fmla="*/ 2361 h 2471"/>
                <a:gd name="T40" fmla="*/ 1216 w 1264"/>
                <a:gd name="T41" fmla="*/ 2395 h 2471"/>
                <a:gd name="T42" fmla="*/ 1187 w 1264"/>
                <a:gd name="T43" fmla="*/ 2424 h 2471"/>
                <a:gd name="T44" fmla="*/ 1153 w 1264"/>
                <a:gd name="T45" fmla="*/ 2446 h 2471"/>
                <a:gd name="T46" fmla="*/ 1115 w 1264"/>
                <a:gd name="T47" fmla="*/ 2462 h 2471"/>
                <a:gd name="T48" fmla="*/ 1075 w 1264"/>
                <a:gd name="T49" fmla="*/ 2470 h 2471"/>
                <a:gd name="T50" fmla="*/ 210 w 1264"/>
                <a:gd name="T51" fmla="*/ 2471 h 2471"/>
                <a:gd name="T52" fmla="*/ 168 w 1264"/>
                <a:gd name="T53" fmla="*/ 2468 h 2471"/>
                <a:gd name="T54" fmla="*/ 129 w 1264"/>
                <a:gd name="T55" fmla="*/ 2454 h 2471"/>
                <a:gd name="T56" fmla="*/ 94 w 1264"/>
                <a:gd name="T57" fmla="*/ 2436 h 2471"/>
                <a:gd name="T58" fmla="*/ 62 w 1264"/>
                <a:gd name="T59" fmla="*/ 2409 h 2471"/>
                <a:gd name="T60" fmla="*/ 36 w 1264"/>
                <a:gd name="T61" fmla="*/ 2379 h 2471"/>
                <a:gd name="T62" fmla="*/ 17 w 1264"/>
                <a:gd name="T63" fmla="*/ 2342 h 2471"/>
                <a:gd name="T64" fmla="*/ 5 w 1264"/>
                <a:gd name="T65" fmla="*/ 2303 h 2471"/>
                <a:gd name="T66" fmla="*/ 0 w 1264"/>
                <a:gd name="T67" fmla="*/ 2261 h 2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4" h="2471">
                  <a:moveTo>
                    <a:pt x="0" y="211"/>
                  </a:moveTo>
                  <a:lnTo>
                    <a:pt x="1" y="190"/>
                  </a:lnTo>
                  <a:lnTo>
                    <a:pt x="5" y="168"/>
                  </a:lnTo>
                  <a:lnTo>
                    <a:pt x="10" y="149"/>
                  </a:lnTo>
                  <a:lnTo>
                    <a:pt x="17" y="129"/>
                  </a:lnTo>
                  <a:lnTo>
                    <a:pt x="25" y="111"/>
                  </a:lnTo>
                  <a:lnTo>
                    <a:pt x="36" y="94"/>
                  </a:lnTo>
                  <a:lnTo>
                    <a:pt x="49" y="77"/>
                  </a:lnTo>
                  <a:lnTo>
                    <a:pt x="62" y="62"/>
                  </a:lnTo>
                  <a:lnTo>
                    <a:pt x="76" y="49"/>
                  </a:lnTo>
                  <a:lnTo>
                    <a:pt x="94" y="37"/>
                  </a:lnTo>
                  <a:lnTo>
                    <a:pt x="111" y="26"/>
                  </a:lnTo>
                  <a:lnTo>
                    <a:pt x="129" y="17"/>
                  </a:lnTo>
                  <a:lnTo>
                    <a:pt x="148" y="10"/>
                  </a:lnTo>
                  <a:lnTo>
                    <a:pt x="168" y="5"/>
                  </a:lnTo>
                  <a:lnTo>
                    <a:pt x="190" y="1"/>
                  </a:lnTo>
                  <a:lnTo>
                    <a:pt x="210" y="0"/>
                  </a:lnTo>
                  <a:lnTo>
                    <a:pt x="1053" y="0"/>
                  </a:lnTo>
                  <a:lnTo>
                    <a:pt x="1075" y="1"/>
                  </a:lnTo>
                  <a:lnTo>
                    <a:pt x="1096" y="5"/>
                  </a:lnTo>
                  <a:lnTo>
                    <a:pt x="1115" y="10"/>
                  </a:lnTo>
                  <a:lnTo>
                    <a:pt x="1135" y="17"/>
                  </a:lnTo>
                  <a:lnTo>
                    <a:pt x="1153" y="26"/>
                  </a:lnTo>
                  <a:lnTo>
                    <a:pt x="1171" y="37"/>
                  </a:lnTo>
                  <a:lnTo>
                    <a:pt x="1187" y="49"/>
                  </a:lnTo>
                  <a:lnTo>
                    <a:pt x="1202" y="62"/>
                  </a:lnTo>
                  <a:lnTo>
                    <a:pt x="1216" y="77"/>
                  </a:lnTo>
                  <a:lnTo>
                    <a:pt x="1229" y="94"/>
                  </a:lnTo>
                  <a:lnTo>
                    <a:pt x="1238" y="111"/>
                  </a:lnTo>
                  <a:lnTo>
                    <a:pt x="1247" y="129"/>
                  </a:lnTo>
                  <a:lnTo>
                    <a:pt x="1254" y="149"/>
                  </a:lnTo>
                  <a:lnTo>
                    <a:pt x="1260" y="168"/>
                  </a:lnTo>
                  <a:lnTo>
                    <a:pt x="1263" y="190"/>
                  </a:lnTo>
                  <a:lnTo>
                    <a:pt x="1264" y="211"/>
                  </a:lnTo>
                  <a:lnTo>
                    <a:pt x="1264" y="2261"/>
                  </a:lnTo>
                  <a:lnTo>
                    <a:pt x="1263" y="2283"/>
                  </a:lnTo>
                  <a:lnTo>
                    <a:pt x="1260" y="2303"/>
                  </a:lnTo>
                  <a:lnTo>
                    <a:pt x="1254" y="2323"/>
                  </a:lnTo>
                  <a:lnTo>
                    <a:pt x="1247" y="2342"/>
                  </a:lnTo>
                  <a:lnTo>
                    <a:pt x="1238" y="2361"/>
                  </a:lnTo>
                  <a:lnTo>
                    <a:pt x="1229" y="2379"/>
                  </a:lnTo>
                  <a:lnTo>
                    <a:pt x="1216" y="2395"/>
                  </a:lnTo>
                  <a:lnTo>
                    <a:pt x="1202" y="2409"/>
                  </a:lnTo>
                  <a:lnTo>
                    <a:pt x="1187" y="2424"/>
                  </a:lnTo>
                  <a:lnTo>
                    <a:pt x="1171" y="2436"/>
                  </a:lnTo>
                  <a:lnTo>
                    <a:pt x="1153" y="2446"/>
                  </a:lnTo>
                  <a:lnTo>
                    <a:pt x="1135" y="2454"/>
                  </a:lnTo>
                  <a:lnTo>
                    <a:pt x="1115" y="2462"/>
                  </a:lnTo>
                  <a:lnTo>
                    <a:pt x="1096" y="2468"/>
                  </a:lnTo>
                  <a:lnTo>
                    <a:pt x="1075" y="2470"/>
                  </a:lnTo>
                  <a:lnTo>
                    <a:pt x="1053" y="2471"/>
                  </a:lnTo>
                  <a:lnTo>
                    <a:pt x="210" y="2471"/>
                  </a:lnTo>
                  <a:lnTo>
                    <a:pt x="190" y="2470"/>
                  </a:lnTo>
                  <a:lnTo>
                    <a:pt x="168" y="2468"/>
                  </a:lnTo>
                  <a:lnTo>
                    <a:pt x="148" y="2462"/>
                  </a:lnTo>
                  <a:lnTo>
                    <a:pt x="129" y="2454"/>
                  </a:lnTo>
                  <a:lnTo>
                    <a:pt x="111" y="2446"/>
                  </a:lnTo>
                  <a:lnTo>
                    <a:pt x="94" y="2436"/>
                  </a:lnTo>
                  <a:lnTo>
                    <a:pt x="76" y="2424"/>
                  </a:lnTo>
                  <a:lnTo>
                    <a:pt x="62" y="2409"/>
                  </a:lnTo>
                  <a:lnTo>
                    <a:pt x="49" y="2395"/>
                  </a:lnTo>
                  <a:lnTo>
                    <a:pt x="36" y="2379"/>
                  </a:lnTo>
                  <a:lnTo>
                    <a:pt x="25" y="2361"/>
                  </a:lnTo>
                  <a:lnTo>
                    <a:pt x="17" y="2342"/>
                  </a:lnTo>
                  <a:lnTo>
                    <a:pt x="10" y="2323"/>
                  </a:lnTo>
                  <a:lnTo>
                    <a:pt x="5" y="2303"/>
                  </a:lnTo>
                  <a:lnTo>
                    <a:pt x="1" y="2283"/>
                  </a:lnTo>
                  <a:lnTo>
                    <a:pt x="0" y="2261"/>
                  </a:lnTo>
                  <a:lnTo>
                    <a:pt x="0" y="211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131" y="2004"/>
              <a:ext cx="42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コントローラ</a:t>
              </a:r>
              <a:endParaRPr kumimoji="0" lang="ja-JP" altLang="ja-JP"/>
            </a:p>
          </p:txBody>
        </p:sp>
        <p:sp>
          <p:nvSpPr>
            <p:cNvPr id="10240" name="Freeform 30"/>
            <p:cNvSpPr>
              <a:spLocks/>
            </p:cNvSpPr>
            <p:nvPr/>
          </p:nvSpPr>
          <p:spPr bwMode="auto">
            <a:xfrm>
              <a:off x="4104" y="2138"/>
              <a:ext cx="446" cy="244"/>
            </a:xfrm>
            <a:custGeom>
              <a:avLst/>
              <a:gdLst>
                <a:gd name="T0" fmla="*/ 0 w 892"/>
                <a:gd name="T1" fmla="*/ 82 h 488"/>
                <a:gd name="T2" fmla="*/ 2 w 892"/>
                <a:gd name="T3" fmla="*/ 66 h 488"/>
                <a:gd name="T4" fmla="*/ 7 w 892"/>
                <a:gd name="T5" fmla="*/ 50 h 488"/>
                <a:gd name="T6" fmla="*/ 15 w 892"/>
                <a:gd name="T7" fmla="*/ 37 h 488"/>
                <a:gd name="T8" fmla="*/ 25 w 892"/>
                <a:gd name="T9" fmla="*/ 25 h 488"/>
                <a:gd name="T10" fmla="*/ 37 w 892"/>
                <a:gd name="T11" fmla="*/ 15 h 488"/>
                <a:gd name="T12" fmla="*/ 50 w 892"/>
                <a:gd name="T13" fmla="*/ 7 h 488"/>
                <a:gd name="T14" fmla="*/ 66 w 892"/>
                <a:gd name="T15" fmla="*/ 2 h 488"/>
                <a:gd name="T16" fmla="*/ 82 w 892"/>
                <a:gd name="T17" fmla="*/ 0 h 488"/>
                <a:gd name="T18" fmla="*/ 811 w 892"/>
                <a:gd name="T19" fmla="*/ 0 h 488"/>
                <a:gd name="T20" fmla="*/ 828 w 892"/>
                <a:gd name="T21" fmla="*/ 2 h 488"/>
                <a:gd name="T22" fmla="*/ 842 w 892"/>
                <a:gd name="T23" fmla="*/ 7 h 488"/>
                <a:gd name="T24" fmla="*/ 857 w 892"/>
                <a:gd name="T25" fmla="*/ 15 h 488"/>
                <a:gd name="T26" fmla="*/ 869 w 892"/>
                <a:gd name="T27" fmla="*/ 25 h 488"/>
                <a:gd name="T28" fmla="*/ 879 w 892"/>
                <a:gd name="T29" fmla="*/ 37 h 488"/>
                <a:gd name="T30" fmla="*/ 886 w 892"/>
                <a:gd name="T31" fmla="*/ 50 h 488"/>
                <a:gd name="T32" fmla="*/ 891 w 892"/>
                <a:gd name="T33" fmla="*/ 66 h 488"/>
                <a:gd name="T34" fmla="*/ 892 w 892"/>
                <a:gd name="T35" fmla="*/ 82 h 488"/>
                <a:gd name="T36" fmla="*/ 892 w 892"/>
                <a:gd name="T37" fmla="*/ 407 h 488"/>
                <a:gd name="T38" fmla="*/ 891 w 892"/>
                <a:gd name="T39" fmla="*/ 424 h 488"/>
                <a:gd name="T40" fmla="*/ 886 w 892"/>
                <a:gd name="T41" fmla="*/ 439 h 488"/>
                <a:gd name="T42" fmla="*/ 879 w 892"/>
                <a:gd name="T43" fmla="*/ 453 h 488"/>
                <a:gd name="T44" fmla="*/ 869 w 892"/>
                <a:gd name="T45" fmla="*/ 465 h 488"/>
                <a:gd name="T46" fmla="*/ 857 w 892"/>
                <a:gd name="T47" fmla="*/ 475 h 488"/>
                <a:gd name="T48" fmla="*/ 842 w 892"/>
                <a:gd name="T49" fmla="*/ 482 h 488"/>
                <a:gd name="T50" fmla="*/ 828 w 892"/>
                <a:gd name="T51" fmla="*/ 487 h 488"/>
                <a:gd name="T52" fmla="*/ 811 w 892"/>
                <a:gd name="T53" fmla="*/ 488 h 488"/>
                <a:gd name="T54" fmla="*/ 82 w 892"/>
                <a:gd name="T55" fmla="*/ 488 h 488"/>
                <a:gd name="T56" fmla="*/ 66 w 892"/>
                <a:gd name="T57" fmla="*/ 487 h 488"/>
                <a:gd name="T58" fmla="*/ 50 w 892"/>
                <a:gd name="T59" fmla="*/ 482 h 488"/>
                <a:gd name="T60" fmla="*/ 37 w 892"/>
                <a:gd name="T61" fmla="*/ 475 h 488"/>
                <a:gd name="T62" fmla="*/ 25 w 892"/>
                <a:gd name="T63" fmla="*/ 465 h 488"/>
                <a:gd name="T64" fmla="*/ 15 w 892"/>
                <a:gd name="T65" fmla="*/ 453 h 488"/>
                <a:gd name="T66" fmla="*/ 7 w 892"/>
                <a:gd name="T67" fmla="*/ 439 h 488"/>
                <a:gd name="T68" fmla="*/ 2 w 892"/>
                <a:gd name="T69" fmla="*/ 424 h 488"/>
                <a:gd name="T70" fmla="*/ 0 w 892"/>
                <a:gd name="T71" fmla="*/ 407 h 488"/>
                <a:gd name="T72" fmla="*/ 0 w 892"/>
                <a:gd name="T73" fmla="*/ 8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2" h="488">
                  <a:moveTo>
                    <a:pt x="0" y="82"/>
                  </a:moveTo>
                  <a:lnTo>
                    <a:pt x="2" y="66"/>
                  </a:lnTo>
                  <a:lnTo>
                    <a:pt x="7" y="50"/>
                  </a:lnTo>
                  <a:lnTo>
                    <a:pt x="15" y="37"/>
                  </a:lnTo>
                  <a:lnTo>
                    <a:pt x="25" y="25"/>
                  </a:lnTo>
                  <a:lnTo>
                    <a:pt x="37" y="15"/>
                  </a:lnTo>
                  <a:lnTo>
                    <a:pt x="50" y="7"/>
                  </a:lnTo>
                  <a:lnTo>
                    <a:pt x="66" y="2"/>
                  </a:lnTo>
                  <a:lnTo>
                    <a:pt x="82" y="0"/>
                  </a:lnTo>
                  <a:lnTo>
                    <a:pt x="811" y="0"/>
                  </a:lnTo>
                  <a:lnTo>
                    <a:pt x="828" y="2"/>
                  </a:lnTo>
                  <a:lnTo>
                    <a:pt x="842" y="7"/>
                  </a:lnTo>
                  <a:lnTo>
                    <a:pt x="857" y="15"/>
                  </a:lnTo>
                  <a:lnTo>
                    <a:pt x="869" y="25"/>
                  </a:lnTo>
                  <a:lnTo>
                    <a:pt x="879" y="37"/>
                  </a:lnTo>
                  <a:lnTo>
                    <a:pt x="886" y="50"/>
                  </a:lnTo>
                  <a:lnTo>
                    <a:pt x="891" y="66"/>
                  </a:lnTo>
                  <a:lnTo>
                    <a:pt x="892" y="82"/>
                  </a:lnTo>
                  <a:lnTo>
                    <a:pt x="892" y="407"/>
                  </a:lnTo>
                  <a:lnTo>
                    <a:pt x="891" y="424"/>
                  </a:lnTo>
                  <a:lnTo>
                    <a:pt x="886" y="439"/>
                  </a:lnTo>
                  <a:lnTo>
                    <a:pt x="879" y="453"/>
                  </a:lnTo>
                  <a:lnTo>
                    <a:pt x="869" y="465"/>
                  </a:lnTo>
                  <a:lnTo>
                    <a:pt x="857" y="475"/>
                  </a:lnTo>
                  <a:lnTo>
                    <a:pt x="842" y="482"/>
                  </a:lnTo>
                  <a:lnTo>
                    <a:pt x="828" y="487"/>
                  </a:lnTo>
                  <a:lnTo>
                    <a:pt x="811" y="488"/>
                  </a:lnTo>
                  <a:lnTo>
                    <a:pt x="82" y="488"/>
                  </a:lnTo>
                  <a:lnTo>
                    <a:pt x="66" y="487"/>
                  </a:lnTo>
                  <a:lnTo>
                    <a:pt x="50" y="482"/>
                  </a:lnTo>
                  <a:lnTo>
                    <a:pt x="37" y="475"/>
                  </a:lnTo>
                  <a:lnTo>
                    <a:pt x="25" y="465"/>
                  </a:lnTo>
                  <a:lnTo>
                    <a:pt x="15" y="453"/>
                  </a:lnTo>
                  <a:lnTo>
                    <a:pt x="7" y="439"/>
                  </a:lnTo>
                  <a:lnTo>
                    <a:pt x="2" y="424"/>
                  </a:lnTo>
                  <a:lnTo>
                    <a:pt x="0" y="40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41" name="Freeform 31"/>
            <p:cNvSpPr>
              <a:spLocks/>
            </p:cNvSpPr>
            <p:nvPr/>
          </p:nvSpPr>
          <p:spPr bwMode="auto">
            <a:xfrm>
              <a:off x="4104" y="2138"/>
              <a:ext cx="446" cy="244"/>
            </a:xfrm>
            <a:custGeom>
              <a:avLst/>
              <a:gdLst>
                <a:gd name="T0" fmla="*/ 0 w 892"/>
                <a:gd name="T1" fmla="*/ 82 h 488"/>
                <a:gd name="T2" fmla="*/ 2 w 892"/>
                <a:gd name="T3" fmla="*/ 66 h 488"/>
                <a:gd name="T4" fmla="*/ 7 w 892"/>
                <a:gd name="T5" fmla="*/ 50 h 488"/>
                <a:gd name="T6" fmla="*/ 15 w 892"/>
                <a:gd name="T7" fmla="*/ 37 h 488"/>
                <a:gd name="T8" fmla="*/ 25 w 892"/>
                <a:gd name="T9" fmla="*/ 25 h 488"/>
                <a:gd name="T10" fmla="*/ 37 w 892"/>
                <a:gd name="T11" fmla="*/ 15 h 488"/>
                <a:gd name="T12" fmla="*/ 50 w 892"/>
                <a:gd name="T13" fmla="*/ 7 h 488"/>
                <a:gd name="T14" fmla="*/ 66 w 892"/>
                <a:gd name="T15" fmla="*/ 2 h 488"/>
                <a:gd name="T16" fmla="*/ 82 w 892"/>
                <a:gd name="T17" fmla="*/ 0 h 488"/>
                <a:gd name="T18" fmla="*/ 811 w 892"/>
                <a:gd name="T19" fmla="*/ 0 h 488"/>
                <a:gd name="T20" fmla="*/ 828 w 892"/>
                <a:gd name="T21" fmla="*/ 2 h 488"/>
                <a:gd name="T22" fmla="*/ 842 w 892"/>
                <a:gd name="T23" fmla="*/ 7 h 488"/>
                <a:gd name="T24" fmla="*/ 857 w 892"/>
                <a:gd name="T25" fmla="*/ 15 h 488"/>
                <a:gd name="T26" fmla="*/ 869 w 892"/>
                <a:gd name="T27" fmla="*/ 25 h 488"/>
                <a:gd name="T28" fmla="*/ 879 w 892"/>
                <a:gd name="T29" fmla="*/ 37 h 488"/>
                <a:gd name="T30" fmla="*/ 886 w 892"/>
                <a:gd name="T31" fmla="*/ 50 h 488"/>
                <a:gd name="T32" fmla="*/ 891 w 892"/>
                <a:gd name="T33" fmla="*/ 66 h 488"/>
                <a:gd name="T34" fmla="*/ 892 w 892"/>
                <a:gd name="T35" fmla="*/ 82 h 488"/>
                <a:gd name="T36" fmla="*/ 892 w 892"/>
                <a:gd name="T37" fmla="*/ 407 h 488"/>
                <a:gd name="T38" fmla="*/ 891 w 892"/>
                <a:gd name="T39" fmla="*/ 424 h 488"/>
                <a:gd name="T40" fmla="*/ 886 w 892"/>
                <a:gd name="T41" fmla="*/ 439 h 488"/>
                <a:gd name="T42" fmla="*/ 879 w 892"/>
                <a:gd name="T43" fmla="*/ 453 h 488"/>
                <a:gd name="T44" fmla="*/ 869 w 892"/>
                <a:gd name="T45" fmla="*/ 465 h 488"/>
                <a:gd name="T46" fmla="*/ 857 w 892"/>
                <a:gd name="T47" fmla="*/ 475 h 488"/>
                <a:gd name="T48" fmla="*/ 842 w 892"/>
                <a:gd name="T49" fmla="*/ 482 h 488"/>
                <a:gd name="T50" fmla="*/ 828 w 892"/>
                <a:gd name="T51" fmla="*/ 487 h 488"/>
                <a:gd name="T52" fmla="*/ 811 w 892"/>
                <a:gd name="T53" fmla="*/ 488 h 488"/>
                <a:gd name="T54" fmla="*/ 82 w 892"/>
                <a:gd name="T55" fmla="*/ 488 h 488"/>
                <a:gd name="T56" fmla="*/ 66 w 892"/>
                <a:gd name="T57" fmla="*/ 487 h 488"/>
                <a:gd name="T58" fmla="*/ 50 w 892"/>
                <a:gd name="T59" fmla="*/ 482 h 488"/>
                <a:gd name="T60" fmla="*/ 37 w 892"/>
                <a:gd name="T61" fmla="*/ 475 h 488"/>
                <a:gd name="T62" fmla="*/ 25 w 892"/>
                <a:gd name="T63" fmla="*/ 465 h 488"/>
                <a:gd name="T64" fmla="*/ 15 w 892"/>
                <a:gd name="T65" fmla="*/ 453 h 488"/>
                <a:gd name="T66" fmla="*/ 7 w 892"/>
                <a:gd name="T67" fmla="*/ 439 h 488"/>
                <a:gd name="T68" fmla="*/ 2 w 892"/>
                <a:gd name="T69" fmla="*/ 424 h 488"/>
                <a:gd name="T70" fmla="*/ 0 w 892"/>
                <a:gd name="T71" fmla="*/ 407 h 488"/>
                <a:gd name="T72" fmla="*/ 0 w 892"/>
                <a:gd name="T73" fmla="*/ 8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2" h="488">
                  <a:moveTo>
                    <a:pt x="0" y="82"/>
                  </a:moveTo>
                  <a:lnTo>
                    <a:pt x="2" y="66"/>
                  </a:lnTo>
                  <a:lnTo>
                    <a:pt x="7" y="50"/>
                  </a:lnTo>
                  <a:lnTo>
                    <a:pt x="15" y="37"/>
                  </a:lnTo>
                  <a:lnTo>
                    <a:pt x="25" y="25"/>
                  </a:lnTo>
                  <a:lnTo>
                    <a:pt x="37" y="15"/>
                  </a:lnTo>
                  <a:lnTo>
                    <a:pt x="50" y="7"/>
                  </a:lnTo>
                  <a:lnTo>
                    <a:pt x="66" y="2"/>
                  </a:lnTo>
                  <a:lnTo>
                    <a:pt x="82" y="0"/>
                  </a:lnTo>
                  <a:lnTo>
                    <a:pt x="811" y="0"/>
                  </a:lnTo>
                  <a:lnTo>
                    <a:pt x="828" y="2"/>
                  </a:lnTo>
                  <a:lnTo>
                    <a:pt x="842" y="7"/>
                  </a:lnTo>
                  <a:lnTo>
                    <a:pt x="857" y="15"/>
                  </a:lnTo>
                  <a:lnTo>
                    <a:pt x="869" y="25"/>
                  </a:lnTo>
                  <a:lnTo>
                    <a:pt x="879" y="37"/>
                  </a:lnTo>
                  <a:lnTo>
                    <a:pt x="886" y="50"/>
                  </a:lnTo>
                  <a:lnTo>
                    <a:pt x="891" y="66"/>
                  </a:lnTo>
                  <a:lnTo>
                    <a:pt x="892" y="82"/>
                  </a:lnTo>
                  <a:lnTo>
                    <a:pt x="892" y="407"/>
                  </a:lnTo>
                  <a:lnTo>
                    <a:pt x="891" y="424"/>
                  </a:lnTo>
                  <a:lnTo>
                    <a:pt x="886" y="439"/>
                  </a:lnTo>
                  <a:lnTo>
                    <a:pt x="879" y="453"/>
                  </a:lnTo>
                  <a:lnTo>
                    <a:pt x="869" y="465"/>
                  </a:lnTo>
                  <a:lnTo>
                    <a:pt x="857" y="475"/>
                  </a:lnTo>
                  <a:lnTo>
                    <a:pt x="842" y="482"/>
                  </a:lnTo>
                  <a:lnTo>
                    <a:pt x="828" y="487"/>
                  </a:lnTo>
                  <a:lnTo>
                    <a:pt x="811" y="488"/>
                  </a:lnTo>
                  <a:lnTo>
                    <a:pt x="82" y="488"/>
                  </a:lnTo>
                  <a:lnTo>
                    <a:pt x="66" y="487"/>
                  </a:lnTo>
                  <a:lnTo>
                    <a:pt x="50" y="482"/>
                  </a:lnTo>
                  <a:lnTo>
                    <a:pt x="37" y="475"/>
                  </a:lnTo>
                  <a:lnTo>
                    <a:pt x="25" y="465"/>
                  </a:lnTo>
                  <a:lnTo>
                    <a:pt x="15" y="453"/>
                  </a:lnTo>
                  <a:lnTo>
                    <a:pt x="7" y="439"/>
                  </a:lnTo>
                  <a:lnTo>
                    <a:pt x="2" y="424"/>
                  </a:lnTo>
                  <a:lnTo>
                    <a:pt x="0" y="407"/>
                  </a:lnTo>
                  <a:lnTo>
                    <a:pt x="0" y="82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46" name="Rectangle 32"/>
            <p:cNvSpPr>
              <a:spLocks noChangeArrowheads="1"/>
            </p:cNvSpPr>
            <p:nvPr/>
          </p:nvSpPr>
          <p:spPr bwMode="auto">
            <a:xfrm>
              <a:off x="4267" y="2162"/>
              <a:ext cx="125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C1</a:t>
              </a:r>
              <a:endParaRPr kumimoji="0" lang="ja-JP" altLang="ja-JP"/>
            </a:p>
          </p:txBody>
        </p:sp>
        <p:sp>
          <p:nvSpPr>
            <p:cNvPr id="10247" name="Rectangle 33"/>
            <p:cNvSpPr>
              <a:spLocks noChangeArrowheads="1"/>
            </p:cNvSpPr>
            <p:nvPr/>
          </p:nvSpPr>
          <p:spPr bwMode="auto">
            <a:xfrm>
              <a:off x="4172" y="2275"/>
              <a:ext cx="355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800" b="1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詳細度“高”</a:t>
              </a:r>
              <a:endParaRPr kumimoji="0" lang="ja-JP" altLang="ja-JP"/>
            </a:p>
          </p:txBody>
        </p:sp>
        <p:sp>
          <p:nvSpPr>
            <p:cNvPr id="10248" name="Freeform 34"/>
            <p:cNvSpPr>
              <a:spLocks/>
            </p:cNvSpPr>
            <p:nvPr/>
          </p:nvSpPr>
          <p:spPr bwMode="auto">
            <a:xfrm>
              <a:off x="3225" y="2177"/>
              <a:ext cx="315" cy="216"/>
            </a:xfrm>
            <a:custGeom>
              <a:avLst/>
              <a:gdLst>
                <a:gd name="T0" fmla="*/ 0 w 632"/>
                <a:gd name="T1" fmla="*/ 71 h 432"/>
                <a:gd name="T2" fmla="*/ 2 w 632"/>
                <a:gd name="T3" fmla="*/ 57 h 432"/>
                <a:gd name="T4" fmla="*/ 7 w 632"/>
                <a:gd name="T5" fmla="*/ 43 h 432"/>
                <a:gd name="T6" fmla="*/ 13 w 632"/>
                <a:gd name="T7" fmla="*/ 31 h 432"/>
                <a:gd name="T8" fmla="*/ 21 w 632"/>
                <a:gd name="T9" fmla="*/ 20 h 432"/>
                <a:gd name="T10" fmla="*/ 32 w 632"/>
                <a:gd name="T11" fmla="*/ 12 h 432"/>
                <a:gd name="T12" fmla="*/ 44 w 632"/>
                <a:gd name="T13" fmla="*/ 6 h 432"/>
                <a:gd name="T14" fmla="*/ 58 w 632"/>
                <a:gd name="T15" fmla="*/ 1 h 432"/>
                <a:gd name="T16" fmla="*/ 72 w 632"/>
                <a:gd name="T17" fmla="*/ 0 h 432"/>
                <a:gd name="T18" fmla="*/ 560 w 632"/>
                <a:gd name="T19" fmla="*/ 0 h 432"/>
                <a:gd name="T20" fmla="*/ 575 w 632"/>
                <a:gd name="T21" fmla="*/ 1 h 432"/>
                <a:gd name="T22" fmla="*/ 588 w 632"/>
                <a:gd name="T23" fmla="*/ 6 h 432"/>
                <a:gd name="T24" fmla="*/ 600 w 632"/>
                <a:gd name="T25" fmla="*/ 12 h 432"/>
                <a:gd name="T26" fmla="*/ 611 w 632"/>
                <a:gd name="T27" fmla="*/ 20 h 432"/>
                <a:gd name="T28" fmla="*/ 620 w 632"/>
                <a:gd name="T29" fmla="*/ 31 h 432"/>
                <a:gd name="T30" fmla="*/ 626 w 632"/>
                <a:gd name="T31" fmla="*/ 43 h 432"/>
                <a:gd name="T32" fmla="*/ 631 w 632"/>
                <a:gd name="T33" fmla="*/ 57 h 432"/>
                <a:gd name="T34" fmla="*/ 632 w 632"/>
                <a:gd name="T35" fmla="*/ 71 h 432"/>
                <a:gd name="T36" fmla="*/ 632 w 632"/>
                <a:gd name="T37" fmla="*/ 360 h 432"/>
                <a:gd name="T38" fmla="*/ 631 w 632"/>
                <a:gd name="T39" fmla="*/ 374 h 432"/>
                <a:gd name="T40" fmla="*/ 626 w 632"/>
                <a:gd name="T41" fmla="*/ 388 h 432"/>
                <a:gd name="T42" fmla="*/ 620 w 632"/>
                <a:gd name="T43" fmla="*/ 400 h 432"/>
                <a:gd name="T44" fmla="*/ 611 w 632"/>
                <a:gd name="T45" fmla="*/ 411 h 432"/>
                <a:gd name="T46" fmla="*/ 600 w 632"/>
                <a:gd name="T47" fmla="*/ 419 h 432"/>
                <a:gd name="T48" fmla="*/ 588 w 632"/>
                <a:gd name="T49" fmla="*/ 425 h 432"/>
                <a:gd name="T50" fmla="*/ 575 w 632"/>
                <a:gd name="T51" fmla="*/ 430 h 432"/>
                <a:gd name="T52" fmla="*/ 560 w 632"/>
                <a:gd name="T53" fmla="*/ 432 h 432"/>
                <a:gd name="T54" fmla="*/ 72 w 632"/>
                <a:gd name="T55" fmla="*/ 432 h 432"/>
                <a:gd name="T56" fmla="*/ 58 w 632"/>
                <a:gd name="T57" fmla="*/ 430 h 432"/>
                <a:gd name="T58" fmla="*/ 44 w 632"/>
                <a:gd name="T59" fmla="*/ 425 h 432"/>
                <a:gd name="T60" fmla="*/ 32 w 632"/>
                <a:gd name="T61" fmla="*/ 419 h 432"/>
                <a:gd name="T62" fmla="*/ 21 w 632"/>
                <a:gd name="T63" fmla="*/ 411 h 432"/>
                <a:gd name="T64" fmla="*/ 13 w 632"/>
                <a:gd name="T65" fmla="*/ 400 h 432"/>
                <a:gd name="T66" fmla="*/ 7 w 632"/>
                <a:gd name="T67" fmla="*/ 388 h 432"/>
                <a:gd name="T68" fmla="*/ 2 w 632"/>
                <a:gd name="T69" fmla="*/ 374 h 432"/>
                <a:gd name="T70" fmla="*/ 0 w 632"/>
                <a:gd name="T71" fmla="*/ 360 h 432"/>
                <a:gd name="T72" fmla="*/ 0 w 632"/>
                <a:gd name="T73" fmla="*/ 71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2" h="432">
                  <a:moveTo>
                    <a:pt x="0" y="71"/>
                  </a:moveTo>
                  <a:lnTo>
                    <a:pt x="2" y="57"/>
                  </a:lnTo>
                  <a:lnTo>
                    <a:pt x="7" y="43"/>
                  </a:lnTo>
                  <a:lnTo>
                    <a:pt x="13" y="31"/>
                  </a:lnTo>
                  <a:lnTo>
                    <a:pt x="21" y="20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1"/>
                  </a:lnTo>
                  <a:lnTo>
                    <a:pt x="72" y="0"/>
                  </a:lnTo>
                  <a:lnTo>
                    <a:pt x="560" y="0"/>
                  </a:lnTo>
                  <a:lnTo>
                    <a:pt x="575" y="1"/>
                  </a:lnTo>
                  <a:lnTo>
                    <a:pt x="588" y="6"/>
                  </a:lnTo>
                  <a:lnTo>
                    <a:pt x="600" y="12"/>
                  </a:lnTo>
                  <a:lnTo>
                    <a:pt x="611" y="20"/>
                  </a:lnTo>
                  <a:lnTo>
                    <a:pt x="620" y="31"/>
                  </a:lnTo>
                  <a:lnTo>
                    <a:pt x="626" y="43"/>
                  </a:lnTo>
                  <a:lnTo>
                    <a:pt x="631" y="57"/>
                  </a:lnTo>
                  <a:lnTo>
                    <a:pt x="632" y="71"/>
                  </a:lnTo>
                  <a:lnTo>
                    <a:pt x="632" y="360"/>
                  </a:lnTo>
                  <a:lnTo>
                    <a:pt x="631" y="374"/>
                  </a:lnTo>
                  <a:lnTo>
                    <a:pt x="626" y="388"/>
                  </a:lnTo>
                  <a:lnTo>
                    <a:pt x="620" y="400"/>
                  </a:lnTo>
                  <a:lnTo>
                    <a:pt x="611" y="411"/>
                  </a:lnTo>
                  <a:lnTo>
                    <a:pt x="600" y="419"/>
                  </a:lnTo>
                  <a:lnTo>
                    <a:pt x="588" y="425"/>
                  </a:lnTo>
                  <a:lnTo>
                    <a:pt x="575" y="430"/>
                  </a:lnTo>
                  <a:lnTo>
                    <a:pt x="560" y="432"/>
                  </a:lnTo>
                  <a:lnTo>
                    <a:pt x="72" y="432"/>
                  </a:lnTo>
                  <a:lnTo>
                    <a:pt x="58" y="430"/>
                  </a:lnTo>
                  <a:lnTo>
                    <a:pt x="44" y="425"/>
                  </a:lnTo>
                  <a:lnTo>
                    <a:pt x="32" y="419"/>
                  </a:lnTo>
                  <a:lnTo>
                    <a:pt x="21" y="411"/>
                  </a:lnTo>
                  <a:lnTo>
                    <a:pt x="13" y="400"/>
                  </a:lnTo>
                  <a:lnTo>
                    <a:pt x="7" y="388"/>
                  </a:lnTo>
                  <a:lnTo>
                    <a:pt x="2" y="374"/>
                  </a:lnTo>
                  <a:lnTo>
                    <a:pt x="0" y="36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49" name="Freeform 35"/>
            <p:cNvSpPr>
              <a:spLocks/>
            </p:cNvSpPr>
            <p:nvPr/>
          </p:nvSpPr>
          <p:spPr bwMode="auto">
            <a:xfrm>
              <a:off x="3225" y="2177"/>
              <a:ext cx="315" cy="216"/>
            </a:xfrm>
            <a:custGeom>
              <a:avLst/>
              <a:gdLst>
                <a:gd name="T0" fmla="*/ 0 w 632"/>
                <a:gd name="T1" fmla="*/ 71 h 432"/>
                <a:gd name="T2" fmla="*/ 2 w 632"/>
                <a:gd name="T3" fmla="*/ 57 h 432"/>
                <a:gd name="T4" fmla="*/ 7 w 632"/>
                <a:gd name="T5" fmla="*/ 43 h 432"/>
                <a:gd name="T6" fmla="*/ 13 w 632"/>
                <a:gd name="T7" fmla="*/ 31 h 432"/>
                <a:gd name="T8" fmla="*/ 21 w 632"/>
                <a:gd name="T9" fmla="*/ 20 h 432"/>
                <a:gd name="T10" fmla="*/ 32 w 632"/>
                <a:gd name="T11" fmla="*/ 12 h 432"/>
                <a:gd name="T12" fmla="*/ 44 w 632"/>
                <a:gd name="T13" fmla="*/ 6 h 432"/>
                <a:gd name="T14" fmla="*/ 58 w 632"/>
                <a:gd name="T15" fmla="*/ 1 h 432"/>
                <a:gd name="T16" fmla="*/ 72 w 632"/>
                <a:gd name="T17" fmla="*/ 0 h 432"/>
                <a:gd name="T18" fmla="*/ 560 w 632"/>
                <a:gd name="T19" fmla="*/ 0 h 432"/>
                <a:gd name="T20" fmla="*/ 575 w 632"/>
                <a:gd name="T21" fmla="*/ 1 h 432"/>
                <a:gd name="T22" fmla="*/ 588 w 632"/>
                <a:gd name="T23" fmla="*/ 6 h 432"/>
                <a:gd name="T24" fmla="*/ 600 w 632"/>
                <a:gd name="T25" fmla="*/ 12 h 432"/>
                <a:gd name="T26" fmla="*/ 611 w 632"/>
                <a:gd name="T27" fmla="*/ 20 h 432"/>
                <a:gd name="T28" fmla="*/ 620 w 632"/>
                <a:gd name="T29" fmla="*/ 31 h 432"/>
                <a:gd name="T30" fmla="*/ 626 w 632"/>
                <a:gd name="T31" fmla="*/ 43 h 432"/>
                <a:gd name="T32" fmla="*/ 631 w 632"/>
                <a:gd name="T33" fmla="*/ 57 h 432"/>
                <a:gd name="T34" fmla="*/ 632 w 632"/>
                <a:gd name="T35" fmla="*/ 71 h 432"/>
                <a:gd name="T36" fmla="*/ 632 w 632"/>
                <a:gd name="T37" fmla="*/ 360 h 432"/>
                <a:gd name="T38" fmla="*/ 631 w 632"/>
                <a:gd name="T39" fmla="*/ 374 h 432"/>
                <a:gd name="T40" fmla="*/ 626 w 632"/>
                <a:gd name="T41" fmla="*/ 388 h 432"/>
                <a:gd name="T42" fmla="*/ 620 w 632"/>
                <a:gd name="T43" fmla="*/ 400 h 432"/>
                <a:gd name="T44" fmla="*/ 611 w 632"/>
                <a:gd name="T45" fmla="*/ 411 h 432"/>
                <a:gd name="T46" fmla="*/ 600 w 632"/>
                <a:gd name="T47" fmla="*/ 419 h 432"/>
                <a:gd name="T48" fmla="*/ 588 w 632"/>
                <a:gd name="T49" fmla="*/ 425 h 432"/>
                <a:gd name="T50" fmla="*/ 575 w 632"/>
                <a:gd name="T51" fmla="*/ 430 h 432"/>
                <a:gd name="T52" fmla="*/ 560 w 632"/>
                <a:gd name="T53" fmla="*/ 432 h 432"/>
                <a:gd name="T54" fmla="*/ 72 w 632"/>
                <a:gd name="T55" fmla="*/ 432 h 432"/>
                <a:gd name="T56" fmla="*/ 58 w 632"/>
                <a:gd name="T57" fmla="*/ 430 h 432"/>
                <a:gd name="T58" fmla="*/ 44 w 632"/>
                <a:gd name="T59" fmla="*/ 425 h 432"/>
                <a:gd name="T60" fmla="*/ 32 w 632"/>
                <a:gd name="T61" fmla="*/ 419 h 432"/>
                <a:gd name="T62" fmla="*/ 21 w 632"/>
                <a:gd name="T63" fmla="*/ 411 h 432"/>
                <a:gd name="T64" fmla="*/ 13 w 632"/>
                <a:gd name="T65" fmla="*/ 400 h 432"/>
                <a:gd name="T66" fmla="*/ 7 w 632"/>
                <a:gd name="T67" fmla="*/ 388 h 432"/>
                <a:gd name="T68" fmla="*/ 2 w 632"/>
                <a:gd name="T69" fmla="*/ 374 h 432"/>
                <a:gd name="T70" fmla="*/ 0 w 632"/>
                <a:gd name="T71" fmla="*/ 360 h 432"/>
                <a:gd name="T72" fmla="*/ 0 w 632"/>
                <a:gd name="T73" fmla="*/ 71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2" h="432">
                  <a:moveTo>
                    <a:pt x="0" y="71"/>
                  </a:moveTo>
                  <a:lnTo>
                    <a:pt x="2" y="57"/>
                  </a:lnTo>
                  <a:lnTo>
                    <a:pt x="7" y="43"/>
                  </a:lnTo>
                  <a:lnTo>
                    <a:pt x="13" y="31"/>
                  </a:lnTo>
                  <a:lnTo>
                    <a:pt x="21" y="20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1"/>
                  </a:lnTo>
                  <a:lnTo>
                    <a:pt x="72" y="0"/>
                  </a:lnTo>
                  <a:lnTo>
                    <a:pt x="560" y="0"/>
                  </a:lnTo>
                  <a:lnTo>
                    <a:pt x="575" y="1"/>
                  </a:lnTo>
                  <a:lnTo>
                    <a:pt x="588" y="6"/>
                  </a:lnTo>
                  <a:lnTo>
                    <a:pt x="600" y="12"/>
                  </a:lnTo>
                  <a:lnTo>
                    <a:pt x="611" y="20"/>
                  </a:lnTo>
                  <a:lnTo>
                    <a:pt x="620" y="31"/>
                  </a:lnTo>
                  <a:lnTo>
                    <a:pt x="626" y="43"/>
                  </a:lnTo>
                  <a:lnTo>
                    <a:pt x="631" y="57"/>
                  </a:lnTo>
                  <a:lnTo>
                    <a:pt x="632" y="71"/>
                  </a:lnTo>
                  <a:lnTo>
                    <a:pt x="632" y="360"/>
                  </a:lnTo>
                  <a:lnTo>
                    <a:pt x="631" y="374"/>
                  </a:lnTo>
                  <a:lnTo>
                    <a:pt x="626" y="388"/>
                  </a:lnTo>
                  <a:lnTo>
                    <a:pt x="620" y="400"/>
                  </a:lnTo>
                  <a:lnTo>
                    <a:pt x="611" y="411"/>
                  </a:lnTo>
                  <a:lnTo>
                    <a:pt x="600" y="419"/>
                  </a:lnTo>
                  <a:lnTo>
                    <a:pt x="588" y="425"/>
                  </a:lnTo>
                  <a:lnTo>
                    <a:pt x="575" y="430"/>
                  </a:lnTo>
                  <a:lnTo>
                    <a:pt x="560" y="432"/>
                  </a:lnTo>
                  <a:lnTo>
                    <a:pt x="72" y="432"/>
                  </a:lnTo>
                  <a:lnTo>
                    <a:pt x="58" y="430"/>
                  </a:lnTo>
                  <a:lnTo>
                    <a:pt x="44" y="425"/>
                  </a:lnTo>
                  <a:lnTo>
                    <a:pt x="32" y="419"/>
                  </a:lnTo>
                  <a:lnTo>
                    <a:pt x="21" y="411"/>
                  </a:lnTo>
                  <a:lnTo>
                    <a:pt x="13" y="400"/>
                  </a:lnTo>
                  <a:lnTo>
                    <a:pt x="7" y="388"/>
                  </a:lnTo>
                  <a:lnTo>
                    <a:pt x="2" y="374"/>
                  </a:lnTo>
                  <a:lnTo>
                    <a:pt x="0" y="360"/>
                  </a:lnTo>
                  <a:lnTo>
                    <a:pt x="0" y="71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50" name="Rectangle 36"/>
            <p:cNvSpPr>
              <a:spLocks noChangeArrowheads="1"/>
            </p:cNvSpPr>
            <p:nvPr/>
          </p:nvSpPr>
          <p:spPr bwMode="auto">
            <a:xfrm>
              <a:off x="3254" y="2225"/>
              <a:ext cx="27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他の車</a:t>
              </a:r>
              <a:endParaRPr kumimoji="0" lang="ja-JP" altLang="ja-JP"/>
            </a:p>
          </p:txBody>
        </p:sp>
        <p:sp>
          <p:nvSpPr>
            <p:cNvPr id="10251" name="Freeform 37"/>
            <p:cNvSpPr>
              <a:spLocks noEditPoints="1"/>
            </p:cNvSpPr>
            <p:nvPr/>
          </p:nvSpPr>
          <p:spPr bwMode="auto">
            <a:xfrm>
              <a:off x="4550" y="2182"/>
              <a:ext cx="443" cy="68"/>
            </a:xfrm>
            <a:custGeom>
              <a:avLst/>
              <a:gdLst>
                <a:gd name="T0" fmla="*/ 0 w 887"/>
                <a:gd name="T1" fmla="*/ 54 h 136"/>
                <a:gd name="T2" fmla="*/ 857 w 887"/>
                <a:gd name="T3" fmla="*/ 54 h 136"/>
                <a:gd name="T4" fmla="*/ 857 w 887"/>
                <a:gd name="T5" fmla="*/ 84 h 136"/>
                <a:gd name="T6" fmla="*/ 0 w 887"/>
                <a:gd name="T7" fmla="*/ 84 h 136"/>
                <a:gd name="T8" fmla="*/ 0 w 887"/>
                <a:gd name="T9" fmla="*/ 54 h 136"/>
                <a:gd name="T10" fmla="*/ 774 w 887"/>
                <a:gd name="T11" fmla="*/ 3 h 136"/>
                <a:gd name="T12" fmla="*/ 887 w 887"/>
                <a:gd name="T13" fmla="*/ 68 h 136"/>
                <a:gd name="T14" fmla="*/ 774 w 887"/>
                <a:gd name="T15" fmla="*/ 135 h 136"/>
                <a:gd name="T16" fmla="*/ 768 w 887"/>
                <a:gd name="T17" fmla="*/ 136 h 136"/>
                <a:gd name="T18" fmla="*/ 762 w 887"/>
                <a:gd name="T19" fmla="*/ 136 h 136"/>
                <a:gd name="T20" fmla="*/ 757 w 887"/>
                <a:gd name="T21" fmla="*/ 134 h 136"/>
                <a:gd name="T22" fmla="*/ 753 w 887"/>
                <a:gd name="T23" fmla="*/ 129 h 136"/>
                <a:gd name="T24" fmla="*/ 751 w 887"/>
                <a:gd name="T25" fmla="*/ 124 h 136"/>
                <a:gd name="T26" fmla="*/ 751 w 887"/>
                <a:gd name="T27" fmla="*/ 118 h 136"/>
                <a:gd name="T28" fmla="*/ 753 w 887"/>
                <a:gd name="T29" fmla="*/ 112 h 136"/>
                <a:gd name="T30" fmla="*/ 758 w 887"/>
                <a:gd name="T31" fmla="*/ 108 h 136"/>
                <a:gd name="T32" fmla="*/ 849 w 887"/>
                <a:gd name="T33" fmla="*/ 55 h 136"/>
                <a:gd name="T34" fmla="*/ 849 w 887"/>
                <a:gd name="T35" fmla="*/ 82 h 136"/>
                <a:gd name="T36" fmla="*/ 758 w 887"/>
                <a:gd name="T37" fmla="*/ 28 h 136"/>
                <a:gd name="T38" fmla="*/ 753 w 887"/>
                <a:gd name="T39" fmla="*/ 24 h 136"/>
                <a:gd name="T40" fmla="*/ 751 w 887"/>
                <a:gd name="T41" fmla="*/ 20 h 136"/>
                <a:gd name="T42" fmla="*/ 751 w 887"/>
                <a:gd name="T43" fmla="*/ 13 h 136"/>
                <a:gd name="T44" fmla="*/ 753 w 887"/>
                <a:gd name="T45" fmla="*/ 7 h 136"/>
                <a:gd name="T46" fmla="*/ 757 w 887"/>
                <a:gd name="T47" fmla="*/ 3 h 136"/>
                <a:gd name="T48" fmla="*/ 762 w 887"/>
                <a:gd name="T49" fmla="*/ 0 h 136"/>
                <a:gd name="T50" fmla="*/ 768 w 887"/>
                <a:gd name="T51" fmla="*/ 0 h 136"/>
                <a:gd name="T52" fmla="*/ 774 w 887"/>
                <a:gd name="T53" fmla="*/ 3 h 136"/>
                <a:gd name="T54" fmla="*/ 774 w 887"/>
                <a:gd name="T55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7" h="136">
                  <a:moveTo>
                    <a:pt x="0" y="54"/>
                  </a:moveTo>
                  <a:lnTo>
                    <a:pt x="857" y="54"/>
                  </a:lnTo>
                  <a:lnTo>
                    <a:pt x="857" y="84"/>
                  </a:lnTo>
                  <a:lnTo>
                    <a:pt x="0" y="84"/>
                  </a:lnTo>
                  <a:lnTo>
                    <a:pt x="0" y="54"/>
                  </a:lnTo>
                  <a:close/>
                  <a:moveTo>
                    <a:pt x="774" y="3"/>
                  </a:moveTo>
                  <a:lnTo>
                    <a:pt x="887" y="68"/>
                  </a:lnTo>
                  <a:lnTo>
                    <a:pt x="774" y="135"/>
                  </a:lnTo>
                  <a:lnTo>
                    <a:pt x="768" y="136"/>
                  </a:lnTo>
                  <a:lnTo>
                    <a:pt x="762" y="136"/>
                  </a:lnTo>
                  <a:lnTo>
                    <a:pt x="757" y="134"/>
                  </a:lnTo>
                  <a:lnTo>
                    <a:pt x="753" y="129"/>
                  </a:lnTo>
                  <a:lnTo>
                    <a:pt x="751" y="124"/>
                  </a:lnTo>
                  <a:lnTo>
                    <a:pt x="751" y="118"/>
                  </a:lnTo>
                  <a:lnTo>
                    <a:pt x="753" y="112"/>
                  </a:lnTo>
                  <a:lnTo>
                    <a:pt x="758" y="108"/>
                  </a:lnTo>
                  <a:lnTo>
                    <a:pt x="849" y="55"/>
                  </a:lnTo>
                  <a:lnTo>
                    <a:pt x="849" y="82"/>
                  </a:lnTo>
                  <a:lnTo>
                    <a:pt x="758" y="28"/>
                  </a:lnTo>
                  <a:lnTo>
                    <a:pt x="753" y="24"/>
                  </a:lnTo>
                  <a:lnTo>
                    <a:pt x="751" y="20"/>
                  </a:lnTo>
                  <a:lnTo>
                    <a:pt x="751" y="13"/>
                  </a:lnTo>
                  <a:lnTo>
                    <a:pt x="753" y="7"/>
                  </a:lnTo>
                  <a:lnTo>
                    <a:pt x="757" y="3"/>
                  </a:lnTo>
                  <a:lnTo>
                    <a:pt x="762" y="0"/>
                  </a:lnTo>
                  <a:lnTo>
                    <a:pt x="768" y="0"/>
                  </a:lnTo>
                  <a:lnTo>
                    <a:pt x="774" y="3"/>
                  </a:lnTo>
                  <a:lnTo>
                    <a:pt x="774" y="3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52" name="Freeform 38"/>
            <p:cNvSpPr>
              <a:spLocks/>
            </p:cNvSpPr>
            <p:nvPr/>
          </p:nvSpPr>
          <p:spPr bwMode="auto">
            <a:xfrm>
              <a:off x="2879" y="2180"/>
              <a:ext cx="317" cy="216"/>
            </a:xfrm>
            <a:custGeom>
              <a:avLst/>
              <a:gdLst>
                <a:gd name="T0" fmla="*/ 0 w 633"/>
                <a:gd name="T1" fmla="*/ 71 h 430"/>
                <a:gd name="T2" fmla="*/ 2 w 633"/>
                <a:gd name="T3" fmla="*/ 57 h 430"/>
                <a:gd name="T4" fmla="*/ 7 w 633"/>
                <a:gd name="T5" fmla="*/ 43 h 430"/>
                <a:gd name="T6" fmla="*/ 13 w 633"/>
                <a:gd name="T7" fmla="*/ 31 h 430"/>
                <a:gd name="T8" fmla="*/ 21 w 633"/>
                <a:gd name="T9" fmla="*/ 20 h 430"/>
                <a:gd name="T10" fmla="*/ 32 w 633"/>
                <a:gd name="T11" fmla="*/ 12 h 430"/>
                <a:gd name="T12" fmla="*/ 44 w 633"/>
                <a:gd name="T13" fmla="*/ 6 h 430"/>
                <a:gd name="T14" fmla="*/ 58 w 633"/>
                <a:gd name="T15" fmla="*/ 1 h 430"/>
                <a:gd name="T16" fmla="*/ 72 w 633"/>
                <a:gd name="T17" fmla="*/ 0 h 430"/>
                <a:gd name="T18" fmla="*/ 561 w 633"/>
                <a:gd name="T19" fmla="*/ 0 h 430"/>
                <a:gd name="T20" fmla="*/ 576 w 633"/>
                <a:gd name="T21" fmla="*/ 1 h 430"/>
                <a:gd name="T22" fmla="*/ 589 w 633"/>
                <a:gd name="T23" fmla="*/ 6 h 430"/>
                <a:gd name="T24" fmla="*/ 601 w 633"/>
                <a:gd name="T25" fmla="*/ 12 h 430"/>
                <a:gd name="T26" fmla="*/ 612 w 633"/>
                <a:gd name="T27" fmla="*/ 20 h 430"/>
                <a:gd name="T28" fmla="*/ 621 w 633"/>
                <a:gd name="T29" fmla="*/ 31 h 430"/>
                <a:gd name="T30" fmla="*/ 627 w 633"/>
                <a:gd name="T31" fmla="*/ 43 h 430"/>
                <a:gd name="T32" fmla="*/ 632 w 633"/>
                <a:gd name="T33" fmla="*/ 57 h 430"/>
                <a:gd name="T34" fmla="*/ 633 w 633"/>
                <a:gd name="T35" fmla="*/ 71 h 430"/>
                <a:gd name="T36" fmla="*/ 633 w 633"/>
                <a:gd name="T37" fmla="*/ 359 h 430"/>
                <a:gd name="T38" fmla="*/ 632 w 633"/>
                <a:gd name="T39" fmla="*/ 373 h 430"/>
                <a:gd name="T40" fmla="*/ 627 w 633"/>
                <a:gd name="T41" fmla="*/ 387 h 430"/>
                <a:gd name="T42" fmla="*/ 621 w 633"/>
                <a:gd name="T43" fmla="*/ 399 h 430"/>
                <a:gd name="T44" fmla="*/ 612 w 633"/>
                <a:gd name="T45" fmla="*/ 410 h 430"/>
                <a:gd name="T46" fmla="*/ 601 w 633"/>
                <a:gd name="T47" fmla="*/ 418 h 430"/>
                <a:gd name="T48" fmla="*/ 589 w 633"/>
                <a:gd name="T49" fmla="*/ 424 h 430"/>
                <a:gd name="T50" fmla="*/ 576 w 633"/>
                <a:gd name="T51" fmla="*/ 429 h 430"/>
                <a:gd name="T52" fmla="*/ 561 w 633"/>
                <a:gd name="T53" fmla="*/ 430 h 430"/>
                <a:gd name="T54" fmla="*/ 72 w 633"/>
                <a:gd name="T55" fmla="*/ 430 h 430"/>
                <a:gd name="T56" fmla="*/ 58 w 633"/>
                <a:gd name="T57" fmla="*/ 429 h 430"/>
                <a:gd name="T58" fmla="*/ 44 w 633"/>
                <a:gd name="T59" fmla="*/ 424 h 430"/>
                <a:gd name="T60" fmla="*/ 32 w 633"/>
                <a:gd name="T61" fmla="*/ 418 h 430"/>
                <a:gd name="T62" fmla="*/ 21 w 633"/>
                <a:gd name="T63" fmla="*/ 410 h 430"/>
                <a:gd name="T64" fmla="*/ 13 w 633"/>
                <a:gd name="T65" fmla="*/ 399 h 430"/>
                <a:gd name="T66" fmla="*/ 7 w 633"/>
                <a:gd name="T67" fmla="*/ 387 h 430"/>
                <a:gd name="T68" fmla="*/ 2 w 633"/>
                <a:gd name="T69" fmla="*/ 373 h 430"/>
                <a:gd name="T70" fmla="*/ 0 w 633"/>
                <a:gd name="T71" fmla="*/ 359 h 430"/>
                <a:gd name="T72" fmla="*/ 0 w 633"/>
                <a:gd name="T73" fmla="*/ 7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3" h="430">
                  <a:moveTo>
                    <a:pt x="0" y="71"/>
                  </a:moveTo>
                  <a:lnTo>
                    <a:pt x="2" y="57"/>
                  </a:lnTo>
                  <a:lnTo>
                    <a:pt x="7" y="43"/>
                  </a:lnTo>
                  <a:lnTo>
                    <a:pt x="13" y="31"/>
                  </a:lnTo>
                  <a:lnTo>
                    <a:pt x="21" y="20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1"/>
                  </a:lnTo>
                  <a:lnTo>
                    <a:pt x="72" y="0"/>
                  </a:lnTo>
                  <a:lnTo>
                    <a:pt x="561" y="0"/>
                  </a:lnTo>
                  <a:lnTo>
                    <a:pt x="576" y="1"/>
                  </a:lnTo>
                  <a:lnTo>
                    <a:pt x="589" y="6"/>
                  </a:lnTo>
                  <a:lnTo>
                    <a:pt x="601" y="12"/>
                  </a:lnTo>
                  <a:lnTo>
                    <a:pt x="612" y="20"/>
                  </a:lnTo>
                  <a:lnTo>
                    <a:pt x="621" y="31"/>
                  </a:lnTo>
                  <a:lnTo>
                    <a:pt x="627" y="43"/>
                  </a:lnTo>
                  <a:lnTo>
                    <a:pt x="632" y="57"/>
                  </a:lnTo>
                  <a:lnTo>
                    <a:pt x="633" y="71"/>
                  </a:lnTo>
                  <a:lnTo>
                    <a:pt x="633" y="359"/>
                  </a:lnTo>
                  <a:lnTo>
                    <a:pt x="632" y="373"/>
                  </a:lnTo>
                  <a:lnTo>
                    <a:pt x="627" y="387"/>
                  </a:lnTo>
                  <a:lnTo>
                    <a:pt x="621" y="399"/>
                  </a:lnTo>
                  <a:lnTo>
                    <a:pt x="612" y="410"/>
                  </a:lnTo>
                  <a:lnTo>
                    <a:pt x="601" y="418"/>
                  </a:lnTo>
                  <a:lnTo>
                    <a:pt x="589" y="424"/>
                  </a:lnTo>
                  <a:lnTo>
                    <a:pt x="576" y="429"/>
                  </a:lnTo>
                  <a:lnTo>
                    <a:pt x="561" y="430"/>
                  </a:lnTo>
                  <a:lnTo>
                    <a:pt x="72" y="430"/>
                  </a:lnTo>
                  <a:lnTo>
                    <a:pt x="58" y="429"/>
                  </a:lnTo>
                  <a:lnTo>
                    <a:pt x="44" y="424"/>
                  </a:lnTo>
                  <a:lnTo>
                    <a:pt x="32" y="418"/>
                  </a:lnTo>
                  <a:lnTo>
                    <a:pt x="21" y="410"/>
                  </a:lnTo>
                  <a:lnTo>
                    <a:pt x="13" y="399"/>
                  </a:lnTo>
                  <a:lnTo>
                    <a:pt x="7" y="387"/>
                  </a:lnTo>
                  <a:lnTo>
                    <a:pt x="2" y="373"/>
                  </a:lnTo>
                  <a:lnTo>
                    <a:pt x="0" y="359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53" name="Freeform 39"/>
            <p:cNvSpPr>
              <a:spLocks/>
            </p:cNvSpPr>
            <p:nvPr/>
          </p:nvSpPr>
          <p:spPr bwMode="auto">
            <a:xfrm>
              <a:off x="2879" y="2180"/>
              <a:ext cx="317" cy="216"/>
            </a:xfrm>
            <a:custGeom>
              <a:avLst/>
              <a:gdLst>
                <a:gd name="T0" fmla="*/ 0 w 633"/>
                <a:gd name="T1" fmla="*/ 71 h 430"/>
                <a:gd name="T2" fmla="*/ 2 w 633"/>
                <a:gd name="T3" fmla="*/ 57 h 430"/>
                <a:gd name="T4" fmla="*/ 7 w 633"/>
                <a:gd name="T5" fmla="*/ 43 h 430"/>
                <a:gd name="T6" fmla="*/ 13 w 633"/>
                <a:gd name="T7" fmla="*/ 31 h 430"/>
                <a:gd name="T8" fmla="*/ 21 w 633"/>
                <a:gd name="T9" fmla="*/ 20 h 430"/>
                <a:gd name="T10" fmla="*/ 32 w 633"/>
                <a:gd name="T11" fmla="*/ 12 h 430"/>
                <a:gd name="T12" fmla="*/ 44 w 633"/>
                <a:gd name="T13" fmla="*/ 6 h 430"/>
                <a:gd name="T14" fmla="*/ 58 w 633"/>
                <a:gd name="T15" fmla="*/ 1 h 430"/>
                <a:gd name="T16" fmla="*/ 72 w 633"/>
                <a:gd name="T17" fmla="*/ 0 h 430"/>
                <a:gd name="T18" fmla="*/ 561 w 633"/>
                <a:gd name="T19" fmla="*/ 0 h 430"/>
                <a:gd name="T20" fmla="*/ 576 w 633"/>
                <a:gd name="T21" fmla="*/ 1 h 430"/>
                <a:gd name="T22" fmla="*/ 589 w 633"/>
                <a:gd name="T23" fmla="*/ 6 h 430"/>
                <a:gd name="T24" fmla="*/ 601 w 633"/>
                <a:gd name="T25" fmla="*/ 12 h 430"/>
                <a:gd name="T26" fmla="*/ 612 w 633"/>
                <a:gd name="T27" fmla="*/ 20 h 430"/>
                <a:gd name="T28" fmla="*/ 621 w 633"/>
                <a:gd name="T29" fmla="*/ 31 h 430"/>
                <a:gd name="T30" fmla="*/ 627 w 633"/>
                <a:gd name="T31" fmla="*/ 43 h 430"/>
                <a:gd name="T32" fmla="*/ 632 w 633"/>
                <a:gd name="T33" fmla="*/ 57 h 430"/>
                <a:gd name="T34" fmla="*/ 633 w 633"/>
                <a:gd name="T35" fmla="*/ 71 h 430"/>
                <a:gd name="T36" fmla="*/ 633 w 633"/>
                <a:gd name="T37" fmla="*/ 359 h 430"/>
                <a:gd name="T38" fmla="*/ 632 w 633"/>
                <a:gd name="T39" fmla="*/ 373 h 430"/>
                <a:gd name="T40" fmla="*/ 627 w 633"/>
                <a:gd name="T41" fmla="*/ 387 h 430"/>
                <a:gd name="T42" fmla="*/ 621 w 633"/>
                <a:gd name="T43" fmla="*/ 399 h 430"/>
                <a:gd name="T44" fmla="*/ 612 w 633"/>
                <a:gd name="T45" fmla="*/ 410 h 430"/>
                <a:gd name="T46" fmla="*/ 601 w 633"/>
                <a:gd name="T47" fmla="*/ 418 h 430"/>
                <a:gd name="T48" fmla="*/ 589 w 633"/>
                <a:gd name="T49" fmla="*/ 424 h 430"/>
                <a:gd name="T50" fmla="*/ 576 w 633"/>
                <a:gd name="T51" fmla="*/ 429 h 430"/>
                <a:gd name="T52" fmla="*/ 561 w 633"/>
                <a:gd name="T53" fmla="*/ 430 h 430"/>
                <a:gd name="T54" fmla="*/ 72 w 633"/>
                <a:gd name="T55" fmla="*/ 430 h 430"/>
                <a:gd name="T56" fmla="*/ 58 w 633"/>
                <a:gd name="T57" fmla="*/ 429 h 430"/>
                <a:gd name="T58" fmla="*/ 44 w 633"/>
                <a:gd name="T59" fmla="*/ 424 h 430"/>
                <a:gd name="T60" fmla="*/ 32 w 633"/>
                <a:gd name="T61" fmla="*/ 418 h 430"/>
                <a:gd name="T62" fmla="*/ 21 w 633"/>
                <a:gd name="T63" fmla="*/ 410 h 430"/>
                <a:gd name="T64" fmla="*/ 13 w 633"/>
                <a:gd name="T65" fmla="*/ 399 h 430"/>
                <a:gd name="T66" fmla="*/ 7 w 633"/>
                <a:gd name="T67" fmla="*/ 387 h 430"/>
                <a:gd name="T68" fmla="*/ 2 w 633"/>
                <a:gd name="T69" fmla="*/ 373 h 430"/>
                <a:gd name="T70" fmla="*/ 0 w 633"/>
                <a:gd name="T71" fmla="*/ 359 h 430"/>
                <a:gd name="T72" fmla="*/ 0 w 633"/>
                <a:gd name="T73" fmla="*/ 7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3" h="430">
                  <a:moveTo>
                    <a:pt x="0" y="71"/>
                  </a:moveTo>
                  <a:lnTo>
                    <a:pt x="2" y="57"/>
                  </a:lnTo>
                  <a:lnTo>
                    <a:pt x="7" y="43"/>
                  </a:lnTo>
                  <a:lnTo>
                    <a:pt x="13" y="31"/>
                  </a:lnTo>
                  <a:lnTo>
                    <a:pt x="21" y="20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1"/>
                  </a:lnTo>
                  <a:lnTo>
                    <a:pt x="72" y="0"/>
                  </a:lnTo>
                  <a:lnTo>
                    <a:pt x="561" y="0"/>
                  </a:lnTo>
                  <a:lnTo>
                    <a:pt x="576" y="1"/>
                  </a:lnTo>
                  <a:lnTo>
                    <a:pt x="589" y="6"/>
                  </a:lnTo>
                  <a:lnTo>
                    <a:pt x="601" y="12"/>
                  </a:lnTo>
                  <a:lnTo>
                    <a:pt x="612" y="20"/>
                  </a:lnTo>
                  <a:lnTo>
                    <a:pt x="621" y="31"/>
                  </a:lnTo>
                  <a:lnTo>
                    <a:pt x="627" y="43"/>
                  </a:lnTo>
                  <a:lnTo>
                    <a:pt x="632" y="57"/>
                  </a:lnTo>
                  <a:lnTo>
                    <a:pt x="633" y="71"/>
                  </a:lnTo>
                  <a:lnTo>
                    <a:pt x="633" y="359"/>
                  </a:lnTo>
                  <a:lnTo>
                    <a:pt x="632" y="373"/>
                  </a:lnTo>
                  <a:lnTo>
                    <a:pt x="627" y="387"/>
                  </a:lnTo>
                  <a:lnTo>
                    <a:pt x="621" y="399"/>
                  </a:lnTo>
                  <a:lnTo>
                    <a:pt x="612" y="410"/>
                  </a:lnTo>
                  <a:lnTo>
                    <a:pt x="601" y="418"/>
                  </a:lnTo>
                  <a:lnTo>
                    <a:pt x="589" y="424"/>
                  </a:lnTo>
                  <a:lnTo>
                    <a:pt x="576" y="429"/>
                  </a:lnTo>
                  <a:lnTo>
                    <a:pt x="561" y="430"/>
                  </a:lnTo>
                  <a:lnTo>
                    <a:pt x="72" y="430"/>
                  </a:lnTo>
                  <a:lnTo>
                    <a:pt x="58" y="429"/>
                  </a:lnTo>
                  <a:lnTo>
                    <a:pt x="44" y="424"/>
                  </a:lnTo>
                  <a:lnTo>
                    <a:pt x="32" y="418"/>
                  </a:lnTo>
                  <a:lnTo>
                    <a:pt x="21" y="410"/>
                  </a:lnTo>
                  <a:lnTo>
                    <a:pt x="13" y="399"/>
                  </a:lnTo>
                  <a:lnTo>
                    <a:pt x="7" y="387"/>
                  </a:lnTo>
                  <a:lnTo>
                    <a:pt x="2" y="373"/>
                  </a:lnTo>
                  <a:lnTo>
                    <a:pt x="0" y="359"/>
                  </a:lnTo>
                  <a:lnTo>
                    <a:pt x="0" y="71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54" name="Rectangle 40"/>
            <p:cNvSpPr>
              <a:spLocks noChangeArrowheads="1"/>
            </p:cNvSpPr>
            <p:nvPr/>
          </p:nvSpPr>
          <p:spPr bwMode="auto">
            <a:xfrm>
              <a:off x="2946" y="2228"/>
              <a:ext cx="19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道路</a:t>
              </a:r>
              <a:endParaRPr kumimoji="0" lang="ja-JP" altLang="ja-JP"/>
            </a:p>
          </p:txBody>
        </p:sp>
        <p:sp>
          <p:nvSpPr>
            <p:cNvPr id="10255" name="Freeform 41"/>
            <p:cNvSpPr>
              <a:spLocks/>
            </p:cNvSpPr>
            <p:nvPr/>
          </p:nvSpPr>
          <p:spPr bwMode="auto">
            <a:xfrm>
              <a:off x="4993" y="2138"/>
              <a:ext cx="445" cy="244"/>
            </a:xfrm>
            <a:custGeom>
              <a:avLst/>
              <a:gdLst>
                <a:gd name="T0" fmla="*/ 0 w 889"/>
                <a:gd name="T1" fmla="*/ 82 h 488"/>
                <a:gd name="T2" fmla="*/ 3 w 889"/>
                <a:gd name="T3" fmla="*/ 66 h 488"/>
                <a:gd name="T4" fmla="*/ 6 w 889"/>
                <a:gd name="T5" fmla="*/ 50 h 488"/>
                <a:gd name="T6" fmla="*/ 15 w 889"/>
                <a:gd name="T7" fmla="*/ 37 h 488"/>
                <a:gd name="T8" fmla="*/ 24 w 889"/>
                <a:gd name="T9" fmla="*/ 25 h 488"/>
                <a:gd name="T10" fmla="*/ 37 w 889"/>
                <a:gd name="T11" fmla="*/ 15 h 488"/>
                <a:gd name="T12" fmla="*/ 50 w 889"/>
                <a:gd name="T13" fmla="*/ 7 h 488"/>
                <a:gd name="T14" fmla="*/ 66 w 889"/>
                <a:gd name="T15" fmla="*/ 3 h 488"/>
                <a:gd name="T16" fmla="*/ 82 w 889"/>
                <a:gd name="T17" fmla="*/ 0 h 488"/>
                <a:gd name="T18" fmla="*/ 808 w 889"/>
                <a:gd name="T19" fmla="*/ 0 h 488"/>
                <a:gd name="T20" fmla="*/ 825 w 889"/>
                <a:gd name="T21" fmla="*/ 3 h 488"/>
                <a:gd name="T22" fmla="*/ 840 w 889"/>
                <a:gd name="T23" fmla="*/ 7 h 488"/>
                <a:gd name="T24" fmla="*/ 854 w 889"/>
                <a:gd name="T25" fmla="*/ 15 h 488"/>
                <a:gd name="T26" fmla="*/ 866 w 889"/>
                <a:gd name="T27" fmla="*/ 25 h 488"/>
                <a:gd name="T28" fmla="*/ 876 w 889"/>
                <a:gd name="T29" fmla="*/ 37 h 488"/>
                <a:gd name="T30" fmla="*/ 883 w 889"/>
                <a:gd name="T31" fmla="*/ 50 h 488"/>
                <a:gd name="T32" fmla="*/ 888 w 889"/>
                <a:gd name="T33" fmla="*/ 66 h 488"/>
                <a:gd name="T34" fmla="*/ 889 w 889"/>
                <a:gd name="T35" fmla="*/ 82 h 488"/>
                <a:gd name="T36" fmla="*/ 889 w 889"/>
                <a:gd name="T37" fmla="*/ 407 h 488"/>
                <a:gd name="T38" fmla="*/ 888 w 889"/>
                <a:gd name="T39" fmla="*/ 424 h 488"/>
                <a:gd name="T40" fmla="*/ 883 w 889"/>
                <a:gd name="T41" fmla="*/ 439 h 488"/>
                <a:gd name="T42" fmla="*/ 876 w 889"/>
                <a:gd name="T43" fmla="*/ 453 h 488"/>
                <a:gd name="T44" fmla="*/ 866 w 889"/>
                <a:gd name="T45" fmla="*/ 465 h 488"/>
                <a:gd name="T46" fmla="*/ 854 w 889"/>
                <a:gd name="T47" fmla="*/ 475 h 488"/>
                <a:gd name="T48" fmla="*/ 840 w 889"/>
                <a:gd name="T49" fmla="*/ 482 h 488"/>
                <a:gd name="T50" fmla="*/ 825 w 889"/>
                <a:gd name="T51" fmla="*/ 487 h 488"/>
                <a:gd name="T52" fmla="*/ 808 w 889"/>
                <a:gd name="T53" fmla="*/ 488 h 488"/>
                <a:gd name="T54" fmla="*/ 82 w 889"/>
                <a:gd name="T55" fmla="*/ 488 h 488"/>
                <a:gd name="T56" fmla="*/ 66 w 889"/>
                <a:gd name="T57" fmla="*/ 487 h 488"/>
                <a:gd name="T58" fmla="*/ 50 w 889"/>
                <a:gd name="T59" fmla="*/ 482 h 488"/>
                <a:gd name="T60" fmla="*/ 37 w 889"/>
                <a:gd name="T61" fmla="*/ 475 h 488"/>
                <a:gd name="T62" fmla="*/ 24 w 889"/>
                <a:gd name="T63" fmla="*/ 465 h 488"/>
                <a:gd name="T64" fmla="*/ 15 w 889"/>
                <a:gd name="T65" fmla="*/ 453 h 488"/>
                <a:gd name="T66" fmla="*/ 6 w 889"/>
                <a:gd name="T67" fmla="*/ 439 h 488"/>
                <a:gd name="T68" fmla="*/ 3 w 889"/>
                <a:gd name="T69" fmla="*/ 424 h 488"/>
                <a:gd name="T70" fmla="*/ 0 w 889"/>
                <a:gd name="T71" fmla="*/ 407 h 488"/>
                <a:gd name="T72" fmla="*/ 0 w 889"/>
                <a:gd name="T73" fmla="*/ 8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9" h="488">
                  <a:moveTo>
                    <a:pt x="0" y="82"/>
                  </a:moveTo>
                  <a:lnTo>
                    <a:pt x="3" y="66"/>
                  </a:lnTo>
                  <a:lnTo>
                    <a:pt x="6" y="50"/>
                  </a:lnTo>
                  <a:lnTo>
                    <a:pt x="15" y="37"/>
                  </a:lnTo>
                  <a:lnTo>
                    <a:pt x="24" y="25"/>
                  </a:lnTo>
                  <a:lnTo>
                    <a:pt x="37" y="15"/>
                  </a:lnTo>
                  <a:lnTo>
                    <a:pt x="50" y="7"/>
                  </a:lnTo>
                  <a:lnTo>
                    <a:pt x="66" y="3"/>
                  </a:lnTo>
                  <a:lnTo>
                    <a:pt x="82" y="0"/>
                  </a:lnTo>
                  <a:lnTo>
                    <a:pt x="808" y="0"/>
                  </a:lnTo>
                  <a:lnTo>
                    <a:pt x="825" y="3"/>
                  </a:lnTo>
                  <a:lnTo>
                    <a:pt x="840" y="7"/>
                  </a:lnTo>
                  <a:lnTo>
                    <a:pt x="854" y="15"/>
                  </a:lnTo>
                  <a:lnTo>
                    <a:pt x="866" y="25"/>
                  </a:lnTo>
                  <a:lnTo>
                    <a:pt x="876" y="37"/>
                  </a:lnTo>
                  <a:lnTo>
                    <a:pt x="883" y="50"/>
                  </a:lnTo>
                  <a:lnTo>
                    <a:pt x="888" y="66"/>
                  </a:lnTo>
                  <a:lnTo>
                    <a:pt x="889" y="82"/>
                  </a:lnTo>
                  <a:lnTo>
                    <a:pt x="889" y="407"/>
                  </a:lnTo>
                  <a:lnTo>
                    <a:pt x="888" y="424"/>
                  </a:lnTo>
                  <a:lnTo>
                    <a:pt x="883" y="439"/>
                  </a:lnTo>
                  <a:lnTo>
                    <a:pt x="876" y="453"/>
                  </a:lnTo>
                  <a:lnTo>
                    <a:pt x="866" y="465"/>
                  </a:lnTo>
                  <a:lnTo>
                    <a:pt x="854" y="475"/>
                  </a:lnTo>
                  <a:lnTo>
                    <a:pt x="840" y="482"/>
                  </a:lnTo>
                  <a:lnTo>
                    <a:pt x="825" y="487"/>
                  </a:lnTo>
                  <a:lnTo>
                    <a:pt x="808" y="488"/>
                  </a:lnTo>
                  <a:lnTo>
                    <a:pt x="82" y="488"/>
                  </a:lnTo>
                  <a:lnTo>
                    <a:pt x="66" y="487"/>
                  </a:lnTo>
                  <a:lnTo>
                    <a:pt x="50" y="482"/>
                  </a:lnTo>
                  <a:lnTo>
                    <a:pt x="37" y="475"/>
                  </a:lnTo>
                  <a:lnTo>
                    <a:pt x="24" y="465"/>
                  </a:lnTo>
                  <a:lnTo>
                    <a:pt x="15" y="453"/>
                  </a:lnTo>
                  <a:lnTo>
                    <a:pt x="6" y="439"/>
                  </a:lnTo>
                  <a:lnTo>
                    <a:pt x="3" y="424"/>
                  </a:lnTo>
                  <a:lnTo>
                    <a:pt x="0" y="40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56" name="Freeform 42"/>
            <p:cNvSpPr>
              <a:spLocks/>
            </p:cNvSpPr>
            <p:nvPr/>
          </p:nvSpPr>
          <p:spPr bwMode="auto">
            <a:xfrm>
              <a:off x="4993" y="2138"/>
              <a:ext cx="445" cy="244"/>
            </a:xfrm>
            <a:custGeom>
              <a:avLst/>
              <a:gdLst>
                <a:gd name="T0" fmla="*/ 0 w 889"/>
                <a:gd name="T1" fmla="*/ 82 h 488"/>
                <a:gd name="T2" fmla="*/ 3 w 889"/>
                <a:gd name="T3" fmla="*/ 66 h 488"/>
                <a:gd name="T4" fmla="*/ 6 w 889"/>
                <a:gd name="T5" fmla="*/ 50 h 488"/>
                <a:gd name="T6" fmla="*/ 15 w 889"/>
                <a:gd name="T7" fmla="*/ 37 h 488"/>
                <a:gd name="T8" fmla="*/ 24 w 889"/>
                <a:gd name="T9" fmla="*/ 25 h 488"/>
                <a:gd name="T10" fmla="*/ 37 w 889"/>
                <a:gd name="T11" fmla="*/ 15 h 488"/>
                <a:gd name="T12" fmla="*/ 50 w 889"/>
                <a:gd name="T13" fmla="*/ 7 h 488"/>
                <a:gd name="T14" fmla="*/ 66 w 889"/>
                <a:gd name="T15" fmla="*/ 3 h 488"/>
                <a:gd name="T16" fmla="*/ 82 w 889"/>
                <a:gd name="T17" fmla="*/ 0 h 488"/>
                <a:gd name="T18" fmla="*/ 808 w 889"/>
                <a:gd name="T19" fmla="*/ 0 h 488"/>
                <a:gd name="T20" fmla="*/ 825 w 889"/>
                <a:gd name="T21" fmla="*/ 3 h 488"/>
                <a:gd name="T22" fmla="*/ 840 w 889"/>
                <a:gd name="T23" fmla="*/ 7 h 488"/>
                <a:gd name="T24" fmla="*/ 854 w 889"/>
                <a:gd name="T25" fmla="*/ 15 h 488"/>
                <a:gd name="T26" fmla="*/ 866 w 889"/>
                <a:gd name="T27" fmla="*/ 25 h 488"/>
                <a:gd name="T28" fmla="*/ 876 w 889"/>
                <a:gd name="T29" fmla="*/ 37 h 488"/>
                <a:gd name="T30" fmla="*/ 883 w 889"/>
                <a:gd name="T31" fmla="*/ 50 h 488"/>
                <a:gd name="T32" fmla="*/ 888 w 889"/>
                <a:gd name="T33" fmla="*/ 66 h 488"/>
                <a:gd name="T34" fmla="*/ 889 w 889"/>
                <a:gd name="T35" fmla="*/ 82 h 488"/>
                <a:gd name="T36" fmla="*/ 889 w 889"/>
                <a:gd name="T37" fmla="*/ 407 h 488"/>
                <a:gd name="T38" fmla="*/ 888 w 889"/>
                <a:gd name="T39" fmla="*/ 424 h 488"/>
                <a:gd name="T40" fmla="*/ 883 w 889"/>
                <a:gd name="T41" fmla="*/ 439 h 488"/>
                <a:gd name="T42" fmla="*/ 876 w 889"/>
                <a:gd name="T43" fmla="*/ 453 h 488"/>
                <a:gd name="T44" fmla="*/ 866 w 889"/>
                <a:gd name="T45" fmla="*/ 465 h 488"/>
                <a:gd name="T46" fmla="*/ 854 w 889"/>
                <a:gd name="T47" fmla="*/ 475 h 488"/>
                <a:gd name="T48" fmla="*/ 840 w 889"/>
                <a:gd name="T49" fmla="*/ 482 h 488"/>
                <a:gd name="T50" fmla="*/ 825 w 889"/>
                <a:gd name="T51" fmla="*/ 487 h 488"/>
                <a:gd name="T52" fmla="*/ 808 w 889"/>
                <a:gd name="T53" fmla="*/ 488 h 488"/>
                <a:gd name="T54" fmla="*/ 82 w 889"/>
                <a:gd name="T55" fmla="*/ 488 h 488"/>
                <a:gd name="T56" fmla="*/ 66 w 889"/>
                <a:gd name="T57" fmla="*/ 487 h 488"/>
                <a:gd name="T58" fmla="*/ 50 w 889"/>
                <a:gd name="T59" fmla="*/ 482 h 488"/>
                <a:gd name="T60" fmla="*/ 37 w 889"/>
                <a:gd name="T61" fmla="*/ 475 h 488"/>
                <a:gd name="T62" fmla="*/ 24 w 889"/>
                <a:gd name="T63" fmla="*/ 465 h 488"/>
                <a:gd name="T64" fmla="*/ 15 w 889"/>
                <a:gd name="T65" fmla="*/ 453 h 488"/>
                <a:gd name="T66" fmla="*/ 6 w 889"/>
                <a:gd name="T67" fmla="*/ 439 h 488"/>
                <a:gd name="T68" fmla="*/ 3 w 889"/>
                <a:gd name="T69" fmla="*/ 424 h 488"/>
                <a:gd name="T70" fmla="*/ 0 w 889"/>
                <a:gd name="T71" fmla="*/ 407 h 488"/>
                <a:gd name="T72" fmla="*/ 0 w 889"/>
                <a:gd name="T73" fmla="*/ 8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9" h="488">
                  <a:moveTo>
                    <a:pt x="0" y="82"/>
                  </a:moveTo>
                  <a:lnTo>
                    <a:pt x="3" y="66"/>
                  </a:lnTo>
                  <a:lnTo>
                    <a:pt x="6" y="50"/>
                  </a:lnTo>
                  <a:lnTo>
                    <a:pt x="15" y="37"/>
                  </a:lnTo>
                  <a:lnTo>
                    <a:pt x="24" y="25"/>
                  </a:lnTo>
                  <a:lnTo>
                    <a:pt x="37" y="15"/>
                  </a:lnTo>
                  <a:lnTo>
                    <a:pt x="50" y="7"/>
                  </a:lnTo>
                  <a:lnTo>
                    <a:pt x="66" y="3"/>
                  </a:lnTo>
                  <a:lnTo>
                    <a:pt x="82" y="0"/>
                  </a:lnTo>
                  <a:lnTo>
                    <a:pt x="808" y="0"/>
                  </a:lnTo>
                  <a:lnTo>
                    <a:pt x="825" y="3"/>
                  </a:lnTo>
                  <a:lnTo>
                    <a:pt x="840" y="7"/>
                  </a:lnTo>
                  <a:lnTo>
                    <a:pt x="854" y="15"/>
                  </a:lnTo>
                  <a:lnTo>
                    <a:pt x="866" y="25"/>
                  </a:lnTo>
                  <a:lnTo>
                    <a:pt x="876" y="37"/>
                  </a:lnTo>
                  <a:lnTo>
                    <a:pt x="883" y="50"/>
                  </a:lnTo>
                  <a:lnTo>
                    <a:pt x="888" y="66"/>
                  </a:lnTo>
                  <a:lnTo>
                    <a:pt x="889" y="82"/>
                  </a:lnTo>
                  <a:lnTo>
                    <a:pt x="889" y="407"/>
                  </a:lnTo>
                  <a:lnTo>
                    <a:pt x="888" y="424"/>
                  </a:lnTo>
                  <a:lnTo>
                    <a:pt x="883" y="439"/>
                  </a:lnTo>
                  <a:lnTo>
                    <a:pt x="876" y="453"/>
                  </a:lnTo>
                  <a:lnTo>
                    <a:pt x="866" y="465"/>
                  </a:lnTo>
                  <a:lnTo>
                    <a:pt x="854" y="475"/>
                  </a:lnTo>
                  <a:lnTo>
                    <a:pt x="840" y="482"/>
                  </a:lnTo>
                  <a:lnTo>
                    <a:pt x="825" y="487"/>
                  </a:lnTo>
                  <a:lnTo>
                    <a:pt x="808" y="488"/>
                  </a:lnTo>
                  <a:lnTo>
                    <a:pt x="82" y="488"/>
                  </a:lnTo>
                  <a:lnTo>
                    <a:pt x="66" y="487"/>
                  </a:lnTo>
                  <a:lnTo>
                    <a:pt x="50" y="482"/>
                  </a:lnTo>
                  <a:lnTo>
                    <a:pt x="37" y="475"/>
                  </a:lnTo>
                  <a:lnTo>
                    <a:pt x="24" y="465"/>
                  </a:lnTo>
                  <a:lnTo>
                    <a:pt x="15" y="453"/>
                  </a:lnTo>
                  <a:lnTo>
                    <a:pt x="6" y="439"/>
                  </a:lnTo>
                  <a:lnTo>
                    <a:pt x="3" y="424"/>
                  </a:lnTo>
                  <a:lnTo>
                    <a:pt x="0" y="407"/>
                  </a:lnTo>
                  <a:lnTo>
                    <a:pt x="0" y="82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57" name="Rectangle 43"/>
            <p:cNvSpPr>
              <a:spLocks noChangeArrowheads="1"/>
            </p:cNvSpPr>
            <p:nvPr/>
          </p:nvSpPr>
          <p:spPr bwMode="auto">
            <a:xfrm>
              <a:off x="5160" y="2162"/>
              <a:ext cx="11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P1</a:t>
              </a:r>
              <a:endParaRPr kumimoji="0" lang="ja-JP" altLang="ja-JP"/>
            </a:p>
          </p:txBody>
        </p:sp>
        <p:sp>
          <p:nvSpPr>
            <p:cNvPr id="10258" name="Rectangle 44"/>
            <p:cNvSpPr>
              <a:spLocks noChangeArrowheads="1"/>
            </p:cNvSpPr>
            <p:nvPr/>
          </p:nvSpPr>
          <p:spPr bwMode="auto">
            <a:xfrm>
              <a:off x="5061" y="2275"/>
              <a:ext cx="355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800" b="1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詳細度“高“</a:t>
              </a:r>
              <a:endParaRPr kumimoji="0" lang="ja-JP" altLang="ja-JP"/>
            </a:p>
          </p:txBody>
        </p:sp>
        <p:sp>
          <p:nvSpPr>
            <p:cNvPr id="10259" name="Freeform 45"/>
            <p:cNvSpPr>
              <a:spLocks/>
            </p:cNvSpPr>
            <p:nvPr/>
          </p:nvSpPr>
          <p:spPr bwMode="auto">
            <a:xfrm>
              <a:off x="4104" y="2482"/>
              <a:ext cx="446" cy="245"/>
            </a:xfrm>
            <a:custGeom>
              <a:avLst/>
              <a:gdLst>
                <a:gd name="T0" fmla="*/ 0 w 892"/>
                <a:gd name="T1" fmla="*/ 82 h 489"/>
                <a:gd name="T2" fmla="*/ 2 w 892"/>
                <a:gd name="T3" fmla="*/ 66 h 489"/>
                <a:gd name="T4" fmla="*/ 7 w 892"/>
                <a:gd name="T5" fmla="*/ 50 h 489"/>
                <a:gd name="T6" fmla="*/ 15 w 892"/>
                <a:gd name="T7" fmla="*/ 37 h 489"/>
                <a:gd name="T8" fmla="*/ 25 w 892"/>
                <a:gd name="T9" fmla="*/ 24 h 489"/>
                <a:gd name="T10" fmla="*/ 37 w 892"/>
                <a:gd name="T11" fmla="*/ 15 h 489"/>
                <a:gd name="T12" fmla="*/ 50 w 892"/>
                <a:gd name="T13" fmla="*/ 6 h 489"/>
                <a:gd name="T14" fmla="*/ 66 w 892"/>
                <a:gd name="T15" fmla="*/ 1 h 489"/>
                <a:gd name="T16" fmla="*/ 82 w 892"/>
                <a:gd name="T17" fmla="*/ 0 h 489"/>
                <a:gd name="T18" fmla="*/ 811 w 892"/>
                <a:gd name="T19" fmla="*/ 0 h 489"/>
                <a:gd name="T20" fmla="*/ 828 w 892"/>
                <a:gd name="T21" fmla="*/ 1 h 489"/>
                <a:gd name="T22" fmla="*/ 842 w 892"/>
                <a:gd name="T23" fmla="*/ 6 h 489"/>
                <a:gd name="T24" fmla="*/ 857 w 892"/>
                <a:gd name="T25" fmla="*/ 15 h 489"/>
                <a:gd name="T26" fmla="*/ 868 w 892"/>
                <a:gd name="T27" fmla="*/ 24 h 489"/>
                <a:gd name="T28" fmla="*/ 879 w 892"/>
                <a:gd name="T29" fmla="*/ 37 h 489"/>
                <a:gd name="T30" fmla="*/ 886 w 892"/>
                <a:gd name="T31" fmla="*/ 50 h 489"/>
                <a:gd name="T32" fmla="*/ 891 w 892"/>
                <a:gd name="T33" fmla="*/ 66 h 489"/>
                <a:gd name="T34" fmla="*/ 892 w 892"/>
                <a:gd name="T35" fmla="*/ 82 h 489"/>
                <a:gd name="T36" fmla="*/ 892 w 892"/>
                <a:gd name="T37" fmla="*/ 408 h 489"/>
                <a:gd name="T38" fmla="*/ 891 w 892"/>
                <a:gd name="T39" fmla="*/ 425 h 489"/>
                <a:gd name="T40" fmla="*/ 886 w 892"/>
                <a:gd name="T41" fmla="*/ 439 h 489"/>
                <a:gd name="T42" fmla="*/ 879 w 892"/>
                <a:gd name="T43" fmla="*/ 454 h 489"/>
                <a:gd name="T44" fmla="*/ 868 w 892"/>
                <a:gd name="T45" fmla="*/ 465 h 489"/>
                <a:gd name="T46" fmla="*/ 857 w 892"/>
                <a:gd name="T47" fmla="*/ 476 h 489"/>
                <a:gd name="T48" fmla="*/ 842 w 892"/>
                <a:gd name="T49" fmla="*/ 483 h 489"/>
                <a:gd name="T50" fmla="*/ 828 w 892"/>
                <a:gd name="T51" fmla="*/ 488 h 489"/>
                <a:gd name="T52" fmla="*/ 811 w 892"/>
                <a:gd name="T53" fmla="*/ 489 h 489"/>
                <a:gd name="T54" fmla="*/ 82 w 892"/>
                <a:gd name="T55" fmla="*/ 489 h 489"/>
                <a:gd name="T56" fmla="*/ 66 w 892"/>
                <a:gd name="T57" fmla="*/ 488 h 489"/>
                <a:gd name="T58" fmla="*/ 50 w 892"/>
                <a:gd name="T59" fmla="*/ 483 h 489"/>
                <a:gd name="T60" fmla="*/ 37 w 892"/>
                <a:gd name="T61" fmla="*/ 476 h 489"/>
                <a:gd name="T62" fmla="*/ 25 w 892"/>
                <a:gd name="T63" fmla="*/ 465 h 489"/>
                <a:gd name="T64" fmla="*/ 15 w 892"/>
                <a:gd name="T65" fmla="*/ 454 h 489"/>
                <a:gd name="T66" fmla="*/ 7 w 892"/>
                <a:gd name="T67" fmla="*/ 439 h 489"/>
                <a:gd name="T68" fmla="*/ 2 w 892"/>
                <a:gd name="T69" fmla="*/ 425 h 489"/>
                <a:gd name="T70" fmla="*/ 0 w 892"/>
                <a:gd name="T71" fmla="*/ 408 h 489"/>
                <a:gd name="T72" fmla="*/ 0 w 892"/>
                <a:gd name="T73" fmla="*/ 82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2" h="489">
                  <a:moveTo>
                    <a:pt x="0" y="82"/>
                  </a:moveTo>
                  <a:lnTo>
                    <a:pt x="2" y="66"/>
                  </a:lnTo>
                  <a:lnTo>
                    <a:pt x="7" y="50"/>
                  </a:lnTo>
                  <a:lnTo>
                    <a:pt x="15" y="37"/>
                  </a:lnTo>
                  <a:lnTo>
                    <a:pt x="25" y="24"/>
                  </a:lnTo>
                  <a:lnTo>
                    <a:pt x="37" y="15"/>
                  </a:lnTo>
                  <a:lnTo>
                    <a:pt x="50" y="6"/>
                  </a:lnTo>
                  <a:lnTo>
                    <a:pt x="66" y="1"/>
                  </a:lnTo>
                  <a:lnTo>
                    <a:pt x="82" y="0"/>
                  </a:lnTo>
                  <a:lnTo>
                    <a:pt x="811" y="0"/>
                  </a:lnTo>
                  <a:lnTo>
                    <a:pt x="828" y="1"/>
                  </a:lnTo>
                  <a:lnTo>
                    <a:pt x="842" y="6"/>
                  </a:lnTo>
                  <a:lnTo>
                    <a:pt x="857" y="15"/>
                  </a:lnTo>
                  <a:lnTo>
                    <a:pt x="868" y="24"/>
                  </a:lnTo>
                  <a:lnTo>
                    <a:pt x="879" y="37"/>
                  </a:lnTo>
                  <a:lnTo>
                    <a:pt x="886" y="50"/>
                  </a:lnTo>
                  <a:lnTo>
                    <a:pt x="891" y="66"/>
                  </a:lnTo>
                  <a:lnTo>
                    <a:pt x="892" y="82"/>
                  </a:lnTo>
                  <a:lnTo>
                    <a:pt x="892" y="408"/>
                  </a:lnTo>
                  <a:lnTo>
                    <a:pt x="891" y="425"/>
                  </a:lnTo>
                  <a:lnTo>
                    <a:pt x="886" y="439"/>
                  </a:lnTo>
                  <a:lnTo>
                    <a:pt x="879" y="454"/>
                  </a:lnTo>
                  <a:lnTo>
                    <a:pt x="868" y="465"/>
                  </a:lnTo>
                  <a:lnTo>
                    <a:pt x="857" y="476"/>
                  </a:lnTo>
                  <a:lnTo>
                    <a:pt x="842" y="483"/>
                  </a:lnTo>
                  <a:lnTo>
                    <a:pt x="828" y="488"/>
                  </a:lnTo>
                  <a:lnTo>
                    <a:pt x="811" y="489"/>
                  </a:lnTo>
                  <a:lnTo>
                    <a:pt x="82" y="489"/>
                  </a:lnTo>
                  <a:lnTo>
                    <a:pt x="66" y="488"/>
                  </a:lnTo>
                  <a:lnTo>
                    <a:pt x="50" y="483"/>
                  </a:lnTo>
                  <a:lnTo>
                    <a:pt x="37" y="476"/>
                  </a:lnTo>
                  <a:lnTo>
                    <a:pt x="25" y="465"/>
                  </a:lnTo>
                  <a:lnTo>
                    <a:pt x="15" y="454"/>
                  </a:lnTo>
                  <a:lnTo>
                    <a:pt x="7" y="439"/>
                  </a:lnTo>
                  <a:lnTo>
                    <a:pt x="2" y="425"/>
                  </a:lnTo>
                  <a:lnTo>
                    <a:pt x="0" y="408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60" name="Freeform 46"/>
            <p:cNvSpPr>
              <a:spLocks/>
            </p:cNvSpPr>
            <p:nvPr/>
          </p:nvSpPr>
          <p:spPr bwMode="auto">
            <a:xfrm>
              <a:off x="4104" y="2482"/>
              <a:ext cx="446" cy="245"/>
            </a:xfrm>
            <a:custGeom>
              <a:avLst/>
              <a:gdLst>
                <a:gd name="T0" fmla="*/ 0 w 892"/>
                <a:gd name="T1" fmla="*/ 82 h 489"/>
                <a:gd name="T2" fmla="*/ 2 w 892"/>
                <a:gd name="T3" fmla="*/ 66 h 489"/>
                <a:gd name="T4" fmla="*/ 7 w 892"/>
                <a:gd name="T5" fmla="*/ 50 h 489"/>
                <a:gd name="T6" fmla="*/ 15 w 892"/>
                <a:gd name="T7" fmla="*/ 37 h 489"/>
                <a:gd name="T8" fmla="*/ 25 w 892"/>
                <a:gd name="T9" fmla="*/ 24 h 489"/>
                <a:gd name="T10" fmla="*/ 37 w 892"/>
                <a:gd name="T11" fmla="*/ 15 h 489"/>
                <a:gd name="T12" fmla="*/ 50 w 892"/>
                <a:gd name="T13" fmla="*/ 6 h 489"/>
                <a:gd name="T14" fmla="*/ 66 w 892"/>
                <a:gd name="T15" fmla="*/ 1 h 489"/>
                <a:gd name="T16" fmla="*/ 82 w 892"/>
                <a:gd name="T17" fmla="*/ 0 h 489"/>
                <a:gd name="T18" fmla="*/ 811 w 892"/>
                <a:gd name="T19" fmla="*/ 0 h 489"/>
                <a:gd name="T20" fmla="*/ 828 w 892"/>
                <a:gd name="T21" fmla="*/ 1 h 489"/>
                <a:gd name="T22" fmla="*/ 842 w 892"/>
                <a:gd name="T23" fmla="*/ 6 h 489"/>
                <a:gd name="T24" fmla="*/ 857 w 892"/>
                <a:gd name="T25" fmla="*/ 15 h 489"/>
                <a:gd name="T26" fmla="*/ 868 w 892"/>
                <a:gd name="T27" fmla="*/ 24 h 489"/>
                <a:gd name="T28" fmla="*/ 879 w 892"/>
                <a:gd name="T29" fmla="*/ 37 h 489"/>
                <a:gd name="T30" fmla="*/ 886 w 892"/>
                <a:gd name="T31" fmla="*/ 50 h 489"/>
                <a:gd name="T32" fmla="*/ 891 w 892"/>
                <a:gd name="T33" fmla="*/ 66 h 489"/>
                <a:gd name="T34" fmla="*/ 892 w 892"/>
                <a:gd name="T35" fmla="*/ 82 h 489"/>
                <a:gd name="T36" fmla="*/ 892 w 892"/>
                <a:gd name="T37" fmla="*/ 408 h 489"/>
                <a:gd name="T38" fmla="*/ 891 w 892"/>
                <a:gd name="T39" fmla="*/ 425 h 489"/>
                <a:gd name="T40" fmla="*/ 886 w 892"/>
                <a:gd name="T41" fmla="*/ 439 h 489"/>
                <a:gd name="T42" fmla="*/ 879 w 892"/>
                <a:gd name="T43" fmla="*/ 454 h 489"/>
                <a:gd name="T44" fmla="*/ 868 w 892"/>
                <a:gd name="T45" fmla="*/ 465 h 489"/>
                <a:gd name="T46" fmla="*/ 857 w 892"/>
                <a:gd name="T47" fmla="*/ 476 h 489"/>
                <a:gd name="T48" fmla="*/ 842 w 892"/>
                <a:gd name="T49" fmla="*/ 483 h 489"/>
                <a:gd name="T50" fmla="*/ 828 w 892"/>
                <a:gd name="T51" fmla="*/ 488 h 489"/>
                <a:gd name="T52" fmla="*/ 811 w 892"/>
                <a:gd name="T53" fmla="*/ 489 h 489"/>
                <a:gd name="T54" fmla="*/ 82 w 892"/>
                <a:gd name="T55" fmla="*/ 489 h 489"/>
                <a:gd name="T56" fmla="*/ 66 w 892"/>
                <a:gd name="T57" fmla="*/ 488 h 489"/>
                <a:gd name="T58" fmla="*/ 50 w 892"/>
                <a:gd name="T59" fmla="*/ 483 h 489"/>
                <a:gd name="T60" fmla="*/ 37 w 892"/>
                <a:gd name="T61" fmla="*/ 476 h 489"/>
                <a:gd name="T62" fmla="*/ 25 w 892"/>
                <a:gd name="T63" fmla="*/ 465 h 489"/>
                <a:gd name="T64" fmla="*/ 15 w 892"/>
                <a:gd name="T65" fmla="*/ 454 h 489"/>
                <a:gd name="T66" fmla="*/ 7 w 892"/>
                <a:gd name="T67" fmla="*/ 439 h 489"/>
                <a:gd name="T68" fmla="*/ 2 w 892"/>
                <a:gd name="T69" fmla="*/ 425 h 489"/>
                <a:gd name="T70" fmla="*/ 0 w 892"/>
                <a:gd name="T71" fmla="*/ 408 h 489"/>
                <a:gd name="T72" fmla="*/ 0 w 892"/>
                <a:gd name="T73" fmla="*/ 82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2" h="489">
                  <a:moveTo>
                    <a:pt x="0" y="82"/>
                  </a:moveTo>
                  <a:lnTo>
                    <a:pt x="2" y="66"/>
                  </a:lnTo>
                  <a:lnTo>
                    <a:pt x="7" y="50"/>
                  </a:lnTo>
                  <a:lnTo>
                    <a:pt x="15" y="37"/>
                  </a:lnTo>
                  <a:lnTo>
                    <a:pt x="25" y="24"/>
                  </a:lnTo>
                  <a:lnTo>
                    <a:pt x="37" y="15"/>
                  </a:lnTo>
                  <a:lnTo>
                    <a:pt x="50" y="6"/>
                  </a:lnTo>
                  <a:lnTo>
                    <a:pt x="66" y="1"/>
                  </a:lnTo>
                  <a:lnTo>
                    <a:pt x="82" y="0"/>
                  </a:lnTo>
                  <a:lnTo>
                    <a:pt x="811" y="0"/>
                  </a:lnTo>
                  <a:lnTo>
                    <a:pt x="828" y="1"/>
                  </a:lnTo>
                  <a:lnTo>
                    <a:pt x="842" y="6"/>
                  </a:lnTo>
                  <a:lnTo>
                    <a:pt x="857" y="15"/>
                  </a:lnTo>
                  <a:lnTo>
                    <a:pt x="868" y="24"/>
                  </a:lnTo>
                  <a:lnTo>
                    <a:pt x="879" y="37"/>
                  </a:lnTo>
                  <a:lnTo>
                    <a:pt x="886" y="50"/>
                  </a:lnTo>
                  <a:lnTo>
                    <a:pt x="891" y="66"/>
                  </a:lnTo>
                  <a:lnTo>
                    <a:pt x="892" y="82"/>
                  </a:lnTo>
                  <a:lnTo>
                    <a:pt x="892" y="408"/>
                  </a:lnTo>
                  <a:lnTo>
                    <a:pt x="891" y="425"/>
                  </a:lnTo>
                  <a:lnTo>
                    <a:pt x="886" y="439"/>
                  </a:lnTo>
                  <a:lnTo>
                    <a:pt x="879" y="454"/>
                  </a:lnTo>
                  <a:lnTo>
                    <a:pt x="868" y="465"/>
                  </a:lnTo>
                  <a:lnTo>
                    <a:pt x="857" y="476"/>
                  </a:lnTo>
                  <a:lnTo>
                    <a:pt x="842" y="483"/>
                  </a:lnTo>
                  <a:lnTo>
                    <a:pt x="828" y="488"/>
                  </a:lnTo>
                  <a:lnTo>
                    <a:pt x="811" y="489"/>
                  </a:lnTo>
                  <a:lnTo>
                    <a:pt x="82" y="489"/>
                  </a:lnTo>
                  <a:lnTo>
                    <a:pt x="66" y="488"/>
                  </a:lnTo>
                  <a:lnTo>
                    <a:pt x="50" y="483"/>
                  </a:lnTo>
                  <a:lnTo>
                    <a:pt x="37" y="476"/>
                  </a:lnTo>
                  <a:lnTo>
                    <a:pt x="25" y="465"/>
                  </a:lnTo>
                  <a:lnTo>
                    <a:pt x="15" y="454"/>
                  </a:lnTo>
                  <a:lnTo>
                    <a:pt x="7" y="439"/>
                  </a:lnTo>
                  <a:lnTo>
                    <a:pt x="2" y="425"/>
                  </a:lnTo>
                  <a:lnTo>
                    <a:pt x="0" y="408"/>
                  </a:lnTo>
                  <a:lnTo>
                    <a:pt x="0" y="82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61" name="Rectangle 47"/>
            <p:cNvSpPr>
              <a:spLocks noChangeArrowheads="1"/>
            </p:cNvSpPr>
            <p:nvPr/>
          </p:nvSpPr>
          <p:spPr bwMode="auto">
            <a:xfrm>
              <a:off x="4267" y="2507"/>
              <a:ext cx="125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C2</a:t>
              </a:r>
              <a:endParaRPr kumimoji="0" lang="ja-JP" altLang="ja-JP"/>
            </a:p>
          </p:txBody>
        </p:sp>
        <p:sp>
          <p:nvSpPr>
            <p:cNvPr id="10262" name="Rectangle 48"/>
            <p:cNvSpPr>
              <a:spLocks noChangeArrowheads="1"/>
            </p:cNvSpPr>
            <p:nvPr/>
          </p:nvSpPr>
          <p:spPr bwMode="auto">
            <a:xfrm>
              <a:off x="4172" y="2619"/>
              <a:ext cx="355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800" b="1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詳細度“中“</a:t>
              </a:r>
              <a:endParaRPr kumimoji="0" lang="ja-JP" altLang="ja-JP"/>
            </a:p>
          </p:txBody>
        </p:sp>
        <p:sp>
          <p:nvSpPr>
            <p:cNvPr id="10263" name="Freeform 49"/>
            <p:cNvSpPr>
              <a:spLocks/>
            </p:cNvSpPr>
            <p:nvPr/>
          </p:nvSpPr>
          <p:spPr bwMode="auto">
            <a:xfrm>
              <a:off x="4104" y="2827"/>
              <a:ext cx="446" cy="245"/>
            </a:xfrm>
            <a:custGeom>
              <a:avLst/>
              <a:gdLst>
                <a:gd name="T0" fmla="*/ 0 w 892"/>
                <a:gd name="T1" fmla="*/ 82 h 489"/>
                <a:gd name="T2" fmla="*/ 2 w 892"/>
                <a:gd name="T3" fmla="*/ 66 h 489"/>
                <a:gd name="T4" fmla="*/ 7 w 892"/>
                <a:gd name="T5" fmla="*/ 50 h 489"/>
                <a:gd name="T6" fmla="*/ 15 w 892"/>
                <a:gd name="T7" fmla="*/ 37 h 489"/>
                <a:gd name="T8" fmla="*/ 25 w 892"/>
                <a:gd name="T9" fmla="*/ 24 h 489"/>
                <a:gd name="T10" fmla="*/ 37 w 892"/>
                <a:gd name="T11" fmla="*/ 15 h 489"/>
                <a:gd name="T12" fmla="*/ 50 w 892"/>
                <a:gd name="T13" fmla="*/ 6 h 489"/>
                <a:gd name="T14" fmla="*/ 66 w 892"/>
                <a:gd name="T15" fmla="*/ 1 h 489"/>
                <a:gd name="T16" fmla="*/ 82 w 892"/>
                <a:gd name="T17" fmla="*/ 0 h 489"/>
                <a:gd name="T18" fmla="*/ 811 w 892"/>
                <a:gd name="T19" fmla="*/ 0 h 489"/>
                <a:gd name="T20" fmla="*/ 828 w 892"/>
                <a:gd name="T21" fmla="*/ 1 h 489"/>
                <a:gd name="T22" fmla="*/ 842 w 892"/>
                <a:gd name="T23" fmla="*/ 6 h 489"/>
                <a:gd name="T24" fmla="*/ 857 w 892"/>
                <a:gd name="T25" fmla="*/ 15 h 489"/>
                <a:gd name="T26" fmla="*/ 868 w 892"/>
                <a:gd name="T27" fmla="*/ 24 h 489"/>
                <a:gd name="T28" fmla="*/ 879 w 892"/>
                <a:gd name="T29" fmla="*/ 37 h 489"/>
                <a:gd name="T30" fmla="*/ 886 w 892"/>
                <a:gd name="T31" fmla="*/ 50 h 489"/>
                <a:gd name="T32" fmla="*/ 891 w 892"/>
                <a:gd name="T33" fmla="*/ 66 h 489"/>
                <a:gd name="T34" fmla="*/ 892 w 892"/>
                <a:gd name="T35" fmla="*/ 82 h 489"/>
                <a:gd name="T36" fmla="*/ 892 w 892"/>
                <a:gd name="T37" fmla="*/ 408 h 489"/>
                <a:gd name="T38" fmla="*/ 891 w 892"/>
                <a:gd name="T39" fmla="*/ 425 h 489"/>
                <a:gd name="T40" fmla="*/ 886 w 892"/>
                <a:gd name="T41" fmla="*/ 439 h 489"/>
                <a:gd name="T42" fmla="*/ 879 w 892"/>
                <a:gd name="T43" fmla="*/ 454 h 489"/>
                <a:gd name="T44" fmla="*/ 868 w 892"/>
                <a:gd name="T45" fmla="*/ 465 h 489"/>
                <a:gd name="T46" fmla="*/ 857 w 892"/>
                <a:gd name="T47" fmla="*/ 476 h 489"/>
                <a:gd name="T48" fmla="*/ 842 w 892"/>
                <a:gd name="T49" fmla="*/ 483 h 489"/>
                <a:gd name="T50" fmla="*/ 828 w 892"/>
                <a:gd name="T51" fmla="*/ 488 h 489"/>
                <a:gd name="T52" fmla="*/ 811 w 892"/>
                <a:gd name="T53" fmla="*/ 489 h 489"/>
                <a:gd name="T54" fmla="*/ 82 w 892"/>
                <a:gd name="T55" fmla="*/ 489 h 489"/>
                <a:gd name="T56" fmla="*/ 66 w 892"/>
                <a:gd name="T57" fmla="*/ 488 h 489"/>
                <a:gd name="T58" fmla="*/ 50 w 892"/>
                <a:gd name="T59" fmla="*/ 483 h 489"/>
                <a:gd name="T60" fmla="*/ 37 w 892"/>
                <a:gd name="T61" fmla="*/ 476 h 489"/>
                <a:gd name="T62" fmla="*/ 25 w 892"/>
                <a:gd name="T63" fmla="*/ 465 h 489"/>
                <a:gd name="T64" fmla="*/ 15 w 892"/>
                <a:gd name="T65" fmla="*/ 454 h 489"/>
                <a:gd name="T66" fmla="*/ 7 w 892"/>
                <a:gd name="T67" fmla="*/ 439 h 489"/>
                <a:gd name="T68" fmla="*/ 2 w 892"/>
                <a:gd name="T69" fmla="*/ 425 h 489"/>
                <a:gd name="T70" fmla="*/ 0 w 892"/>
                <a:gd name="T71" fmla="*/ 408 h 489"/>
                <a:gd name="T72" fmla="*/ 0 w 892"/>
                <a:gd name="T73" fmla="*/ 82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2" h="489">
                  <a:moveTo>
                    <a:pt x="0" y="82"/>
                  </a:moveTo>
                  <a:lnTo>
                    <a:pt x="2" y="66"/>
                  </a:lnTo>
                  <a:lnTo>
                    <a:pt x="7" y="50"/>
                  </a:lnTo>
                  <a:lnTo>
                    <a:pt x="15" y="37"/>
                  </a:lnTo>
                  <a:lnTo>
                    <a:pt x="25" y="24"/>
                  </a:lnTo>
                  <a:lnTo>
                    <a:pt x="37" y="15"/>
                  </a:lnTo>
                  <a:lnTo>
                    <a:pt x="50" y="6"/>
                  </a:lnTo>
                  <a:lnTo>
                    <a:pt x="66" y="1"/>
                  </a:lnTo>
                  <a:lnTo>
                    <a:pt x="82" y="0"/>
                  </a:lnTo>
                  <a:lnTo>
                    <a:pt x="811" y="0"/>
                  </a:lnTo>
                  <a:lnTo>
                    <a:pt x="828" y="1"/>
                  </a:lnTo>
                  <a:lnTo>
                    <a:pt x="842" y="6"/>
                  </a:lnTo>
                  <a:lnTo>
                    <a:pt x="857" y="15"/>
                  </a:lnTo>
                  <a:lnTo>
                    <a:pt x="868" y="24"/>
                  </a:lnTo>
                  <a:lnTo>
                    <a:pt x="879" y="37"/>
                  </a:lnTo>
                  <a:lnTo>
                    <a:pt x="886" y="50"/>
                  </a:lnTo>
                  <a:lnTo>
                    <a:pt x="891" y="66"/>
                  </a:lnTo>
                  <a:lnTo>
                    <a:pt x="892" y="82"/>
                  </a:lnTo>
                  <a:lnTo>
                    <a:pt x="892" y="408"/>
                  </a:lnTo>
                  <a:lnTo>
                    <a:pt x="891" y="425"/>
                  </a:lnTo>
                  <a:lnTo>
                    <a:pt x="886" y="439"/>
                  </a:lnTo>
                  <a:lnTo>
                    <a:pt x="879" y="454"/>
                  </a:lnTo>
                  <a:lnTo>
                    <a:pt x="868" y="465"/>
                  </a:lnTo>
                  <a:lnTo>
                    <a:pt x="857" y="476"/>
                  </a:lnTo>
                  <a:lnTo>
                    <a:pt x="842" y="483"/>
                  </a:lnTo>
                  <a:lnTo>
                    <a:pt x="828" y="488"/>
                  </a:lnTo>
                  <a:lnTo>
                    <a:pt x="811" y="489"/>
                  </a:lnTo>
                  <a:lnTo>
                    <a:pt x="82" y="489"/>
                  </a:lnTo>
                  <a:lnTo>
                    <a:pt x="66" y="488"/>
                  </a:lnTo>
                  <a:lnTo>
                    <a:pt x="50" y="483"/>
                  </a:lnTo>
                  <a:lnTo>
                    <a:pt x="37" y="476"/>
                  </a:lnTo>
                  <a:lnTo>
                    <a:pt x="25" y="465"/>
                  </a:lnTo>
                  <a:lnTo>
                    <a:pt x="15" y="454"/>
                  </a:lnTo>
                  <a:lnTo>
                    <a:pt x="7" y="439"/>
                  </a:lnTo>
                  <a:lnTo>
                    <a:pt x="2" y="425"/>
                  </a:lnTo>
                  <a:lnTo>
                    <a:pt x="0" y="408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64" name="Freeform 50"/>
            <p:cNvSpPr>
              <a:spLocks/>
            </p:cNvSpPr>
            <p:nvPr/>
          </p:nvSpPr>
          <p:spPr bwMode="auto">
            <a:xfrm>
              <a:off x="4104" y="2827"/>
              <a:ext cx="446" cy="245"/>
            </a:xfrm>
            <a:custGeom>
              <a:avLst/>
              <a:gdLst>
                <a:gd name="T0" fmla="*/ 0 w 892"/>
                <a:gd name="T1" fmla="*/ 82 h 489"/>
                <a:gd name="T2" fmla="*/ 2 w 892"/>
                <a:gd name="T3" fmla="*/ 66 h 489"/>
                <a:gd name="T4" fmla="*/ 7 w 892"/>
                <a:gd name="T5" fmla="*/ 50 h 489"/>
                <a:gd name="T6" fmla="*/ 15 w 892"/>
                <a:gd name="T7" fmla="*/ 37 h 489"/>
                <a:gd name="T8" fmla="*/ 25 w 892"/>
                <a:gd name="T9" fmla="*/ 24 h 489"/>
                <a:gd name="T10" fmla="*/ 37 w 892"/>
                <a:gd name="T11" fmla="*/ 15 h 489"/>
                <a:gd name="T12" fmla="*/ 50 w 892"/>
                <a:gd name="T13" fmla="*/ 6 h 489"/>
                <a:gd name="T14" fmla="*/ 66 w 892"/>
                <a:gd name="T15" fmla="*/ 1 h 489"/>
                <a:gd name="T16" fmla="*/ 82 w 892"/>
                <a:gd name="T17" fmla="*/ 0 h 489"/>
                <a:gd name="T18" fmla="*/ 811 w 892"/>
                <a:gd name="T19" fmla="*/ 0 h 489"/>
                <a:gd name="T20" fmla="*/ 828 w 892"/>
                <a:gd name="T21" fmla="*/ 1 h 489"/>
                <a:gd name="T22" fmla="*/ 842 w 892"/>
                <a:gd name="T23" fmla="*/ 6 h 489"/>
                <a:gd name="T24" fmla="*/ 857 w 892"/>
                <a:gd name="T25" fmla="*/ 15 h 489"/>
                <a:gd name="T26" fmla="*/ 868 w 892"/>
                <a:gd name="T27" fmla="*/ 24 h 489"/>
                <a:gd name="T28" fmla="*/ 879 w 892"/>
                <a:gd name="T29" fmla="*/ 37 h 489"/>
                <a:gd name="T30" fmla="*/ 886 w 892"/>
                <a:gd name="T31" fmla="*/ 50 h 489"/>
                <a:gd name="T32" fmla="*/ 891 w 892"/>
                <a:gd name="T33" fmla="*/ 66 h 489"/>
                <a:gd name="T34" fmla="*/ 892 w 892"/>
                <a:gd name="T35" fmla="*/ 82 h 489"/>
                <a:gd name="T36" fmla="*/ 892 w 892"/>
                <a:gd name="T37" fmla="*/ 408 h 489"/>
                <a:gd name="T38" fmla="*/ 891 w 892"/>
                <a:gd name="T39" fmla="*/ 425 h 489"/>
                <a:gd name="T40" fmla="*/ 886 w 892"/>
                <a:gd name="T41" fmla="*/ 439 h 489"/>
                <a:gd name="T42" fmla="*/ 879 w 892"/>
                <a:gd name="T43" fmla="*/ 454 h 489"/>
                <a:gd name="T44" fmla="*/ 868 w 892"/>
                <a:gd name="T45" fmla="*/ 465 h 489"/>
                <a:gd name="T46" fmla="*/ 857 w 892"/>
                <a:gd name="T47" fmla="*/ 476 h 489"/>
                <a:gd name="T48" fmla="*/ 842 w 892"/>
                <a:gd name="T49" fmla="*/ 483 h 489"/>
                <a:gd name="T50" fmla="*/ 828 w 892"/>
                <a:gd name="T51" fmla="*/ 488 h 489"/>
                <a:gd name="T52" fmla="*/ 811 w 892"/>
                <a:gd name="T53" fmla="*/ 489 h 489"/>
                <a:gd name="T54" fmla="*/ 82 w 892"/>
                <a:gd name="T55" fmla="*/ 489 h 489"/>
                <a:gd name="T56" fmla="*/ 66 w 892"/>
                <a:gd name="T57" fmla="*/ 488 h 489"/>
                <a:gd name="T58" fmla="*/ 50 w 892"/>
                <a:gd name="T59" fmla="*/ 483 h 489"/>
                <a:gd name="T60" fmla="*/ 37 w 892"/>
                <a:gd name="T61" fmla="*/ 476 h 489"/>
                <a:gd name="T62" fmla="*/ 25 w 892"/>
                <a:gd name="T63" fmla="*/ 465 h 489"/>
                <a:gd name="T64" fmla="*/ 15 w 892"/>
                <a:gd name="T65" fmla="*/ 454 h 489"/>
                <a:gd name="T66" fmla="*/ 7 w 892"/>
                <a:gd name="T67" fmla="*/ 439 h 489"/>
                <a:gd name="T68" fmla="*/ 2 w 892"/>
                <a:gd name="T69" fmla="*/ 425 h 489"/>
                <a:gd name="T70" fmla="*/ 0 w 892"/>
                <a:gd name="T71" fmla="*/ 408 h 489"/>
                <a:gd name="T72" fmla="*/ 0 w 892"/>
                <a:gd name="T73" fmla="*/ 82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2" h="489">
                  <a:moveTo>
                    <a:pt x="0" y="82"/>
                  </a:moveTo>
                  <a:lnTo>
                    <a:pt x="2" y="66"/>
                  </a:lnTo>
                  <a:lnTo>
                    <a:pt x="7" y="50"/>
                  </a:lnTo>
                  <a:lnTo>
                    <a:pt x="15" y="37"/>
                  </a:lnTo>
                  <a:lnTo>
                    <a:pt x="25" y="24"/>
                  </a:lnTo>
                  <a:lnTo>
                    <a:pt x="37" y="15"/>
                  </a:lnTo>
                  <a:lnTo>
                    <a:pt x="50" y="6"/>
                  </a:lnTo>
                  <a:lnTo>
                    <a:pt x="66" y="1"/>
                  </a:lnTo>
                  <a:lnTo>
                    <a:pt x="82" y="0"/>
                  </a:lnTo>
                  <a:lnTo>
                    <a:pt x="811" y="0"/>
                  </a:lnTo>
                  <a:lnTo>
                    <a:pt x="828" y="1"/>
                  </a:lnTo>
                  <a:lnTo>
                    <a:pt x="842" y="6"/>
                  </a:lnTo>
                  <a:lnTo>
                    <a:pt x="857" y="15"/>
                  </a:lnTo>
                  <a:lnTo>
                    <a:pt x="868" y="24"/>
                  </a:lnTo>
                  <a:lnTo>
                    <a:pt x="879" y="37"/>
                  </a:lnTo>
                  <a:lnTo>
                    <a:pt x="886" y="50"/>
                  </a:lnTo>
                  <a:lnTo>
                    <a:pt x="891" y="66"/>
                  </a:lnTo>
                  <a:lnTo>
                    <a:pt x="892" y="82"/>
                  </a:lnTo>
                  <a:lnTo>
                    <a:pt x="892" y="408"/>
                  </a:lnTo>
                  <a:lnTo>
                    <a:pt x="891" y="425"/>
                  </a:lnTo>
                  <a:lnTo>
                    <a:pt x="886" y="439"/>
                  </a:lnTo>
                  <a:lnTo>
                    <a:pt x="879" y="454"/>
                  </a:lnTo>
                  <a:lnTo>
                    <a:pt x="868" y="465"/>
                  </a:lnTo>
                  <a:lnTo>
                    <a:pt x="857" y="476"/>
                  </a:lnTo>
                  <a:lnTo>
                    <a:pt x="842" y="483"/>
                  </a:lnTo>
                  <a:lnTo>
                    <a:pt x="828" y="488"/>
                  </a:lnTo>
                  <a:lnTo>
                    <a:pt x="811" y="489"/>
                  </a:lnTo>
                  <a:lnTo>
                    <a:pt x="82" y="489"/>
                  </a:lnTo>
                  <a:lnTo>
                    <a:pt x="66" y="488"/>
                  </a:lnTo>
                  <a:lnTo>
                    <a:pt x="50" y="483"/>
                  </a:lnTo>
                  <a:lnTo>
                    <a:pt x="37" y="476"/>
                  </a:lnTo>
                  <a:lnTo>
                    <a:pt x="25" y="465"/>
                  </a:lnTo>
                  <a:lnTo>
                    <a:pt x="15" y="454"/>
                  </a:lnTo>
                  <a:lnTo>
                    <a:pt x="7" y="439"/>
                  </a:lnTo>
                  <a:lnTo>
                    <a:pt x="2" y="425"/>
                  </a:lnTo>
                  <a:lnTo>
                    <a:pt x="0" y="408"/>
                  </a:lnTo>
                  <a:lnTo>
                    <a:pt x="0" y="82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65" name="Rectangle 51"/>
            <p:cNvSpPr>
              <a:spLocks noChangeArrowheads="1"/>
            </p:cNvSpPr>
            <p:nvPr/>
          </p:nvSpPr>
          <p:spPr bwMode="auto">
            <a:xfrm>
              <a:off x="4250" y="2852"/>
              <a:ext cx="65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</a:t>
              </a:r>
              <a:endParaRPr kumimoji="0" lang="ja-JP" altLang="ja-JP"/>
            </a:p>
          </p:txBody>
        </p:sp>
        <p:sp>
          <p:nvSpPr>
            <p:cNvPr id="10266" name="Rectangle 52"/>
            <p:cNvSpPr>
              <a:spLocks noChangeArrowheads="1"/>
            </p:cNvSpPr>
            <p:nvPr/>
          </p:nvSpPr>
          <p:spPr bwMode="auto">
            <a:xfrm>
              <a:off x="4312" y="2852"/>
              <a:ext cx="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３</a:t>
              </a:r>
              <a:endParaRPr kumimoji="0" lang="ja-JP" altLang="ja-JP"/>
            </a:p>
          </p:txBody>
        </p:sp>
        <p:sp>
          <p:nvSpPr>
            <p:cNvPr id="10267" name="Rectangle 53"/>
            <p:cNvSpPr>
              <a:spLocks noChangeArrowheads="1"/>
            </p:cNvSpPr>
            <p:nvPr/>
          </p:nvSpPr>
          <p:spPr bwMode="auto">
            <a:xfrm>
              <a:off x="4172" y="2964"/>
              <a:ext cx="355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800" b="1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詳細度“低“</a:t>
              </a:r>
              <a:endParaRPr kumimoji="0" lang="ja-JP" altLang="ja-JP"/>
            </a:p>
          </p:txBody>
        </p:sp>
        <p:sp>
          <p:nvSpPr>
            <p:cNvPr id="10268" name="Freeform 54"/>
            <p:cNvSpPr>
              <a:spLocks/>
            </p:cNvSpPr>
            <p:nvPr/>
          </p:nvSpPr>
          <p:spPr bwMode="auto">
            <a:xfrm>
              <a:off x="4993" y="2477"/>
              <a:ext cx="445" cy="244"/>
            </a:xfrm>
            <a:custGeom>
              <a:avLst/>
              <a:gdLst>
                <a:gd name="T0" fmla="*/ 0 w 889"/>
                <a:gd name="T1" fmla="*/ 82 h 488"/>
                <a:gd name="T2" fmla="*/ 3 w 889"/>
                <a:gd name="T3" fmla="*/ 66 h 488"/>
                <a:gd name="T4" fmla="*/ 6 w 889"/>
                <a:gd name="T5" fmla="*/ 50 h 488"/>
                <a:gd name="T6" fmla="*/ 15 w 889"/>
                <a:gd name="T7" fmla="*/ 37 h 488"/>
                <a:gd name="T8" fmla="*/ 24 w 889"/>
                <a:gd name="T9" fmla="*/ 25 h 488"/>
                <a:gd name="T10" fmla="*/ 37 w 889"/>
                <a:gd name="T11" fmla="*/ 15 h 488"/>
                <a:gd name="T12" fmla="*/ 50 w 889"/>
                <a:gd name="T13" fmla="*/ 6 h 488"/>
                <a:gd name="T14" fmla="*/ 66 w 889"/>
                <a:gd name="T15" fmla="*/ 3 h 488"/>
                <a:gd name="T16" fmla="*/ 82 w 889"/>
                <a:gd name="T17" fmla="*/ 0 h 488"/>
                <a:gd name="T18" fmla="*/ 808 w 889"/>
                <a:gd name="T19" fmla="*/ 0 h 488"/>
                <a:gd name="T20" fmla="*/ 825 w 889"/>
                <a:gd name="T21" fmla="*/ 3 h 488"/>
                <a:gd name="T22" fmla="*/ 840 w 889"/>
                <a:gd name="T23" fmla="*/ 6 h 488"/>
                <a:gd name="T24" fmla="*/ 854 w 889"/>
                <a:gd name="T25" fmla="*/ 15 h 488"/>
                <a:gd name="T26" fmla="*/ 866 w 889"/>
                <a:gd name="T27" fmla="*/ 25 h 488"/>
                <a:gd name="T28" fmla="*/ 876 w 889"/>
                <a:gd name="T29" fmla="*/ 37 h 488"/>
                <a:gd name="T30" fmla="*/ 883 w 889"/>
                <a:gd name="T31" fmla="*/ 50 h 488"/>
                <a:gd name="T32" fmla="*/ 888 w 889"/>
                <a:gd name="T33" fmla="*/ 66 h 488"/>
                <a:gd name="T34" fmla="*/ 889 w 889"/>
                <a:gd name="T35" fmla="*/ 82 h 488"/>
                <a:gd name="T36" fmla="*/ 889 w 889"/>
                <a:gd name="T37" fmla="*/ 407 h 488"/>
                <a:gd name="T38" fmla="*/ 888 w 889"/>
                <a:gd name="T39" fmla="*/ 424 h 488"/>
                <a:gd name="T40" fmla="*/ 883 w 889"/>
                <a:gd name="T41" fmla="*/ 438 h 488"/>
                <a:gd name="T42" fmla="*/ 876 w 889"/>
                <a:gd name="T43" fmla="*/ 453 h 488"/>
                <a:gd name="T44" fmla="*/ 866 w 889"/>
                <a:gd name="T45" fmla="*/ 465 h 488"/>
                <a:gd name="T46" fmla="*/ 854 w 889"/>
                <a:gd name="T47" fmla="*/ 475 h 488"/>
                <a:gd name="T48" fmla="*/ 840 w 889"/>
                <a:gd name="T49" fmla="*/ 482 h 488"/>
                <a:gd name="T50" fmla="*/ 825 w 889"/>
                <a:gd name="T51" fmla="*/ 487 h 488"/>
                <a:gd name="T52" fmla="*/ 808 w 889"/>
                <a:gd name="T53" fmla="*/ 488 h 488"/>
                <a:gd name="T54" fmla="*/ 82 w 889"/>
                <a:gd name="T55" fmla="*/ 488 h 488"/>
                <a:gd name="T56" fmla="*/ 66 w 889"/>
                <a:gd name="T57" fmla="*/ 487 h 488"/>
                <a:gd name="T58" fmla="*/ 50 w 889"/>
                <a:gd name="T59" fmla="*/ 482 h 488"/>
                <a:gd name="T60" fmla="*/ 37 w 889"/>
                <a:gd name="T61" fmla="*/ 475 h 488"/>
                <a:gd name="T62" fmla="*/ 24 w 889"/>
                <a:gd name="T63" fmla="*/ 465 h 488"/>
                <a:gd name="T64" fmla="*/ 15 w 889"/>
                <a:gd name="T65" fmla="*/ 453 h 488"/>
                <a:gd name="T66" fmla="*/ 6 w 889"/>
                <a:gd name="T67" fmla="*/ 438 h 488"/>
                <a:gd name="T68" fmla="*/ 3 w 889"/>
                <a:gd name="T69" fmla="*/ 424 h 488"/>
                <a:gd name="T70" fmla="*/ 0 w 889"/>
                <a:gd name="T71" fmla="*/ 407 h 488"/>
                <a:gd name="T72" fmla="*/ 0 w 889"/>
                <a:gd name="T73" fmla="*/ 8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9" h="488">
                  <a:moveTo>
                    <a:pt x="0" y="82"/>
                  </a:moveTo>
                  <a:lnTo>
                    <a:pt x="3" y="66"/>
                  </a:lnTo>
                  <a:lnTo>
                    <a:pt x="6" y="50"/>
                  </a:lnTo>
                  <a:lnTo>
                    <a:pt x="15" y="37"/>
                  </a:lnTo>
                  <a:lnTo>
                    <a:pt x="24" y="25"/>
                  </a:lnTo>
                  <a:lnTo>
                    <a:pt x="37" y="15"/>
                  </a:lnTo>
                  <a:lnTo>
                    <a:pt x="50" y="6"/>
                  </a:lnTo>
                  <a:lnTo>
                    <a:pt x="66" y="3"/>
                  </a:lnTo>
                  <a:lnTo>
                    <a:pt x="82" y="0"/>
                  </a:lnTo>
                  <a:lnTo>
                    <a:pt x="808" y="0"/>
                  </a:lnTo>
                  <a:lnTo>
                    <a:pt x="825" y="3"/>
                  </a:lnTo>
                  <a:lnTo>
                    <a:pt x="840" y="6"/>
                  </a:lnTo>
                  <a:lnTo>
                    <a:pt x="854" y="15"/>
                  </a:lnTo>
                  <a:lnTo>
                    <a:pt x="866" y="25"/>
                  </a:lnTo>
                  <a:lnTo>
                    <a:pt x="876" y="37"/>
                  </a:lnTo>
                  <a:lnTo>
                    <a:pt x="883" y="50"/>
                  </a:lnTo>
                  <a:lnTo>
                    <a:pt x="888" y="66"/>
                  </a:lnTo>
                  <a:lnTo>
                    <a:pt x="889" y="82"/>
                  </a:lnTo>
                  <a:lnTo>
                    <a:pt x="889" y="407"/>
                  </a:lnTo>
                  <a:lnTo>
                    <a:pt x="888" y="424"/>
                  </a:lnTo>
                  <a:lnTo>
                    <a:pt x="883" y="438"/>
                  </a:lnTo>
                  <a:lnTo>
                    <a:pt x="876" y="453"/>
                  </a:lnTo>
                  <a:lnTo>
                    <a:pt x="866" y="465"/>
                  </a:lnTo>
                  <a:lnTo>
                    <a:pt x="854" y="475"/>
                  </a:lnTo>
                  <a:lnTo>
                    <a:pt x="840" y="482"/>
                  </a:lnTo>
                  <a:lnTo>
                    <a:pt x="825" y="487"/>
                  </a:lnTo>
                  <a:lnTo>
                    <a:pt x="808" y="488"/>
                  </a:lnTo>
                  <a:lnTo>
                    <a:pt x="82" y="488"/>
                  </a:lnTo>
                  <a:lnTo>
                    <a:pt x="66" y="487"/>
                  </a:lnTo>
                  <a:lnTo>
                    <a:pt x="50" y="482"/>
                  </a:lnTo>
                  <a:lnTo>
                    <a:pt x="37" y="475"/>
                  </a:lnTo>
                  <a:lnTo>
                    <a:pt x="24" y="465"/>
                  </a:lnTo>
                  <a:lnTo>
                    <a:pt x="15" y="453"/>
                  </a:lnTo>
                  <a:lnTo>
                    <a:pt x="6" y="438"/>
                  </a:lnTo>
                  <a:lnTo>
                    <a:pt x="3" y="424"/>
                  </a:lnTo>
                  <a:lnTo>
                    <a:pt x="0" y="40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69" name="Freeform 55"/>
            <p:cNvSpPr>
              <a:spLocks/>
            </p:cNvSpPr>
            <p:nvPr/>
          </p:nvSpPr>
          <p:spPr bwMode="auto">
            <a:xfrm>
              <a:off x="4993" y="2477"/>
              <a:ext cx="445" cy="244"/>
            </a:xfrm>
            <a:custGeom>
              <a:avLst/>
              <a:gdLst>
                <a:gd name="T0" fmla="*/ 0 w 889"/>
                <a:gd name="T1" fmla="*/ 82 h 488"/>
                <a:gd name="T2" fmla="*/ 3 w 889"/>
                <a:gd name="T3" fmla="*/ 66 h 488"/>
                <a:gd name="T4" fmla="*/ 6 w 889"/>
                <a:gd name="T5" fmla="*/ 50 h 488"/>
                <a:gd name="T6" fmla="*/ 15 w 889"/>
                <a:gd name="T7" fmla="*/ 37 h 488"/>
                <a:gd name="T8" fmla="*/ 24 w 889"/>
                <a:gd name="T9" fmla="*/ 25 h 488"/>
                <a:gd name="T10" fmla="*/ 37 w 889"/>
                <a:gd name="T11" fmla="*/ 15 h 488"/>
                <a:gd name="T12" fmla="*/ 50 w 889"/>
                <a:gd name="T13" fmla="*/ 6 h 488"/>
                <a:gd name="T14" fmla="*/ 66 w 889"/>
                <a:gd name="T15" fmla="*/ 3 h 488"/>
                <a:gd name="T16" fmla="*/ 82 w 889"/>
                <a:gd name="T17" fmla="*/ 0 h 488"/>
                <a:gd name="T18" fmla="*/ 808 w 889"/>
                <a:gd name="T19" fmla="*/ 0 h 488"/>
                <a:gd name="T20" fmla="*/ 825 w 889"/>
                <a:gd name="T21" fmla="*/ 3 h 488"/>
                <a:gd name="T22" fmla="*/ 840 w 889"/>
                <a:gd name="T23" fmla="*/ 6 h 488"/>
                <a:gd name="T24" fmla="*/ 854 w 889"/>
                <a:gd name="T25" fmla="*/ 15 h 488"/>
                <a:gd name="T26" fmla="*/ 866 w 889"/>
                <a:gd name="T27" fmla="*/ 25 h 488"/>
                <a:gd name="T28" fmla="*/ 876 w 889"/>
                <a:gd name="T29" fmla="*/ 37 h 488"/>
                <a:gd name="T30" fmla="*/ 883 w 889"/>
                <a:gd name="T31" fmla="*/ 50 h 488"/>
                <a:gd name="T32" fmla="*/ 888 w 889"/>
                <a:gd name="T33" fmla="*/ 66 h 488"/>
                <a:gd name="T34" fmla="*/ 889 w 889"/>
                <a:gd name="T35" fmla="*/ 82 h 488"/>
                <a:gd name="T36" fmla="*/ 889 w 889"/>
                <a:gd name="T37" fmla="*/ 407 h 488"/>
                <a:gd name="T38" fmla="*/ 888 w 889"/>
                <a:gd name="T39" fmla="*/ 424 h 488"/>
                <a:gd name="T40" fmla="*/ 883 w 889"/>
                <a:gd name="T41" fmla="*/ 438 h 488"/>
                <a:gd name="T42" fmla="*/ 876 w 889"/>
                <a:gd name="T43" fmla="*/ 453 h 488"/>
                <a:gd name="T44" fmla="*/ 866 w 889"/>
                <a:gd name="T45" fmla="*/ 465 h 488"/>
                <a:gd name="T46" fmla="*/ 854 w 889"/>
                <a:gd name="T47" fmla="*/ 475 h 488"/>
                <a:gd name="T48" fmla="*/ 840 w 889"/>
                <a:gd name="T49" fmla="*/ 482 h 488"/>
                <a:gd name="T50" fmla="*/ 825 w 889"/>
                <a:gd name="T51" fmla="*/ 487 h 488"/>
                <a:gd name="T52" fmla="*/ 808 w 889"/>
                <a:gd name="T53" fmla="*/ 488 h 488"/>
                <a:gd name="T54" fmla="*/ 82 w 889"/>
                <a:gd name="T55" fmla="*/ 488 h 488"/>
                <a:gd name="T56" fmla="*/ 66 w 889"/>
                <a:gd name="T57" fmla="*/ 487 h 488"/>
                <a:gd name="T58" fmla="*/ 50 w 889"/>
                <a:gd name="T59" fmla="*/ 482 h 488"/>
                <a:gd name="T60" fmla="*/ 37 w 889"/>
                <a:gd name="T61" fmla="*/ 475 h 488"/>
                <a:gd name="T62" fmla="*/ 24 w 889"/>
                <a:gd name="T63" fmla="*/ 465 h 488"/>
                <a:gd name="T64" fmla="*/ 15 w 889"/>
                <a:gd name="T65" fmla="*/ 453 h 488"/>
                <a:gd name="T66" fmla="*/ 6 w 889"/>
                <a:gd name="T67" fmla="*/ 438 h 488"/>
                <a:gd name="T68" fmla="*/ 3 w 889"/>
                <a:gd name="T69" fmla="*/ 424 h 488"/>
                <a:gd name="T70" fmla="*/ 0 w 889"/>
                <a:gd name="T71" fmla="*/ 407 h 488"/>
                <a:gd name="T72" fmla="*/ 0 w 889"/>
                <a:gd name="T73" fmla="*/ 8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9" h="488">
                  <a:moveTo>
                    <a:pt x="0" y="82"/>
                  </a:moveTo>
                  <a:lnTo>
                    <a:pt x="3" y="66"/>
                  </a:lnTo>
                  <a:lnTo>
                    <a:pt x="6" y="50"/>
                  </a:lnTo>
                  <a:lnTo>
                    <a:pt x="15" y="37"/>
                  </a:lnTo>
                  <a:lnTo>
                    <a:pt x="24" y="25"/>
                  </a:lnTo>
                  <a:lnTo>
                    <a:pt x="37" y="15"/>
                  </a:lnTo>
                  <a:lnTo>
                    <a:pt x="50" y="6"/>
                  </a:lnTo>
                  <a:lnTo>
                    <a:pt x="66" y="3"/>
                  </a:lnTo>
                  <a:lnTo>
                    <a:pt x="82" y="0"/>
                  </a:lnTo>
                  <a:lnTo>
                    <a:pt x="808" y="0"/>
                  </a:lnTo>
                  <a:lnTo>
                    <a:pt x="825" y="3"/>
                  </a:lnTo>
                  <a:lnTo>
                    <a:pt x="840" y="6"/>
                  </a:lnTo>
                  <a:lnTo>
                    <a:pt x="854" y="15"/>
                  </a:lnTo>
                  <a:lnTo>
                    <a:pt x="866" y="25"/>
                  </a:lnTo>
                  <a:lnTo>
                    <a:pt x="876" y="37"/>
                  </a:lnTo>
                  <a:lnTo>
                    <a:pt x="883" y="50"/>
                  </a:lnTo>
                  <a:lnTo>
                    <a:pt x="888" y="66"/>
                  </a:lnTo>
                  <a:lnTo>
                    <a:pt x="889" y="82"/>
                  </a:lnTo>
                  <a:lnTo>
                    <a:pt x="889" y="407"/>
                  </a:lnTo>
                  <a:lnTo>
                    <a:pt x="888" y="424"/>
                  </a:lnTo>
                  <a:lnTo>
                    <a:pt x="883" y="438"/>
                  </a:lnTo>
                  <a:lnTo>
                    <a:pt x="876" y="453"/>
                  </a:lnTo>
                  <a:lnTo>
                    <a:pt x="866" y="465"/>
                  </a:lnTo>
                  <a:lnTo>
                    <a:pt x="854" y="475"/>
                  </a:lnTo>
                  <a:lnTo>
                    <a:pt x="840" y="482"/>
                  </a:lnTo>
                  <a:lnTo>
                    <a:pt x="825" y="487"/>
                  </a:lnTo>
                  <a:lnTo>
                    <a:pt x="808" y="488"/>
                  </a:lnTo>
                  <a:lnTo>
                    <a:pt x="82" y="488"/>
                  </a:lnTo>
                  <a:lnTo>
                    <a:pt x="66" y="487"/>
                  </a:lnTo>
                  <a:lnTo>
                    <a:pt x="50" y="482"/>
                  </a:lnTo>
                  <a:lnTo>
                    <a:pt x="37" y="475"/>
                  </a:lnTo>
                  <a:lnTo>
                    <a:pt x="24" y="465"/>
                  </a:lnTo>
                  <a:lnTo>
                    <a:pt x="15" y="453"/>
                  </a:lnTo>
                  <a:lnTo>
                    <a:pt x="6" y="438"/>
                  </a:lnTo>
                  <a:lnTo>
                    <a:pt x="3" y="424"/>
                  </a:lnTo>
                  <a:lnTo>
                    <a:pt x="0" y="407"/>
                  </a:lnTo>
                  <a:lnTo>
                    <a:pt x="0" y="82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70" name="Rectangle 56"/>
            <p:cNvSpPr>
              <a:spLocks noChangeArrowheads="1"/>
            </p:cNvSpPr>
            <p:nvPr/>
          </p:nvSpPr>
          <p:spPr bwMode="auto">
            <a:xfrm>
              <a:off x="5142" y="2502"/>
              <a:ext cx="5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</a:t>
              </a:r>
              <a:endParaRPr kumimoji="0" lang="ja-JP" altLang="ja-JP"/>
            </a:p>
          </p:txBody>
        </p:sp>
        <p:sp>
          <p:nvSpPr>
            <p:cNvPr id="10271" name="Rectangle 57"/>
            <p:cNvSpPr>
              <a:spLocks noChangeArrowheads="1"/>
            </p:cNvSpPr>
            <p:nvPr/>
          </p:nvSpPr>
          <p:spPr bwMode="auto">
            <a:xfrm>
              <a:off x="5196" y="2502"/>
              <a:ext cx="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２</a:t>
              </a:r>
              <a:endParaRPr kumimoji="0" lang="ja-JP" altLang="ja-JP"/>
            </a:p>
          </p:txBody>
        </p:sp>
        <p:sp>
          <p:nvSpPr>
            <p:cNvPr id="10272" name="Rectangle 58"/>
            <p:cNvSpPr>
              <a:spLocks noChangeArrowheads="1"/>
            </p:cNvSpPr>
            <p:nvPr/>
          </p:nvSpPr>
          <p:spPr bwMode="auto">
            <a:xfrm>
              <a:off x="5061" y="2615"/>
              <a:ext cx="355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800" b="1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詳細度“中“</a:t>
              </a:r>
              <a:endParaRPr kumimoji="0" lang="ja-JP" altLang="ja-JP"/>
            </a:p>
          </p:txBody>
        </p:sp>
        <p:sp>
          <p:nvSpPr>
            <p:cNvPr id="10273" name="Freeform 59"/>
            <p:cNvSpPr>
              <a:spLocks/>
            </p:cNvSpPr>
            <p:nvPr/>
          </p:nvSpPr>
          <p:spPr bwMode="auto">
            <a:xfrm>
              <a:off x="4993" y="2808"/>
              <a:ext cx="445" cy="244"/>
            </a:xfrm>
            <a:custGeom>
              <a:avLst/>
              <a:gdLst>
                <a:gd name="T0" fmla="*/ 0 w 889"/>
                <a:gd name="T1" fmla="*/ 50 h 488"/>
                <a:gd name="T2" fmla="*/ 1 w 889"/>
                <a:gd name="T3" fmla="*/ 40 h 488"/>
                <a:gd name="T4" fmla="*/ 4 w 889"/>
                <a:gd name="T5" fmla="*/ 31 h 488"/>
                <a:gd name="T6" fmla="*/ 9 w 889"/>
                <a:gd name="T7" fmla="*/ 22 h 488"/>
                <a:gd name="T8" fmla="*/ 15 w 889"/>
                <a:gd name="T9" fmla="*/ 15 h 488"/>
                <a:gd name="T10" fmla="*/ 22 w 889"/>
                <a:gd name="T11" fmla="*/ 9 h 488"/>
                <a:gd name="T12" fmla="*/ 31 w 889"/>
                <a:gd name="T13" fmla="*/ 4 h 488"/>
                <a:gd name="T14" fmla="*/ 40 w 889"/>
                <a:gd name="T15" fmla="*/ 2 h 488"/>
                <a:gd name="T16" fmla="*/ 50 w 889"/>
                <a:gd name="T17" fmla="*/ 0 h 488"/>
                <a:gd name="T18" fmla="*/ 841 w 889"/>
                <a:gd name="T19" fmla="*/ 0 h 488"/>
                <a:gd name="T20" fmla="*/ 851 w 889"/>
                <a:gd name="T21" fmla="*/ 2 h 488"/>
                <a:gd name="T22" fmla="*/ 859 w 889"/>
                <a:gd name="T23" fmla="*/ 4 h 488"/>
                <a:gd name="T24" fmla="*/ 868 w 889"/>
                <a:gd name="T25" fmla="*/ 9 h 488"/>
                <a:gd name="T26" fmla="*/ 875 w 889"/>
                <a:gd name="T27" fmla="*/ 15 h 488"/>
                <a:gd name="T28" fmla="*/ 881 w 889"/>
                <a:gd name="T29" fmla="*/ 22 h 488"/>
                <a:gd name="T30" fmla="*/ 886 w 889"/>
                <a:gd name="T31" fmla="*/ 31 h 488"/>
                <a:gd name="T32" fmla="*/ 888 w 889"/>
                <a:gd name="T33" fmla="*/ 40 h 488"/>
                <a:gd name="T34" fmla="*/ 889 w 889"/>
                <a:gd name="T35" fmla="*/ 50 h 488"/>
                <a:gd name="T36" fmla="*/ 889 w 889"/>
                <a:gd name="T37" fmla="*/ 440 h 488"/>
                <a:gd name="T38" fmla="*/ 888 w 889"/>
                <a:gd name="T39" fmla="*/ 449 h 488"/>
                <a:gd name="T40" fmla="*/ 886 w 889"/>
                <a:gd name="T41" fmla="*/ 458 h 488"/>
                <a:gd name="T42" fmla="*/ 881 w 889"/>
                <a:gd name="T43" fmla="*/ 466 h 488"/>
                <a:gd name="T44" fmla="*/ 875 w 889"/>
                <a:gd name="T45" fmla="*/ 474 h 488"/>
                <a:gd name="T46" fmla="*/ 868 w 889"/>
                <a:gd name="T47" fmla="*/ 480 h 488"/>
                <a:gd name="T48" fmla="*/ 859 w 889"/>
                <a:gd name="T49" fmla="*/ 485 h 488"/>
                <a:gd name="T50" fmla="*/ 851 w 889"/>
                <a:gd name="T51" fmla="*/ 487 h 488"/>
                <a:gd name="T52" fmla="*/ 841 w 889"/>
                <a:gd name="T53" fmla="*/ 488 h 488"/>
                <a:gd name="T54" fmla="*/ 50 w 889"/>
                <a:gd name="T55" fmla="*/ 488 h 488"/>
                <a:gd name="T56" fmla="*/ 40 w 889"/>
                <a:gd name="T57" fmla="*/ 487 h 488"/>
                <a:gd name="T58" fmla="*/ 31 w 889"/>
                <a:gd name="T59" fmla="*/ 485 h 488"/>
                <a:gd name="T60" fmla="*/ 22 w 889"/>
                <a:gd name="T61" fmla="*/ 480 h 488"/>
                <a:gd name="T62" fmla="*/ 15 w 889"/>
                <a:gd name="T63" fmla="*/ 474 h 488"/>
                <a:gd name="T64" fmla="*/ 9 w 889"/>
                <a:gd name="T65" fmla="*/ 466 h 488"/>
                <a:gd name="T66" fmla="*/ 4 w 889"/>
                <a:gd name="T67" fmla="*/ 458 h 488"/>
                <a:gd name="T68" fmla="*/ 1 w 889"/>
                <a:gd name="T69" fmla="*/ 449 h 488"/>
                <a:gd name="T70" fmla="*/ 0 w 889"/>
                <a:gd name="T71" fmla="*/ 440 h 488"/>
                <a:gd name="T72" fmla="*/ 0 w 889"/>
                <a:gd name="T73" fmla="*/ 5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9" h="488">
                  <a:moveTo>
                    <a:pt x="0" y="50"/>
                  </a:moveTo>
                  <a:lnTo>
                    <a:pt x="1" y="40"/>
                  </a:lnTo>
                  <a:lnTo>
                    <a:pt x="4" y="31"/>
                  </a:lnTo>
                  <a:lnTo>
                    <a:pt x="9" y="22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841" y="0"/>
                  </a:lnTo>
                  <a:lnTo>
                    <a:pt x="851" y="2"/>
                  </a:lnTo>
                  <a:lnTo>
                    <a:pt x="859" y="4"/>
                  </a:lnTo>
                  <a:lnTo>
                    <a:pt x="868" y="9"/>
                  </a:lnTo>
                  <a:lnTo>
                    <a:pt x="875" y="15"/>
                  </a:lnTo>
                  <a:lnTo>
                    <a:pt x="881" y="22"/>
                  </a:lnTo>
                  <a:lnTo>
                    <a:pt x="886" y="31"/>
                  </a:lnTo>
                  <a:lnTo>
                    <a:pt x="888" y="40"/>
                  </a:lnTo>
                  <a:lnTo>
                    <a:pt x="889" y="50"/>
                  </a:lnTo>
                  <a:lnTo>
                    <a:pt x="889" y="440"/>
                  </a:lnTo>
                  <a:lnTo>
                    <a:pt x="888" y="449"/>
                  </a:lnTo>
                  <a:lnTo>
                    <a:pt x="886" y="458"/>
                  </a:lnTo>
                  <a:lnTo>
                    <a:pt x="881" y="466"/>
                  </a:lnTo>
                  <a:lnTo>
                    <a:pt x="875" y="474"/>
                  </a:lnTo>
                  <a:lnTo>
                    <a:pt x="868" y="480"/>
                  </a:lnTo>
                  <a:lnTo>
                    <a:pt x="859" y="485"/>
                  </a:lnTo>
                  <a:lnTo>
                    <a:pt x="851" y="487"/>
                  </a:lnTo>
                  <a:lnTo>
                    <a:pt x="841" y="488"/>
                  </a:lnTo>
                  <a:lnTo>
                    <a:pt x="50" y="488"/>
                  </a:lnTo>
                  <a:lnTo>
                    <a:pt x="40" y="487"/>
                  </a:lnTo>
                  <a:lnTo>
                    <a:pt x="31" y="485"/>
                  </a:lnTo>
                  <a:lnTo>
                    <a:pt x="22" y="480"/>
                  </a:lnTo>
                  <a:lnTo>
                    <a:pt x="15" y="474"/>
                  </a:lnTo>
                  <a:lnTo>
                    <a:pt x="9" y="466"/>
                  </a:lnTo>
                  <a:lnTo>
                    <a:pt x="4" y="458"/>
                  </a:lnTo>
                  <a:lnTo>
                    <a:pt x="1" y="449"/>
                  </a:lnTo>
                  <a:lnTo>
                    <a:pt x="0" y="44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74" name="Freeform 60"/>
            <p:cNvSpPr>
              <a:spLocks/>
            </p:cNvSpPr>
            <p:nvPr/>
          </p:nvSpPr>
          <p:spPr bwMode="auto">
            <a:xfrm>
              <a:off x="4993" y="2808"/>
              <a:ext cx="445" cy="244"/>
            </a:xfrm>
            <a:custGeom>
              <a:avLst/>
              <a:gdLst>
                <a:gd name="T0" fmla="*/ 0 w 889"/>
                <a:gd name="T1" fmla="*/ 50 h 488"/>
                <a:gd name="T2" fmla="*/ 1 w 889"/>
                <a:gd name="T3" fmla="*/ 40 h 488"/>
                <a:gd name="T4" fmla="*/ 4 w 889"/>
                <a:gd name="T5" fmla="*/ 31 h 488"/>
                <a:gd name="T6" fmla="*/ 9 w 889"/>
                <a:gd name="T7" fmla="*/ 22 h 488"/>
                <a:gd name="T8" fmla="*/ 15 w 889"/>
                <a:gd name="T9" fmla="*/ 15 h 488"/>
                <a:gd name="T10" fmla="*/ 22 w 889"/>
                <a:gd name="T11" fmla="*/ 9 h 488"/>
                <a:gd name="T12" fmla="*/ 31 w 889"/>
                <a:gd name="T13" fmla="*/ 4 h 488"/>
                <a:gd name="T14" fmla="*/ 40 w 889"/>
                <a:gd name="T15" fmla="*/ 2 h 488"/>
                <a:gd name="T16" fmla="*/ 50 w 889"/>
                <a:gd name="T17" fmla="*/ 0 h 488"/>
                <a:gd name="T18" fmla="*/ 841 w 889"/>
                <a:gd name="T19" fmla="*/ 0 h 488"/>
                <a:gd name="T20" fmla="*/ 851 w 889"/>
                <a:gd name="T21" fmla="*/ 2 h 488"/>
                <a:gd name="T22" fmla="*/ 859 w 889"/>
                <a:gd name="T23" fmla="*/ 4 h 488"/>
                <a:gd name="T24" fmla="*/ 868 w 889"/>
                <a:gd name="T25" fmla="*/ 9 h 488"/>
                <a:gd name="T26" fmla="*/ 875 w 889"/>
                <a:gd name="T27" fmla="*/ 15 h 488"/>
                <a:gd name="T28" fmla="*/ 881 w 889"/>
                <a:gd name="T29" fmla="*/ 22 h 488"/>
                <a:gd name="T30" fmla="*/ 886 w 889"/>
                <a:gd name="T31" fmla="*/ 31 h 488"/>
                <a:gd name="T32" fmla="*/ 888 w 889"/>
                <a:gd name="T33" fmla="*/ 40 h 488"/>
                <a:gd name="T34" fmla="*/ 889 w 889"/>
                <a:gd name="T35" fmla="*/ 50 h 488"/>
                <a:gd name="T36" fmla="*/ 889 w 889"/>
                <a:gd name="T37" fmla="*/ 440 h 488"/>
                <a:gd name="T38" fmla="*/ 888 w 889"/>
                <a:gd name="T39" fmla="*/ 449 h 488"/>
                <a:gd name="T40" fmla="*/ 886 w 889"/>
                <a:gd name="T41" fmla="*/ 458 h 488"/>
                <a:gd name="T42" fmla="*/ 881 w 889"/>
                <a:gd name="T43" fmla="*/ 466 h 488"/>
                <a:gd name="T44" fmla="*/ 875 w 889"/>
                <a:gd name="T45" fmla="*/ 474 h 488"/>
                <a:gd name="T46" fmla="*/ 868 w 889"/>
                <a:gd name="T47" fmla="*/ 480 h 488"/>
                <a:gd name="T48" fmla="*/ 859 w 889"/>
                <a:gd name="T49" fmla="*/ 485 h 488"/>
                <a:gd name="T50" fmla="*/ 851 w 889"/>
                <a:gd name="T51" fmla="*/ 487 h 488"/>
                <a:gd name="T52" fmla="*/ 841 w 889"/>
                <a:gd name="T53" fmla="*/ 488 h 488"/>
                <a:gd name="T54" fmla="*/ 50 w 889"/>
                <a:gd name="T55" fmla="*/ 488 h 488"/>
                <a:gd name="T56" fmla="*/ 40 w 889"/>
                <a:gd name="T57" fmla="*/ 487 h 488"/>
                <a:gd name="T58" fmla="*/ 31 w 889"/>
                <a:gd name="T59" fmla="*/ 485 h 488"/>
                <a:gd name="T60" fmla="*/ 22 w 889"/>
                <a:gd name="T61" fmla="*/ 480 h 488"/>
                <a:gd name="T62" fmla="*/ 15 w 889"/>
                <a:gd name="T63" fmla="*/ 474 h 488"/>
                <a:gd name="T64" fmla="*/ 9 w 889"/>
                <a:gd name="T65" fmla="*/ 466 h 488"/>
                <a:gd name="T66" fmla="*/ 4 w 889"/>
                <a:gd name="T67" fmla="*/ 458 h 488"/>
                <a:gd name="T68" fmla="*/ 1 w 889"/>
                <a:gd name="T69" fmla="*/ 449 h 488"/>
                <a:gd name="T70" fmla="*/ 0 w 889"/>
                <a:gd name="T71" fmla="*/ 440 h 488"/>
                <a:gd name="T72" fmla="*/ 0 w 889"/>
                <a:gd name="T73" fmla="*/ 5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9" h="488">
                  <a:moveTo>
                    <a:pt x="0" y="50"/>
                  </a:moveTo>
                  <a:lnTo>
                    <a:pt x="1" y="40"/>
                  </a:lnTo>
                  <a:lnTo>
                    <a:pt x="4" y="31"/>
                  </a:lnTo>
                  <a:lnTo>
                    <a:pt x="9" y="22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841" y="0"/>
                  </a:lnTo>
                  <a:lnTo>
                    <a:pt x="851" y="2"/>
                  </a:lnTo>
                  <a:lnTo>
                    <a:pt x="859" y="4"/>
                  </a:lnTo>
                  <a:lnTo>
                    <a:pt x="868" y="9"/>
                  </a:lnTo>
                  <a:lnTo>
                    <a:pt x="875" y="15"/>
                  </a:lnTo>
                  <a:lnTo>
                    <a:pt x="881" y="22"/>
                  </a:lnTo>
                  <a:lnTo>
                    <a:pt x="886" y="31"/>
                  </a:lnTo>
                  <a:lnTo>
                    <a:pt x="888" y="40"/>
                  </a:lnTo>
                  <a:lnTo>
                    <a:pt x="889" y="50"/>
                  </a:lnTo>
                  <a:lnTo>
                    <a:pt x="889" y="440"/>
                  </a:lnTo>
                  <a:lnTo>
                    <a:pt x="888" y="449"/>
                  </a:lnTo>
                  <a:lnTo>
                    <a:pt x="886" y="458"/>
                  </a:lnTo>
                  <a:lnTo>
                    <a:pt x="881" y="466"/>
                  </a:lnTo>
                  <a:lnTo>
                    <a:pt x="875" y="474"/>
                  </a:lnTo>
                  <a:lnTo>
                    <a:pt x="868" y="480"/>
                  </a:lnTo>
                  <a:lnTo>
                    <a:pt x="859" y="485"/>
                  </a:lnTo>
                  <a:lnTo>
                    <a:pt x="851" y="487"/>
                  </a:lnTo>
                  <a:lnTo>
                    <a:pt x="841" y="488"/>
                  </a:lnTo>
                  <a:lnTo>
                    <a:pt x="50" y="488"/>
                  </a:lnTo>
                  <a:lnTo>
                    <a:pt x="40" y="487"/>
                  </a:lnTo>
                  <a:lnTo>
                    <a:pt x="31" y="485"/>
                  </a:lnTo>
                  <a:lnTo>
                    <a:pt x="22" y="480"/>
                  </a:lnTo>
                  <a:lnTo>
                    <a:pt x="15" y="474"/>
                  </a:lnTo>
                  <a:lnTo>
                    <a:pt x="9" y="466"/>
                  </a:lnTo>
                  <a:lnTo>
                    <a:pt x="4" y="458"/>
                  </a:lnTo>
                  <a:lnTo>
                    <a:pt x="1" y="449"/>
                  </a:lnTo>
                  <a:lnTo>
                    <a:pt x="0" y="440"/>
                  </a:lnTo>
                  <a:lnTo>
                    <a:pt x="0" y="50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75" name="Rectangle 61"/>
            <p:cNvSpPr>
              <a:spLocks noChangeArrowheads="1"/>
            </p:cNvSpPr>
            <p:nvPr/>
          </p:nvSpPr>
          <p:spPr bwMode="auto">
            <a:xfrm>
              <a:off x="5143" y="2833"/>
              <a:ext cx="5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</a:t>
              </a:r>
              <a:endParaRPr kumimoji="0" lang="ja-JP" altLang="ja-JP"/>
            </a:p>
          </p:txBody>
        </p:sp>
        <p:sp>
          <p:nvSpPr>
            <p:cNvPr id="10276" name="Rectangle 62"/>
            <p:cNvSpPr>
              <a:spLocks noChangeArrowheads="1"/>
            </p:cNvSpPr>
            <p:nvPr/>
          </p:nvSpPr>
          <p:spPr bwMode="auto">
            <a:xfrm>
              <a:off x="5197" y="2833"/>
              <a:ext cx="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３</a:t>
              </a:r>
              <a:endParaRPr kumimoji="0" lang="ja-JP" altLang="ja-JP"/>
            </a:p>
          </p:txBody>
        </p:sp>
        <p:sp>
          <p:nvSpPr>
            <p:cNvPr id="10277" name="Rectangle 63"/>
            <p:cNvSpPr>
              <a:spLocks noChangeArrowheads="1"/>
            </p:cNvSpPr>
            <p:nvPr/>
          </p:nvSpPr>
          <p:spPr bwMode="auto">
            <a:xfrm>
              <a:off x="5061" y="2945"/>
              <a:ext cx="355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800" b="1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詳細度“低“</a:t>
              </a:r>
              <a:endParaRPr kumimoji="0" lang="ja-JP" altLang="ja-JP"/>
            </a:p>
          </p:txBody>
        </p:sp>
        <p:sp>
          <p:nvSpPr>
            <p:cNvPr id="10278" name="Freeform 64"/>
            <p:cNvSpPr>
              <a:spLocks noEditPoints="1"/>
            </p:cNvSpPr>
            <p:nvPr/>
          </p:nvSpPr>
          <p:spPr bwMode="auto">
            <a:xfrm>
              <a:off x="4550" y="2276"/>
              <a:ext cx="443" cy="68"/>
            </a:xfrm>
            <a:custGeom>
              <a:avLst/>
              <a:gdLst>
                <a:gd name="T0" fmla="*/ 887 w 887"/>
                <a:gd name="T1" fmla="*/ 53 h 136"/>
                <a:gd name="T2" fmla="*/ 31 w 887"/>
                <a:gd name="T3" fmla="*/ 53 h 136"/>
                <a:gd name="T4" fmla="*/ 31 w 887"/>
                <a:gd name="T5" fmla="*/ 84 h 136"/>
                <a:gd name="T6" fmla="*/ 887 w 887"/>
                <a:gd name="T7" fmla="*/ 84 h 136"/>
                <a:gd name="T8" fmla="*/ 887 w 887"/>
                <a:gd name="T9" fmla="*/ 53 h 136"/>
                <a:gd name="T10" fmla="*/ 115 w 887"/>
                <a:gd name="T11" fmla="*/ 2 h 136"/>
                <a:gd name="T12" fmla="*/ 0 w 887"/>
                <a:gd name="T13" fmla="*/ 68 h 136"/>
                <a:gd name="T14" fmla="*/ 115 w 887"/>
                <a:gd name="T15" fmla="*/ 135 h 136"/>
                <a:gd name="T16" fmla="*/ 119 w 887"/>
                <a:gd name="T17" fmla="*/ 136 h 136"/>
                <a:gd name="T18" fmla="*/ 126 w 887"/>
                <a:gd name="T19" fmla="*/ 136 h 136"/>
                <a:gd name="T20" fmla="*/ 130 w 887"/>
                <a:gd name="T21" fmla="*/ 134 h 136"/>
                <a:gd name="T22" fmla="*/ 135 w 887"/>
                <a:gd name="T23" fmla="*/ 129 h 136"/>
                <a:gd name="T24" fmla="*/ 136 w 887"/>
                <a:gd name="T25" fmla="*/ 124 h 136"/>
                <a:gd name="T26" fmla="*/ 136 w 887"/>
                <a:gd name="T27" fmla="*/ 118 h 136"/>
                <a:gd name="T28" fmla="*/ 134 w 887"/>
                <a:gd name="T29" fmla="*/ 112 h 136"/>
                <a:gd name="T30" fmla="*/ 129 w 887"/>
                <a:gd name="T31" fmla="*/ 108 h 136"/>
                <a:gd name="T32" fmla="*/ 38 w 887"/>
                <a:gd name="T33" fmla="*/ 54 h 136"/>
                <a:gd name="T34" fmla="*/ 38 w 887"/>
                <a:gd name="T35" fmla="*/ 81 h 136"/>
                <a:gd name="T36" fmla="*/ 129 w 887"/>
                <a:gd name="T37" fmla="*/ 28 h 136"/>
                <a:gd name="T38" fmla="*/ 134 w 887"/>
                <a:gd name="T39" fmla="*/ 24 h 136"/>
                <a:gd name="T40" fmla="*/ 136 w 887"/>
                <a:gd name="T41" fmla="*/ 19 h 136"/>
                <a:gd name="T42" fmla="*/ 136 w 887"/>
                <a:gd name="T43" fmla="*/ 13 h 136"/>
                <a:gd name="T44" fmla="*/ 135 w 887"/>
                <a:gd name="T45" fmla="*/ 7 h 136"/>
                <a:gd name="T46" fmla="*/ 130 w 887"/>
                <a:gd name="T47" fmla="*/ 2 h 136"/>
                <a:gd name="T48" fmla="*/ 126 w 887"/>
                <a:gd name="T49" fmla="*/ 0 h 136"/>
                <a:gd name="T50" fmla="*/ 119 w 887"/>
                <a:gd name="T51" fmla="*/ 0 h 136"/>
                <a:gd name="T52" fmla="*/ 115 w 887"/>
                <a:gd name="T53" fmla="*/ 2 h 136"/>
                <a:gd name="T54" fmla="*/ 115 w 887"/>
                <a:gd name="T55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7" h="136">
                  <a:moveTo>
                    <a:pt x="887" y="53"/>
                  </a:moveTo>
                  <a:lnTo>
                    <a:pt x="31" y="53"/>
                  </a:lnTo>
                  <a:lnTo>
                    <a:pt x="31" y="84"/>
                  </a:lnTo>
                  <a:lnTo>
                    <a:pt x="887" y="84"/>
                  </a:lnTo>
                  <a:lnTo>
                    <a:pt x="887" y="53"/>
                  </a:lnTo>
                  <a:close/>
                  <a:moveTo>
                    <a:pt x="115" y="2"/>
                  </a:moveTo>
                  <a:lnTo>
                    <a:pt x="0" y="68"/>
                  </a:lnTo>
                  <a:lnTo>
                    <a:pt x="115" y="135"/>
                  </a:lnTo>
                  <a:lnTo>
                    <a:pt x="119" y="136"/>
                  </a:lnTo>
                  <a:lnTo>
                    <a:pt x="126" y="136"/>
                  </a:lnTo>
                  <a:lnTo>
                    <a:pt x="130" y="134"/>
                  </a:lnTo>
                  <a:lnTo>
                    <a:pt x="135" y="129"/>
                  </a:lnTo>
                  <a:lnTo>
                    <a:pt x="136" y="124"/>
                  </a:lnTo>
                  <a:lnTo>
                    <a:pt x="136" y="118"/>
                  </a:lnTo>
                  <a:lnTo>
                    <a:pt x="134" y="112"/>
                  </a:lnTo>
                  <a:lnTo>
                    <a:pt x="129" y="108"/>
                  </a:lnTo>
                  <a:lnTo>
                    <a:pt x="38" y="54"/>
                  </a:lnTo>
                  <a:lnTo>
                    <a:pt x="38" y="81"/>
                  </a:lnTo>
                  <a:lnTo>
                    <a:pt x="129" y="28"/>
                  </a:lnTo>
                  <a:lnTo>
                    <a:pt x="134" y="24"/>
                  </a:lnTo>
                  <a:lnTo>
                    <a:pt x="136" y="19"/>
                  </a:lnTo>
                  <a:lnTo>
                    <a:pt x="136" y="13"/>
                  </a:lnTo>
                  <a:lnTo>
                    <a:pt x="135" y="7"/>
                  </a:lnTo>
                  <a:lnTo>
                    <a:pt x="130" y="2"/>
                  </a:lnTo>
                  <a:lnTo>
                    <a:pt x="126" y="0"/>
                  </a:lnTo>
                  <a:lnTo>
                    <a:pt x="119" y="0"/>
                  </a:lnTo>
                  <a:lnTo>
                    <a:pt x="115" y="2"/>
                  </a:lnTo>
                  <a:lnTo>
                    <a:pt x="115" y="2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79" name="Freeform 65"/>
            <p:cNvSpPr>
              <a:spLocks noEditPoints="1"/>
            </p:cNvSpPr>
            <p:nvPr/>
          </p:nvSpPr>
          <p:spPr bwMode="auto">
            <a:xfrm>
              <a:off x="4381" y="2387"/>
              <a:ext cx="68" cy="101"/>
            </a:xfrm>
            <a:custGeom>
              <a:avLst/>
              <a:gdLst>
                <a:gd name="T0" fmla="*/ 54 w 136"/>
                <a:gd name="T1" fmla="*/ 0 h 202"/>
                <a:gd name="T2" fmla="*/ 54 w 136"/>
                <a:gd name="T3" fmla="*/ 172 h 202"/>
                <a:gd name="T4" fmla="*/ 84 w 136"/>
                <a:gd name="T5" fmla="*/ 172 h 202"/>
                <a:gd name="T6" fmla="*/ 84 w 136"/>
                <a:gd name="T7" fmla="*/ 0 h 202"/>
                <a:gd name="T8" fmla="*/ 54 w 136"/>
                <a:gd name="T9" fmla="*/ 0 h 202"/>
                <a:gd name="T10" fmla="*/ 2 w 136"/>
                <a:gd name="T11" fmla="*/ 89 h 202"/>
                <a:gd name="T12" fmla="*/ 68 w 136"/>
                <a:gd name="T13" fmla="*/ 202 h 202"/>
                <a:gd name="T14" fmla="*/ 135 w 136"/>
                <a:gd name="T15" fmla="*/ 89 h 202"/>
                <a:gd name="T16" fmla="*/ 136 w 136"/>
                <a:gd name="T17" fmla="*/ 83 h 202"/>
                <a:gd name="T18" fmla="*/ 136 w 136"/>
                <a:gd name="T19" fmla="*/ 77 h 202"/>
                <a:gd name="T20" fmla="*/ 134 w 136"/>
                <a:gd name="T21" fmla="*/ 72 h 202"/>
                <a:gd name="T22" fmla="*/ 129 w 136"/>
                <a:gd name="T23" fmla="*/ 68 h 202"/>
                <a:gd name="T24" fmla="*/ 124 w 136"/>
                <a:gd name="T25" fmla="*/ 66 h 202"/>
                <a:gd name="T26" fmla="*/ 118 w 136"/>
                <a:gd name="T27" fmla="*/ 66 h 202"/>
                <a:gd name="T28" fmla="*/ 112 w 136"/>
                <a:gd name="T29" fmla="*/ 68 h 202"/>
                <a:gd name="T30" fmla="*/ 108 w 136"/>
                <a:gd name="T31" fmla="*/ 73 h 202"/>
                <a:gd name="T32" fmla="*/ 55 w 136"/>
                <a:gd name="T33" fmla="*/ 164 h 202"/>
                <a:gd name="T34" fmla="*/ 82 w 136"/>
                <a:gd name="T35" fmla="*/ 164 h 202"/>
                <a:gd name="T36" fmla="*/ 28 w 136"/>
                <a:gd name="T37" fmla="*/ 73 h 202"/>
                <a:gd name="T38" fmla="*/ 24 w 136"/>
                <a:gd name="T39" fmla="*/ 68 h 202"/>
                <a:gd name="T40" fmla="*/ 19 w 136"/>
                <a:gd name="T41" fmla="*/ 66 h 202"/>
                <a:gd name="T42" fmla="*/ 13 w 136"/>
                <a:gd name="T43" fmla="*/ 66 h 202"/>
                <a:gd name="T44" fmla="*/ 7 w 136"/>
                <a:gd name="T45" fmla="*/ 68 h 202"/>
                <a:gd name="T46" fmla="*/ 2 w 136"/>
                <a:gd name="T47" fmla="*/ 72 h 202"/>
                <a:gd name="T48" fmla="*/ 0 w 136"/>
                <a:gd name="T49" fmla="*/ 77 h 202"/>
                <a:gd name="T50" fmla="*/ 0 w 136"/>
                <a:gd name="T51" fmla="*/ 83 h 202"/>
                <a:gd name="T52" fmla="*/ 2 w 136"/>
                <a:gd name="T53" fmla="*/ 89 h 202"/>
                <a:gd name="T54" fmla="*/ 2 w 136"/>
                <a:gd name="T55" fmla="*/ 8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2">
                  <a:moveTo>
                    <a:pt x="54" y="0"/>
                  </a:moveTo>
                  <a:lnTo>
                    <a:pt x="54" y="172"/>
                  </a:lnTo>
                  <a:lnTo>
                    <a:pt x="84" y="172"/>
                  </a:lnTo>
                  <a:lnTo>
                    <a:pt x="84" y="0"/>
                  </a:lnTo>
                  <a:lnTo>
                    <a:pt x="54" y="0"/>
                  </a:lnTo>
                  <a:close/>
                  <a:moveTo>
                    <a:pt x="2" y="89"/>
                  </a:moveTo>
                  <a:lnTo>
                    <a:pt x="68" y="202"/>
                  </a:lnTo>
                  <a:lnTo>
                    <a:pt x="135" y="89"/>
                  </a:lnTo>
                  <a:lnTo>
                    <a:pt x="136" y="83"/>
                  </a:lnTo>
                  <a:lnTo>
                    <a:pt x="136" y="77"/>
                  </a:lnTo>
                  <a:lnTo>
                    <a:pt x="134" y="72"/>
                  </a:lnTo>
                  <a:lnTo>
                    <a:pt x="129" y="68"/>
                  </a:lnTo>
                  <a:lnTo>
                    <a:pt x="124" y="66"/>
                  </a:lnTo>
                  <a:lnTo>
                    <a:pt x="118" y="66"/>
                  </a:lnTo>
                  <a:lnTo>
                    <a:pt x="112" y="68"/>
                  </a:lnTo>
                  <a:lnTo>
                    <a:pt x="108" y="73"/>
                  </a:lnTo>
                  <a:lnTo>
                    <a:pt x="55" y="164"/>
                  </a:lnTo>
                  <a:lnTo>
                    <a:pt x="82" y="164"/>
                  </a:lnTo>
                  <a:lnTo>
                    <a:pt x="28" y="73"/>
                  </a:lnTo>
                  <a:lnTo>
                    <a:pt x="24" y="68"/>
                  </a:lnTo>
                  <a:lnTo>
                    <a:pt x="19" y="66"/>
                  </a:lnTo>
                  <a:lnTo>
                    <a:pt x="13" y="66"/>
                  </a:lnTo>
                  <a:lnTo>
                    <a:pt x="7" y="68"/>
                  </a:lnTo>
                  <a:lnTo>
                    <a:pt x="2" y="72"/>
                  </a:lnTo>
                  <a:lnTo>
                    <a:pt x="0" y="77"/>
                  </a:lnTo>
                  <a:lnTo>
                    <a:pt x="0" y="83"/>
                  </a:lnTo>
                  <a:lnTo>
                    <a:pt x="2" y="89"/>
                  </a:lnTo>
                  <a:lnTo>
                    <a:pt x="2" y="89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80" name="Freeform 66"/>
            <p:cNvSpPr>
              <a:spLocks noEditPoints="1"/>
            </p:cNvSpPr>
            <p:nvPr/>
          </p:nvSpPr>
          <p:spPr bwMode="auto">
            <a:xfrm>
              <a:off x="3670" y="2132"/>
              <a:ext cx="201" cy="68"/>
            </a:xfrm>
            <a:custGeom>
              <a:avLst/>
              <a:gdLst>
                <a:gd name="T0" fmla="*/ 0 w 403"/>
                <a:gd name="T1" fmla="*/ 53 h 136"/>
                <a:gd name="T2" fmla="*/ 372 w 403"/>
                <a:gd name="T3" fmla="*/ 53 h 136"/>
                <a:gd name="T4" fmla="*/ 372 w 403"/>
                <a:gd name="T5" fmla="*/ 83 h 136"/>
                <a:gd name="T6" fmla="*/ 0 w 403"/>
                <a:gd name="T7" fmla="*/ 83 h 136"/>
                <a:gd name="T8" fmla="*/ 0 w 403"/>
                <a:gd name="T9" fmla="*/ 53 h 136"/>
                <a:gd name="T10" fmla="*/ 290 w 403"/>
                <a:gd name="T11" fmla="*/ 2 h 136"/>
                <a:gd name="T12" fmla="*/ 403 w 403"/>
                <a:gd name="T13" fmla="*/ 68 h 136"/>
                <a:gd name="T14" fmla="*/ 290 w 403"/>
                <a:gd name="T15" fmla="*/ 135 h 136"/>
                <a:gd name="T16" fmla="*/ 284 w 403"/>
                <a:gd name="T17" fmla="*/ 136 h 136"/>
                <a:gd name="T18" fmla="*/ 277 w 403"/>
                <a:gd name="T19" fmla="*/ 136 h 136"/>
                <a:gd name="T20" fmla="*/ 273 w 403"/>
                <a:gd name="T21" fmla="*/ 133 h 136"/>
                <a:gd name="T22" fmla="*/ 269 w 403"/>
                <a:gd name="T23" fmla="*/ 129 h 136"/>
                <a:gd name="T24" fmla="*/ 266 w 403"/>
                <a:gd name="T25" fmla="*/ 122 h 136"/>
                <a:gd name="T26" fmla="*/ 266 w 403"/>
                <a:gd name="T27" fmla="*/ 118 h 136"/>
                <a:gd name="T28" fmla="*/ 269 w 403"/>
                <a:gd name="T29" fmla="*/ 111 h 136"/>
                <a:gd name="T30" fmla="*/ 274 w 403"/>
                <a:gd name="T31" fmla="*/ 108 h 136"/>
                <a:gd name="T32" fmla="*/ 365 w 403"/>
                <a:gd name="T33" fmla="*/ 54 h 136"/>
                <a:gd name="T34" fmla="*/ 365 w 403"/>
                <a:gd name="T35" fmla="*/ 81 h 136"/>
                <a:gd name="T36" fmla="*/ 274 w 403"/>
                <a:gd name="T37" fmla="*/ 28 h 136"/>
                <a:gd name="T38" fmla="*/ 269 w 403"/>
                <a:gd name="T39" fmla="*/ 24 h 136"/>
                <a:gd name="T40" fmla="*/ 266 w 403"/>
                <a:gd name="T41" fmla="*/ 19 h 136"/>
                <a:gd name="T42" fmla="*/ 266 w 403"/>
                <a:gd name="T43" fmla="*/ 13 h 136"/>
                <a:gd name="T44" fmla="*/ 269 w 403"/>
                <a:gd name="T45" fmla="*/ 7 h 136"/>
                <a:gd name="T46" fmla="*/ 273 w 403"/>
                <a:gd name="T47" fmla="*/ 2 h 136"/>
                <a:gd name="T48" fmla="*/ 277 w 403"/>
                <a:gd name="T49" fmla="*/ 0 h 136"/>
                <a:gd name="T50" fmla="*/ 284 w 403"/>
                <a:gd name="T51" fmla="*/ 0 h 136"/>
                <a:gd name="T52" fmla="*/ 290 w 403"/>
                <a:gd name="T53" fmla="*/ 2 h 136"/>
                <a:gd name="T54" fmla="*/ 290 w 403"/>
                <a:gd name="T55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136">
                  <a:moveTo>
                    <a:pt x="0" y="53"/>
                  </a:moveTo>
                  <a:lnTo>
                    <a:pt x="372" y="53"/>
                  </a:lnTo>
                  <a:lnTo>
                    <a:pt x="372" y="83"/>
                  </a:lnTo>
                  <a:lnTo>
                    <a:pt x="0" y="83"/>
                  </a:lnTo>
                  <a:lnTo>
                    <a:pt x="0" y="53"/>
                  </a:lnTo>
                  <a:close/>
                  <a:moveTo>
                    <a:pt x="290" y="2"/>
                  </a:moveTo>
                  <a:lnTo>
                    <a:pt x="403" y="68"/>
                  </a:lnTo>
                  <a:lnTo>
                    <a:pt x="290" y="135"/>
                  </a:lnTo>
                  <a:lnTo>
                    <a:pt x="284" y="136"/>
                  </a:lnTo>
                  <a:lnTo>
                    <a:pt x="277" y="136"/>
                  </a:lnTo>
                  <a:lnTo>
                    <a:pt x="273" y="133"/>
                  </a:lnTo>
                  <a:lnTo>
                    <a:pt x="269" y="129"/>
                  </a:lnTo>
                  <a:lnTo>
                    <a:pt x="266" y="122"/>
                  </a:lnTo>
                  <a:lnTo>
                    <a:pt x="266" y="118"/>
                  </a:lnTo>
                  <a:lnTo>
                    <a:pt x="269" y="111"/>
                  </a:lnTo>
                  <a:lnTo>
                    <a:pt x="274" y="108"/>
                  </a:lnTo>
                  <a:lnTo>
                    <a:pt x="365" y="54"/>
                  </a:lnTo>
                  <a:lnTo>
                    <a:pt x="365" y="81"/>
                  </a:lnTo>
                  <a:lnTo>
                    <a:pt x="274" y="28"/>
                  </a:lnTo>
                  <a:lnTo>
                    <a:pt x="269" y="24"/>
                  </a:lnTo>
                  <a:lnTo>
                    <a:pt x="266" y="19"/>
                  </a:lnTo>
                  <a:lnTo>
                    <a:pt x="266" y="13"/>
                  </a:lnTo>
                  <a:lnTo>
                    <a:pt x="269" y="7"/>
                  </a:lnTo>
                  <a:lnTo>
                    <a:pt x="273" y="2"/>
                  </a:lnTo>
                  <a:lnTo>
                    <a:pt x="277" y="0"/>
                  </a:lnTo>
                  <a:lnTo>
                    <a:pt x="284" y="0"/>
                  </a:lnTo>
                  <a:lnTo>
                    <a:pt x="290" y="2"/>
                  </a:lnTo>
                  <a:lnTo>
                    <a:pt x="290" y="2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81" name="Freeform 67"/>
            <p:cNvSpPr>
              <a:spLocks noEditPoints="1"/>
            </p:cNvSpPr>
            <p:nvPr/>
          </p:nvSpPr>
          <p:spPr bwMode="auto">
            <a:xfrm>
              <a:off x="4211" y="2387"/>
              <a:ext cx="68" cy="101"/>
            </a:xfrm>
            <a:custGeom>
              <a:avLst/>
              <a:gdLst>
                <a:gd name="T0" fmla="*/ 53 w 136"/>
                <a:gd name="T1" fmla="*/ 202 h 202"/>
                <a:gd name="T2" fmla="*/ 53 w 136"/>
                <a:gd name="T3" fmla="*/ 31 h 202"/>
                <a:gd name="T4" fmla="*/ 84 w 136"/>
                <a:gd name="T5" fmla="*/ 31 h 202"/>
                <a:gd name="T6" fmla="*/ 84 w 136"/>
                <a:gd name="T7" fmla="*/ 202 h 202"/>
                <a:gd name="T8" fmla="*/ 53 w 136"/>
                <a:gd name="T9" fmla="*/ 202 h 202"/>
                <a:gd name="T10" fmla="*/ 2 w 136"/>
                <a:gd name="T11" fmla="*/ 114 h 202"/>
                <a:gd name="T12" fmla="*/ 68 w 136"/>
                <a:gd name="T13" fmla="*/ 0 h 202"/>
                <a:gd name="T14" fmla="*/ 135 w 136"/>
                <a:gd name="T15" fmla="*/ 114 h 202"/>
                <a:gd name="T16" fmla="*/ 136 w 136"/>
                <a:gd name="T17" fmla="*/ 119 h 202"/>
                <a:gd name="T18" fmla="*/ 136 w 136"/>
                <a:gd name="T19" fmla="*/ 125 h 202"/>
                <a:gd name="T20" fmla="*/ 133 w 136"/>
                <a:gd name="T21" fmla="*/ 130 h 202"/>
                <a:gd name="T22" fmla="*/ 129 w 136"/>
                <a:gd name="T23" fmla="*/ 135 h 202"/>
                <a:gd name="T24" fmla="*/ 124 w 136"/>
                <a:gd name="T25" fmla="*/ 136 h 202"/>
                <a:gd name="T26" fmla="*/ 118 w 136"/>
                <a:gd name="T27" fmla="*/ 136 h 202"/>
                <a:gd name="T28" fmla="*/ 112 w 136"/>
                <a:gd name="T29" fmla="*/ 134 h 202"/>
                <a:gd name="T30" fmla="*/ 108 w 136"/>
                <a:gd name="T31" fmla="*/ 129 h 202"/>
                <a:gd name="T32" fmla="*/ 54 w 136"/>
                <a:gd name="T33" fmla="*/ 38 h 202"/>
                <a:gd name="T34" fmla="*/ 81 w 136"/>
                <a:gd name="T35" fmla="*/ 38 h 202"/>
                <a:gd name="T36" fmla="*/ 28 w 136"/>
                <a:gd name="T37" fmla="*/ 129 h 202"/>
                <a:gd name="T38" fmla="*/ 24 w 136"/>
                <a:gd name="T39" fmla="*/ 134 h 202"/>
                <a:gd name="T40" fmla="*/ 19 w 136"/>
                <a:gd name="T41" fmla="*/ 136 h 202"/>
                <a:gd name="T42" fmla="*/ 13 w 136"/>
                <a:gd name="T43" fmla="*/ 136 h 202"/>
                <a:gd name="T44" fmla="*/ 7 w 136"/>
                <a:gd name="T45" fmla="*/ 135 h 202"/>
                <a:gd name="T46" fmla="*/ 2 w 136"/>
                <a:gd name="T47" fmla="*/ 130 h 202"/>
                <a:gd name="T48" fmla="*/ 0 w 136"/>
                <a:gd name="T49" fmla="*/ 125 h 202"/>
                <a:gd name="T50" fmla="*/ 0 w 136"/>
                <a:gd name="T51" fmla="*/ 119 h 202"/>
                <a:gd name="T52" fmla="*/ 2 w 136"/>
                <a:gd name="T53" fmla="*/ 114 h 202"/>
                <a:gd name="T54" fmla="*/ 2 w 136"/>
                <a:gd name="T55" fmla="*/ 11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2">
                  <a:moveTo>
                    <a:pt x="53" y="202"/>
                  </a:moveTo>
                  <a:lnTo>
                    <a:pt x="53" y="31"/>
                  </a:lnTo>
                  <a:lnTo>
                    <a:pt x="84" y="31"/>
                  </a:lnTo>
                  <a:lnTo>
                    <a:pt x="84" y="202"/>
                  </a:lnTo>
                  <a:lnTo>
                    <a:pt x="53" y="202"/>
                  </a:lnTo>
                  <a:close/>
                  <a:moveTo>
                    <a:pt x="2" y="114"/>
                  </a:moveTo>
                  <a:lnTo>
                    <a:pt x="68" y="0"/>
                  </a:lnTo>
                  <a:lnTo>
                    <a:pt x="135" y="114"/>
                  </a:lnTo>
                  <a:lnTo>
                    <a:pt x="136" y="119"/>
                  </a:lnTo>
                  <a:lnTo>
                    <a:pt x="136" y="125"/>
                  </a:lnTo>
                  <a:lnTo>
                    <a:pt x="133" y="130"/>
                  </a:lnTo>
                  <a:lnTo>
                    <a:pt x="129" y="135"/>
                  </a:lnTo>
                  <a:lnTo>
                    <a:pt x="124" y="136"/>
                  </a:lnTo>
                  <a:lnTo>
                    <a:pt x="118" y="136"/>
                  </a:lnTo>
                  <a:lnTo>
                    <a:pt x="112" y="134"/>
                  </a:lnTo>
                  <a:lnTo>
                    <a:pt x="108" y="129"/>
                  </a:lnTo>
                  <a:lnTo>
                    <a:pt x="54" y="38"/>
                  </a:lnTo>
                  <a:lnTo>
                    <a:pt x="81" y="38"/>
                  </a:lnTo>
                  <a:lnTo>
                    <a:pt x="28" y="129"/>
                  </a:lnTo>
                  <a:lnTo>
                    <a:pt x="24" y="134"/>
                  </a:lnTo>
                  <a:lnTo>
                    <a:pt x="19" y="136"/>
                  </a:lnTo>
                  <a:lnTo>
                    <a:pt x="13" y="136"/>
                  </a:lnTo>
                  <a:lnTo>
                    <a:pt x="7" y="135"/>
                  </a:lnTo>
                  <a:lnTo>
                    <a:pt x="2" y="130"/>
                  </a:lnTo>
                  <a:lnTo>
                    <a:pt x="0" y="125"/>
                  </a:lnTo>
                  <a:lnTo>
                    <a:pt x="0" y="119"/>
                  </a:lnTo>
                  <a:lnTo>
                    <a:pt x="2" y="114"/>
                  </a:lnTo>
                  <a:lnTo>
                    <a:pt x="2" y="114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82" name="Rectangle 68"/>
            <p:cNvSpPr>
              <a:spLocks noChangeArrowheads="1"/>
            </p:cNvSpPr>
            <p:nvPr/>
          </p:nvSpPr>
          <p:spPr bwMode="auto">
            <a:xfrm>
              <a:off x="4288" y="3065"/>
              <a:ext cx="145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</a:t>
              </a:r>
              <a:endParaRPr kumimoji="0" lang="ja-JP" altLang="ja-JP"/>
            </a:p>
          </p:txBody>
        </p:sp>
        <p:sp>
          <p:nvSpPr>
            <p:cNvPr id="10283" name="Rectangle 69"/>
            <p:cNvSpPr>
              <a:spLocks noChangeArrowheads="1"/>
            </p:cNvSpPr>
            <p:nvPr/>
          </p:nvSpPr>
          <p:spPr bwMode="auto">
            <a:xfrm>
              <a:off x="5159" y="3048"/>
              <a:ext cx="145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</a:t>
              </a:r>
              <a:endParaRPr kumimoji="0" lang="ja-JP" altLang="ja-JP"/>
            </a:p>
          </p:txBody>
        </p:sp>
        <p:sp>
          <p:nvSpPr>
            <p:cNvPr id="10284" name="Freeform 70"/>
            <p:cNvSpPr>
              <a:spLocks noEditPoints="1"/>
            </p:cNvSpPr>
            <p:nvPr/>
          </p:nvSpPr>
          <p:spPr bwMode="auto">
            <a:xfrm>
              <a:off x="3670" y="2867"/>
              <a:ext cx="203" cy="68"/>
            </a:xfrm>
            <a:custGeom>
              <a:avLst/>
              <a:gdLst>
                <a:gd name="T0" fmla="*/ 0 w 406"/>
                <a:gd name="T1" fmla="*/ 54 h 137"/>
                <a:gd name="T2" fmla="*/ 376 w 406"/>
                <a:gd name="T3" fmla="*/ 54 h 137"/>
                <a:gd name="T4" fmla="*/ 376 w 406"/>
                <a:gd name="T5" fmla="*/ 84 h 137"/>
                <a:gd name="T6" fmla="*/ 0 w 406"/>
                <a:gd name="T7" fmla="*/ 84 h 137"/>
                <a:gd name="T8" fmla="*/ 0 w 406"/>
                <a:gd name="T9" fmla="*/ 54 h 137"/>
                <a:gd name="T10" fmla="*/ 293 w 406"/>
                <a:gd name="T11" fmla="*/ 3 h 137"/>
                <a:gd name="T12" fmla="*/ 406 w 406"/>
                <a:gd name="T13" fmla="*/ 68 h 137"/>
                <a:gd name="T14" fmla="*/ 293 w 406"/>
                <a:gd name="T15" fmla="*/ 135 h 137"/>
                <a:gd name="T16" fmla="*/ 287 w 406"/>
                <a:gd name="T17" fmla="*/ 137 h 137"/>
                <a:gd name="T18" fmla="*/ 281 w 406"/>
                <a:gd name="T19" fmla="*/ 137 h 137"/>
                <a:gd name="T20" fmla="*/ 276 w 406"/>
                <a:gd name="T21" fmla="*/ 134 h 137"/>
                <a:gd name="T22" fmla="*/ 273 w 406"/>
                <a:gd name="T23" fmla="*/ 129 h 137"/>
                <a:gd name="T24" fmla="*/ 270 w 406"/>
                <a:gd name="T25" fmla="*/ 124 h 137"/>
                <a:gd name="T26" fmla="*/ 270 w 406"/>
                <a:gd name="T27" fmla="*/ 118 h 137"/>
                <a:gd name="T28" fmla="*/ 273 w 406"/>
                <a:gd name="T29" fmla="*/ 112 h 137"/>
                <a:gd name="T30" fmla="*/ 277 w 406"/>
                <a:gd name="T31" fmla="*/ 109 h 137"/>
                <a:gd name="T32" fmla="*/ 369 w 406"/>
                <a:gd name="T33" fmla="*/ 55 h 137"/>
                <a:gd name="T34" fmla="*/ 369 w 406"/>
                <a:gd name="T35" fmla="*/ 82 h 137"/>
                <a:gd name="T36" fmla="*/ 277 w 406"/>
                <a:gd name="T37" fmla="*/ 28 h 137"/>
                <a:gd name="T38" fmla="*/ 273 w 406"/>
                <a:gd name="T39" fmla="*/ 25 h 137"/>
                <a:gd name="T40" fmla="*/ 270 w 406"/>
                <a:gd name="T41" fmla="*/ 20 h 137"/>
                <a:gd name="T42" fmla="*/ 270 w 406"/>
                <a:gd name="T43" fmla="*/ 14 h 137"/>
                <a:gd name="T44" fmla="*/ 273 w 406"/>
                <a:gd name="T45" fmla="*/ 8 h 137"/>
                <a:gd name="T46" fmla="*/ 276 w 406"/>
                <a:gd name="T47" fmla="*/ 3 h 137"/>
                <a:gd name="T48" fmla="*/ 281 w 406"/>
                <a:gd name="T49" fmla="*/ 0 h 137"/>
                <a:gd name="T50" fmla="*/ 287 w 406"/>
                <a:gd name="T51" fmla="*/ 0 h 137"/>
                <a:gd name="T52" fmla="*/ 293 w 406"/>
                <a:gd name="T53" fmla="*/ 3 h 137"/>
                <a:gd name="T54" fmla="*/ 293 w 406"/>
                <a:gd name="T55" fmla="*/ 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6" h="137">
                  <a:moveTo>
                    <a:pt x="0" y="54"/>
                  </a:moveTo>
                  <a:lnTo>
                    <a:pt x="376" y="54"/>
                  </a:lnTo>
                  <a:lnTo>
                    <a:pt x="376" y="84"/>
                  </a:lnTo>
                  <a:lnTo>
                    <a:pt x="0" y="84"/>
                  </a:lnTo>
                  <a:lnTo>
                    <a:pt x="0" y="54"/>
                  </a:lnTo>
                  <a:close/>
                  <a:moveTo>
                    <a:pt x="293" y="3"/>
                  </a:moveTo>
                  <a:lnTo>
                    <a:pt x="406" y="68"/>
                  </a:lnTo>
                  <a:lnTo>
                    <a:pt x="293" y="135"/>
                  </a:lnTo>
                  <a:lnTo>
                    <a:pt x="287" y="137"/>
                  </a:lnTo>
                  <a:lnTo>
                    <a:pt x="281" y="137"/>
                  </a:lnTo>
                  <a:lnTo>
                    <a:pt x="276" y="134"/>
                  </a:lnTo>
                  <a:lnTo>
                    <a:pt x="273" y="129"/>
                  </a:lnTo>
                  <a:lnTo>
                    <a:pt x="270" y="124"/>
                  </a:lnTo>
                  <a:lnTo>
                    <a:pt x="270" y="118"/>
                  </a:lnTo>
                  <a:lnTo>
                    <a:pt x="273" y="112"/>
                  </a:lnTo>
                  <a:lnTo>
                    <a:pt x="277" y="109"/>
                  </a:lnTo>
                  <a:lnTo>
                    <a:pt x="369" y="55"/>
                  </a:lnTo>
                  <a:lnTo>
                    <a:pt x="369" y="82"/>
                  </a:lnTo>
                  <a:lnTo>
                    <a:pt x="277" y="28"/>
                  </a:lnTo>
                  <a:lnTo>
                    <a:pt x="273" y="25"/>
                  </a:lnTo>
                  <a:lnTo>
                    <a:pt x="270" y="20"/>
                  </a:lnTo>
                  <a:lnTo>
                    <a:pt x="270" y="14"/>
                  </a:lnTo>
                  <a:lnTo>
                    <a:pt x="273" y="8"/>
                  </a:lnTo>
                  <a:lnTo>
                    <a:pt x="276" y="3"/>
                  </a:lnTo>
                  <a:lnTo>
                    <a:pt x="281" y="0"/>
                  </a:lnTo>
                  <a:lnTo>
                    <a:pt x="287" y="0"/>
                  </a:lnTo>
                  <a:lnTo>
                    <a:pt x="293" y="3"/>
                  </a:lnTo>
                  <a:lnTo>
                    <a:pt x="293" y="3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85" name="Rectangle 71"/>
            <p:cNvSpPr>
              <a:spLocks noChangeArrowheads="1"/>
            </p:cNvSpPr>
            <p:nvPr/>
          </p:nvSpPr>
          <p:spPr bwMode="auto">
            <a:xfrm>
              <a:off x="3569" y="2228"/>
              <a:ext cx="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</a:t>
              </a:r>
              <a:endParaRPr kumimoji="0" lang="ja-JP" altLang="ja-JP"/>
            </a:p>
          </p:txBody>
        </p:sp>
        <p:sp>
          <p:nvSpPr>
            <p:cNvPr id="10286" name="Freeform 72"/>
            <p:cNvSpPr>
              <a:spLocks noEditPoints="1"/>
            </p:cNvSpPr>
            <p:nvPr/>
          </p:nvSpPr>
          <p:spPr bwMode="auto">
            <a:xfrm>
              <a:off x="3670" y="2279"/>
              <a:ext cx="196" cy="68"/>
            </a:xfrm>
            <a:custGeom>
              <a:avLst/>
              <a:gdLst>
                <a:gd name="T0" fmla="*/ 392 w 392"/>
                <a:gd name="T1" fmla="*/ 53 h 136"/>
                <a:gd name="T2" fmla="*/ 30 w 392"/>
                <a:gd name="T3" fmla="*/ 53 h 136"/>
                <a:gd name="T4" fmla="*/ 30 w 392"/>
                <a:gd name="T5" fmla="*/ 84 h 136"/>
                <a:gd name="T6" fmla="*/ 392 w 392"/>
                <a:gd name="T7" fmla="*/ 84 h 136"/>
                <a:gd name="T8" fmla="*/ 392 w 392"/>
                <a:gd name="T9" fmla="*/ 53 h 136"/>
                <a:gd name="T10" fmla="*/ 114 w 392"/>
                <a:gd name="T11" fmla="*/ 2 h 136"/>
                <a:gd name="T12" fmla="*/ 0 w 392"/>
                <a:gd name="T13" fmla="*/ 68 h 136"/>
                <a:gd name="T14" fmla="*/ 114 w 392"/>
                <a:gd name="T15" fmla="*/ 135 h 136"/>
                <a:gd name="T16" fmla="*/ 119 w 392"/>
                <a:gd name="T17" fmla="*/ 136 h 136"/>
                <a:gd name="T18" fmla="*/ 125 w 392"/>
                <a:gd name="T19" fmla="*/ 136 h 136"/>
                <a:gd name="T20" fmla="*/ 130 w 392"/>
                <a:gd name="T21" fmla="*/ 134 h 136"/>
                <a:gd name="T22" fmla="*/ 135 w 392"/>
                <a:gd name="T23" fmla="*/ 129 h 136"/>
                <a:gd name="T24" fmla="*/ 136 w 392"/>
                <a:gd name="T25" fmla="*/ 123 h 136"/>
                <a:gd name="T26" fmla="*/ 136 w 392"/>
                <a:gd name="T27" fmla="*/ 118 h 136"/>
                <a:gd name="T28" fmla="*/ 134 w 392"/>
                <a:gd name="T29" fmla="*/ 112 h 136"/>
                <a:gd name="T30" fmla="*/ 129 w 392"/>
                <a:gd name="T31" fmla="*/ 108 h 136"/>
                <a:gd name="T32" fmla="*/ 129 w 392"/>
                <a:gd name="T33" fmla="*/ 108 h 136"/>
                <a:gd name="T34" fmla="*/ 38 w 392"/>
                <a:gd name="T35" fmla="*/ 55 h 136"/>
                <a:gd name="T36" fmla="*/ 38 w 392"/>
                <a:gd name="T37" fmla="*/ 81 h 136"/>
                <a:gd name="T38" fmla="*/ 129 w 392"/>
                <a:gd name="T39" fmla="*/ 28 h 136"/>
                <a:gd name="T40" fmla="*/ 134 w 392"/>
                <a:gd name="T41" fmla="*/ 24 h 136"/>
                <a:gd name="T42" fmla="*/ 136 w 392"/>
                <a:gd name="T43" fmla="*/ 19 h 136"/>
                <a:gd name="T44" fmla="*/ 136 w 392"/>
                <a:gd name="T45" fmla="*/ 13 h 136"/>
                <a:gd name="T46" fmla="*/ 135 w 392"/>
                <a:gd name="T47" fmla="*/ 7 h 136"/>
                <a:gd name="T48" fmla="*/ 130 w 392"/>
                <a:gd name="T49" fmla="*/ 2 h 136"/>
                <a:gd name="T50" fmla="*/ 125 w 392"/>
                <a:gd name="T51" fmla="*/ 0 h 136"/>
                <a:gd name="T52" fmla="*/ 119 w 392"/>
                <a:gd name="T53" fmla="*/ 0 h 136"/>
                <a:gd name="T54" fmla="*/ 114 w 392"/>
                <a:gd name="T55" fmla="*/ 2 h 136"/>
                <a:gd name="T56" fmla="*/ 114 w 392"/>
                <a:gd name="T5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2" h="136">
                  <a:moveTo>
                    <a:pt x="392" y="53"/>
                  </a:moveTo>
                  <a:lnTo>
                    <a:pt x="30" y="53"/>
                  </a:lnTo>
                  <a:lnTo>
                    <a:pt x="30" y="84"/>
                  </a:lnTo>
                  <a:lnTo>
                    <a:pt x="392" y="84"/>
                  </a:lnTo>
                  <a:lnTo>
                    <a:pt x="392" y="53"/>
                  </a:lnTo>
                  <a:close/>
                  <a:moveTo>
                    <a:pt x="114" y="2"/>
                  </a:moveTo>
                  <a:lnTo>
                    <a:pt x="0" y="68"/>
                  </a:lnTo>
                  <a:lnTo>
                    <a:pt x="114" y="135"/>
                  </a:lnTo>
                  <a:lnTo>
                    <a:pt x="119" y="136"/>
                  </a:lnTo>
                  <a:lnTo>
                    <a:pt x="125" y="136"/>
                  </a:lnTo>
                  <a:lnTo>
                    <a:pt x="130" y="134"/>
                  </a:lnTo>
                  <a:lnTo>
                    <a:pt x="135" y="129"/>
                  </a:lnTo>
                  <a:lnTo>
                    <a:pt x="136" y="123"/>
                  </a:lnTo>
                  <a:lnTo>
                    <a:pt x="136" y="118"/>
                  </a:lnTo>
                  <a:lnTo>
                    <a:pt x="134" y="112"/>
                  </a:lnTo>
                  <a:lnTo>
                    <a:pt x="129" y="108"/>
                  </a:lnTo>
                  <a:lnTo>
                    <a:pt x="129" y="108"/>
                  </a:lnTo>
                  <a:lnTo>
                    <a:pt x="38" y="55"/>
                  </a:lnTo>
                  <a:lnTo>
                    <a:pt x="38" y="81"/>
                  </a:lnTo>
                  <a:lnTo>
                    <a:pt x="129" y="28"/>
                  </a:lnTo>
                  <a:lnTo>
                    <a:pt x="134" y="24"/>
                  </a:lnTo>
                  <a:lnTo>
                    <a:pt x="136" y="19"/>
                  </a:lnTo>
                  <a:lnTo>
                    <a:pt x="136" y="13"/>
                  </a:lnTo>
                  <a:lnTo>
                    <a:pt x="135" y="7"/>
                  </a:lnTo>
                  <a:lnTo>
                    <a:pt x="130" y="2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4" y="2"/>
                  </a:lnTo>
                  <a:lnTo>
                    <a:pt x="114" y="2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87" name="Freeform 73"/>
            <p:cNvSpPr>
              <a:spLocks noEditPoints="1"/>
            </p:cNvSpPr>
            <p:nvPr/>
          </p:nvSpPr>
          <p:spPr bwMode="auto">
            <a:xfrm>
              <a:off x="3665" y="2990"/>
              <a:ext cx="201" cy="68"/>
            </a:xfrm>
            <a:custGeom>
              <a:avLst/>
              <a:gdLst>
                <a:gd name="T0" fmla="*/ 403 w 403"/>
                <a:gd name="T1" fmla="*/ 54 h 136"/>
                <a:gd name="T2" fmla="*/ 31 w 403"/>
                <a:gd name="T3" fmla="*/ 54 h 136"/>
                <a:gd name="T4" fmla="*/ 31 w 403"/>
                <a:gd name="T5" fmla="*/ 84 h 136"/>
                <a:gd name="T6" fmla="*/ 403 w 403"/>
                <a:gd name="T7" fmla="*/ 84 h 136"/>
                <a:gd name="T8" fmla="*/ 403 w 403"/>
                <a:gd name="T9" fmla="*/ 54 h 136"/>
                <a:gd name="T10" fmla="*/ 114 w 403"/>
                <a:gd name="T11" fmla="*/ 3 h 136"/>
                <a:gd name="T12" fmla="*/ 0 w 403"/>
                <a:gd name="T13" fmla="*/ 68 h 136"/>
                <a:gd name="T14" fmla="*/ 114 w 403"/>
                <a:gd name="T15" fmla="*/ 135 h 136"/>
                <a:gd name="T16" fmla="*/ 119 w 403"/>
                <a:gd name="T17" fmla="*/ 136 h 136"/>
                <a:gd name="T18" fmla="*/ 125 w 403"/>
                <a:gd name="T19" fmla="*/ 136 h 136"/>
                <a:gd name="T20" fmla="*/ 130 w 403"/>
                <a:gd name="T21" fmla="*/ 134 h 136"/>
                <a:gd name="T22" fmla="*/ 135 w 403"/>
                <a:gd name="T23" fmla="*/ 129 h 136"/>
                <a:gd name="T24" fmla="*/ 136 w 403"/>
                <a:gd name="T25" fmla="*/ 124 h 136"/>
                <a:gd name="T26" fmla="*/ 136 w 403"/>
                <a:gd name="T27" fmla="*/ 118 h 136"/>
                <a:gd name="T28" fmla="*/ 134 w 403"/>
                <a:gd name="T29" fmla="*/ 112 h 136"/>
                <a:gd name="T30" fmla="*/ 129 w 403"/>
                <a:gd name="T31" fmla="*/ 108 h 136"/>
                <a:gd name="T32" fmla="*/ 129 w 403"/>
                <a:gd name="T33" fmla="*/ 108 h 136"/>
                <a:gd name="T34" fmla="*/ 38 w 403"/>
                <a:gd name="T35" fmla="*/ 55 h 136"/>
                <a:gd name="T36" fmla="*/ 38 w 403"/>
                <a:gd name="T37" fmla="*/ 82 h 136"/>
                <a:gd name="T38" fmla="*/ 129 w 403"/>
                <a:gd name="T39" fmla="*/ 28 h 136"/>
                <a:gd name="T40" fmla="*/ 134 w 403"/>
                <a:gd name="T41" fmla="*/ 24 h 136"/>
                <a:gd name="T42" fmla="*/ 136 w 403"/>
                <a:gd name="T43" fmla="*/ 20 h 136"/>
                <a:gd name="T44" fmla="*/ 136 w 403"/>
                <a:gd name="T45" fmla="*/ 13 h 136"/>
                <a:gd name="T46" fmla="*/ 135 w 403"/>
                <a:gd name="T47" fmla="*/ 7 h 136"/>
                <a:gd name="T48" fmla="*/ 130 w 403"/>
                <a:gd name="T49" fmla="*/ 3 h 136"/>
                <a:gd name="T50" fmla="*/ 125 w 403"/>
                <a:gd name="T51" fmla="*/ 0 h 136"/>
                <a:gd name="T52" fmla="*/ 119 w 403"/>
                <a:gd name="T53" fmla="*/ 0 h 136"/>
                <a:gd name="T54" fmla="*/ 114 w 403"/>
                <a:gd name="T55" fmla="*/ 3 h 136"/>
                <a:gd name="T56" fmla="*/ 114 w 403"/>
                <a:gd name="T5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3" h="136">
                  <a:moveTo>
                    <a:pt x="403" y="54"/>
                  </a:moveTo>
                  <a:lnTo>
                    <a:pt x="31" y="54"/>
                  </a:lnTo>
                  <a:lnTo>
                    <a:pt x="31" y="84"/>
                  </a:lnTo>
                  <a:lnTo>
                    <a:pt x="403" y="84"/>
                  </a:lnTo>
                  <a:lnTo>
                    <a:pt x="403" y="54"/>
                  </a:lnTo>
                  <a:close/>
                  <a:moveTo>
                    <a:pt x="114" y="3"/>
                  </a:moveTo>
                  <a:lnTo>
                    <a:pt x="0" y="68"/>
                  </a:lnTo>
                  <a:lnTo>
                    <a:pt x="114" y="135"/>
                  </a:lnTo>
                  <a:lnTo>
                    <a:pt x="119" y="136"/>
                  </a:lnTo>
                  <a:lnTo>
                    <a:pt x="125" y="136"/>
                  </a:lnTo>
                  <a:lnTo>
                    <a:pt x="130" y="134"/>
                  </a:lnTo>
                  <a:lnTo>
                    <a:pt x="135" y="129"/>
                  </a:lnTo>
                  <a:lnTo>
                    <a:pt x="136" y="124"/>
                  </a:lnTo>
                  <a:lnTo>
                    <a:pt x="136" y="118"/>
                  </a:lnTo>
                  <a:lnTo>
                    <a:pt x="134" y="112"/>
                  </a:lnTo>
                  <a:lnTo>
                    <a:pt x="129" y="108"/>
                  </a:lnTo>
                  <a:lnTo>
                    <a:pt x="129" y="108"/>
                  </a:lnTo>
                  <a:lnTo>
                    <a:pt x="38" y="55"/>
                  </a:lnTo>
                  <a:lnTo>
                    <a:pt x="38" y="82"/>
                  </a:lnTo>
                  <a:lnTo>
                    <a:pt x="129" y="28"/>
                  </a:lnTo>
                  <a:lnTo>
                    <a:pt x="134" y="24"/>
                  </a:lnTo>
                  <a:lnTo>
                    <a:pt x="136" y="20"/>
                  </a:lnTo>
                  <a:lnTo>
                    <a:pt x="136" y="13"/>
                  </a:lnTo>
                  <a:lnTo>
                    <a:pt x="135" y="7"/>
                  </a:lnTo>
                  <a:lnTo>
                    <a:pt x="130" y="3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4" y="3"/>
                  </a:lnTo>
                  <a:lnTo>
                    <a:pt x="114" y="3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88" name="Freeform 74"/>
            <p:cNvSpPr>
              <a:spLocks noEditPoints="1"/>
            </p:cNvSpPr>
            <p:nvPr/>
          </p:nvSpPr>
          <p:spPr bwMode="auto">
            <a:xfrm>
              <a:off x="4549" y="2521"/>
              <a:ext cx="443" cy="68"/>
            </a:xfrm>
            <a:custGeom>
              <a:avLst/>
              <a:gdLst>
                <a:gd name="T0" fmla="*/ 0 w 887"/>
                <a:gd name="T1" fmla="*/ 54 h 136"/>
                <a:gd name="T2" fmla="*/ 857 w 887"/>
                <a:gd name="T3" fmla="*/ 54 h 136"/>
                <a:gd name="T4" fmla="*/ 857 w 887"/>
                <a:gd name="T5" fmla="*/ 84 h 136"/>
                <a:gd name="T6" fmla="*/ 0 w 887"/>
                <a:gd name="T7" fmla="*/ 84 h 136"/>
                <a:gd name="T8" fmla="*/ 0 w 887"/>
                <a:gd name="T9" fmla="*/ 54 h 136"/>
                <a:gd name="T10" fmla="*/ 774 w 887"/>
                <a:gd name="T11" fmla="*/ 2 h 136"/>
                <a:gd name="T12" fmla="*/ 887 w 887"/>
                <a:gd name="T13" fmla="*/ 68 h 136"/>
                <a:gd name="T14" fmla="*/ 774 w 887"/>
                <a:gd name="T15" fmla="*/ 135 h 136"/>
                <a:gd name="T16" fmla="*/ 768 w 887"/>
                <a:gd name="T17" fmla="*/ 136 h 136"/>
                <a:gd name="T18" fmla="*/ 762 w 887"/>
                <a:gd name="T19" fmla="*/ 136 h 136"/>
                <a:gd name="T20" fmla="*/ 757 w 887"/>
                <a:gd name="T21" fmla="*/ 134 h 136"/>
                <a:gd name="T22" fmla="*/ 753 w 887"/>
                <a:gd name="T23" fmla="*/ 129 h 136"/>
                <a:gd name="T24" fmla="*/ 751 w 887"/>
                <a:gd name="T25" fmla="*/ 124 h 136"/>
                <a:gd name="T26" fmla="*/ 751 w 887"/>
                <a:gd name="T27" fmla="*/ 118 h 136"/>
                <a:gd name="T28" fmla="*/ 753 w 887"/>
                <a:gd name="T29" fmla="*/ 112 h 136"/>
                <a:gd name="T30" fmla="*/ 758 w 887"/>
                <a:gd name="T31" fmla="*/ 108 h 136"/>
                <a:gd name="T32" fmla="*/ 849 w 887"/>
                <a:gd name="T33" fmla="*/ 55 h 136"/>
                <a:gd name="T34" fmla="*/ 849 w 887"/>
                <a:gd name="T35" fmla="*/ 82 h 136"/>
                <a:gd name="T36" fmla="*/ 758 w 887"/>
                <a:gd name="T37" fmla="*/ 28 h 136"/>
                <a:gd name="T38" fmla="*/ 753 w 887"/>
                <a:gd name="T39" fmla="*/ 24 h 136"/>
                <a:gd name="T40" fmla="*/ 751 w 887"/>
                <a:gd name="T41" fmla="*/ 19 h 136"/>
                <a:gd name="T42" fmla="*/ 751 w 887"/>
                <a:gd name="T43" fmla="*/ 13 h 136"/>
                <a:gd name="T44" fmla="*/ 753 w 887"/>
                <a:gd name="T45" fmla="*/ 7 h 136"/>
                <a:gd name="T46" fmla="*/ 757 w 887"/>
                <a:gd name="T47" fmla="*/ 2 h 136"/>
                <a:gd name="T48" fmla="*/ 762 w 887"/>
                <a:gd name="T49" fmla="*/ 0 h 136"/>
                <a:gd name="T50" fmla="*/ 768 w 887"/>
                <a:gd name="T51" fmla="*/ 0 h 136"/>
                <a:gd name="T52" fmla="*/ 774 w 887"/>
                <a:gd name="T53" fmla="*/ 2 h 136"/>
                <a:gd name="T54" fmla="*/ 774 w 887"/>
                <a:gd name="T55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7" h="136">
                  <a:moveTo>
                    <a:pt x="0" y="54"/>
                  </a:moveTo>
                  <a:lnTo>
                    <a:pt x="857" y="54"/>
                  </a:lnTo>
                  <a:lnTo>
                    <a:pt x="857" y="84"/>
                  </a:lnTo>
                  <a:lnTo>
                    <a:pt x="0" y="84"/>
                  </a:lnTo>
                  <a:lnTo>
                    <a:pt x="0" y="54"/>
                  </a:lnTo>
                  <a:close/>
                  <a:moveTo>
                    <a:pt x="774" y="2"/>
                  </a:moveTo>
                  <a:lnTo>
                    <a:pt x="887" y="68"/>
                  </a:lnTo>
                  <a:lnTo>
                    <a:pt x="774" y="135"/>
                  </a:lnTo>
                  <a:lnTo>
                    <a:pt x="768" y="136"/>
                  </a:lnTo>
                  <a:lnTo>
                    <a:pt x="762" y="136"/>
                  </a:lnTo>
                  <a:lnTo>
                    <a:pt x="757" y="134"/>
                  </a:lnTo>
                  <a:lnTo>
                    <a:pt x="753" y="129"/>
                  </a:lnTo>
                  <a:lnTo>
                    <a:pt x="751" y="124"/>
                  </a:lnTo>
                  <a:lnTo>
                    <a:pt x="751" y="118"/>
                  </a:lnTo>
                  <a:lnTo>
                    <a:pt x="753" y="112"/>
                  </a:lnTo>
                  <a:lnTo>
                    <a:pt x="758" y="108"/>
                  </a:lnTo>
                  <a:lnTo>
                    <a:pt x="849" y="55"/>
                  </a:lnTo>
                  <a:lnTo>
                    <a:pt x="849" y="82"/>
                  </a:lnTo>
                  <a:lnTo>
                    <a:pt x="758" y="28"/>
                  </a:lnTo>
                  <a:lnTo>
                    <a:pt x="753" y="24"/>
                  </a:lnTo>
                  <a:lnTo>
                    <a:pt x="751" y="19"/>
                  </a:lnTo>
                  <a:lnTo>
                    <a:pt x="751" y="13"/>
                  </a:lnTo>
                  <a:lnTo>
                    <a:pt x="753" y="7"/>
                  </a:lnTo>
                  <a:lnTo>
                    <a:pt x="757" y="2"/>
                  </a:lnTo>
                  <a:lnTo>
                    <a:pt x="762" y="0"/>
                  </a:lnTo>
                  <a:lnTo>
                    <a:pt x="768" y="0"/>
                  </a:lnTo>
                  <a:lnTo>
                    <a:pt x="774" y="2"/>
                  </a:lnTo>
                  <a:lnTo>
                    <a:pt x="774" y="2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89" name="Freeform 75"/>
            <p:cNvSpPr>
              <a:spLocks noEditPoints="1"/>
            </p:cNvSpPr>
            <p:nvPr/>
          </p:nvSpPr>
          <p:spPr bwMode="auto">
            <a:xfrm>
              <a:off x="4549" y="2615"/>
              <a:ext cx="443" cy="68"/>
            </a:xfrm>
            <a:custGeom>
              <a:avLst/>
              <a:gdLst>
                <a:gd name="T0" fmla="*/ 887 w 887"/>
                <a:gd name="T1" fmla="*/ 53 h 136"/>
                <a:gd name="T2" fmla="*/ 30 w 887"/>
                <a:gd name="T3" fmla="*/ 53 h 136"/>
                <a:gd name="T4" fmla="*/ 30 w 887"/>
                <a:gd name="T5" fmla="*/ 84 h 136"/>
                <a:gd name="T6" fmla="*/ 887 w 887"/>
                <a:gd name="T7" fmla="*/ 84 h 136"/>
                <a:gd name="T8" fmla="*/ 887 w 887"/>
                <a:gd name="T9" fmla="*/ 53 h 136"/>
                <a:gd name="T10" fmla="*/ 114 w 887"/>
                <a:gd name="T11" fmla="*/ 2 h 136"/>
                <a:gd name="T12" fmla="*/ 0 w 887"/>
                <a:gd name="T13" fmla="*/ 68 h 136"/>
                <a:gd name="T14" fmla="*/ 114 w 887"/>
                <a:gd name="T15" fmla="*/ 135 h 136"/>
                <a:gd name="T16" fmla="*/ 119 w 887"/>
                <a:gd name="T17" fmla="*/ 136 h 136"/>
                <a:gd name="T18" fmla="*/ 125 w 887"/>
                <a:gd name="T19" fmla="*/ 136 h 136"/>
                <a:gd name="T20" fmla="*/ 130 w 887"/>
                <a:gd name="T21" fmla="*/ 133 h 136"/>
                <a:gd name="T22" fmla="*/ 135 w 887"/>
                <a:gd name="T23" fmla="*/ 129 h 136"/>
                <a:gd name="T24" fmla="*/ 136 w 887"/>
                <a:gd name="T25" fmla="*/ 124 h 136"/>
                <a:gd name="T26" fmla="*/ 136 w 887"/>
                <a:gd name="T27" fmla="*/ 118 h 136"/>
                <a:gd name="T28" fmla="*/ 134 w 887"/>
                <a:gd name="T29" fmla="*/ 112 h 136"/>
                <a:gd name="T30" fmla="*/ 129 w 887"/>
                <a:gd name="T31" fmla="*/ 108 h 136"/>
                <a:gd name="T32" fmla="*/ 38 w 887"/>
                <a:gd name="T33" fmla="*/ 54 h 136"/>
                <a:gd name="T34" fmla="*/ 38 w 887"/>
                <a:gd name="T35" fmla="*/ 81 h 136"/>
                <a:gd name="T36" fmla="*/ 129 w 887"/>
                <a:gd name="T37" fmla="*/ 28 h 136"/>
                <a:gd name="T38" fmla="*/ 134 w 887"/>
                <a:gd name="T39" fmla="*/ 24 h 136"/>
                <a:gd name="T40" fmla="*/ 136 w 887"/>
                <a:gd name="T41" fmla="*/ 19 h 136"/>
                <a:gd name="T42" fmla="*/ 136 w 887"/>
                <a:gd name="T43" fmla="*/ 13 h 136"/>
                <a:gd name="T44" fmla="*/ 135 w 887"/>
                <a:gd name="T45" fmla="*/ 7 h 136"/>
                <a:gd name="T46" fmla="*/ 130 w 887"/>
                <a:gd name="T47" fmla="*/ 2 h 136"/>
                <a:gd name="T48" fmla="*/ 125 w 887"/>
                <a:gd name="T49" fmla="*/ 0 h 136"/>
                <a:gd name="T50" fmla="*/ 119 w 887"/>
                <a:gd name="T51" fmla="*/ 0 h 136"/>
                <a:gd name="T52" fmla="*/ 114 w 887"/>
                <a:gd name="T53" fmla="*/ 2 h 136"/>
                <a:gd name="T54" fmla="*/ 114 w 887"/>
                <a:gd name="T55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7" h="136">
                  <a:moveTo>
                    <a:pt x="887" y="53"/>
                  </a:moveTo>
                  <a:lnTo>
                    <a:pt x="30" y="53"/>
                  </a:lnTo>
                  <a:lnTo>
                    <a:pt x="30" y="84"/>
                  </a:lnTo>
                  <a:lnTo>
                    <a:pt x="887" y="84"/>
                  </a:lnTo>
                  <a:lnTo>
                    <a:pt x="887" y="53"/>
                  </a:lnTo>
                  <a:close/>
                  <a:moveTo>
                    <a:pt x="114" y="2"/>
                  </a:moveTo>
                  <a:lnTo>
                    <a:pt x="0" y="68"/>
                  </a:lnTo>
                  <a:lnTo>
                    <a:pt x="114" y="135"/>
                  </a:lnTo>
                  <a:lnTo>
                    <a:pt x="119" y="136"/>
                  </a:lnTo>
                  <a:lnTo>
                    <a:pt x="125" y="136"/>
                  </a:lnTo>
                  <a:lnTo>
                    <a:pt x="130" y="133"/>
                  </a:lnTo>
                  <a:lnTo>
                    <a:pt x="135" y="129"/>
                  </a:lnTo>
                  <a:lnTo>
                    <a:pt x="136" y="124"/>
                  </a:lnTo>
                  <a:lnTo>
                    <a:pt x="136" y="118"/>
                  </a:lnTo>
                  <a:lnTo>
                    <a:pt x="134" y="112"/>
                  </a:lnTo>
                  <a:lnTo>
                    <a:pt x="129" y="108"/>
                  </a:lnTo>
                  <a:lnTo>
                    <a:pt x="38" y="54"/>
                  </a:lnTo>
                  <a:lnTo>
                    <a:pt x="38" y="81"/>
                  </a:lnTo>
                  <a:lnTo>
                    <a:pt x="129" y="28"/>
                  </a:lnTo>
                  <a:lnTo>
                    <a:pt x="134" y="24"/>
                  </a:lnTo>
                  <a:lnTo>
                    <a:pt x="136" y="19"/>
                  </a:lnTo>
                  <a:lnTo>
                    <a:pt x="136" y="13"/>
                  </a:lnTo>
                  <a:lnTo>
                    <a:pt x="135" y="7"/>
                  </a:lnTo>
                  <a:lnTo>
                    <a:pt x="130" y="2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4" y="2"/>
                  </a:lnTo>
                  <a:lnTo>
                    <a:pt x="114" y="2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0" name="Freeform 76"/>
            <p:cNvSpPr>
              <a:spLocks noEditPoints="1"/>
            </p:cNvSpPr>
            <p:nvPr/>
          </p:nvSpPr>
          <p:spPr bwMode="auto">
            <a:xfrm>
              <a:off x="4550" y="2840"/>
              <a:ext cx="443" cy="69"/>
            </a:xfrm>
            <a:custGeom>
              <a:avLst/>
              <a:gdLst>
                <a:gd name="T0" fmla="*/ 0 w 887"/>
                <a:gd name="T1" fmla="*/ 53 h 136"/>
                <a:gd name="T2" fmla="*/ 857 w 887"/>
                <a:gd name="T3" fmla="*/ 53 h 136"/>
                <a:gd name="T4" fmla="*/ 857 w 887"/>
                <a:gd name="T5" fmla="*/ 84 h 136"/>
                <a:gd name="T6" fmla="*/ 0 w 887"/>
                <a:gd name="T7" fmla="*/ 84 h 136"/>
                <a:gd name="T8" fmla="*/ 0 w 887"/>
                <a:gd name="T9" fmla="*/ 53 h 136"/>
                <a:gd name="T10" fmla="*/ 774 w 887"/>
                <a:gd name="T11" fmla="*/ 2 h 136"/>
                <a:gd name="T12" fmla="*/ 887 w 887"/>
                <a:gd name="T13" fmla="*/ 68 h 136"/>
                <a:gd name="T14" fmla="*/ 774 w 887"/>
                <a:gd name="T15" fmla="*/ 135 h 136"/>
                <a:gd name="T16" fmla="*/ 768 w 887"/>
                <a:gd name="T17" fmla="*/ 136 h 136"/>
                <a:gd name="T18" fmla="*/ 762 w 887"/>
                <a:gd name="T19" fmla="*/ 136 h 136"/>
                <a:gd name="T20" fmla="*/ 757 w 887"/>
                <a:gd name="T21" fmla="*/ 134 h 136"/>
                <a:gd name="T22" fmla="*/ 753 w 887"/>
                <a:gd name="T23" fmla="*/ 129 h 136"/>
                <a:gd name="T24" fmla="*/ 751 w 887"/>
                <a:gd name="T25" fmla="*/ 124 h 136"/>
                <a:gd name="T26" fmla="*/ 751 w 887"/>
                <a:gd name="T27" fmla="*/ 118 h 136"/>
                <a:gd name="T28" fmla="*/ 753 w 887"/>
                <a:gd name="T29" fmla="*/ 112 h 136"/>
                <a:gd name="T30" fmla="*/ 758 w 887"/>
                <a:gd name="T31" fmla="*/ 108 h 136"/>
                <a:gd name="T32" fmla="*/ 849 w 887"/>
                <a:gd name="T33" fmla="*/ 55 h 136"/>
                <a:gd name="T34" fmla="*/ 849 w 887"/>
                <a:gd name="T35" fmla="*/ 81 h 136"/>
                <a:gd name="T36" fmla="*/ 758 w 887"/>
                <a:gd name="T37" fmla="*/ 28 h 136"/>
                <a:gd name="T38" fmla="*/ 753 w 887"/>
                <a:gd name="T39" fmla="*/ 24 h 136"/>
                <a:gd name="T40" fmla="*/ 751 w 887"/>
                <a:gd name="T41" fmla="*/ 19 h 136"/>
                <a:gd name="T42" fmla="*/ 751 w 887"/>
                <a:gd name="T43" fmla="*/ 13 h 136"/>
                <a:gd name="T44" fmla="*/ 753 w 887"/>
                <a:gd name="T45" fmla="*/ 7 h 136"/>
                <a:gd name="T46" fmla="*/ 757 w 887"/>
                <a:gd name="T47" fmla="*/ 2 h 136"/>
                <a:gd name="T48" fmla="*/ 762 w 887"/>
                <a:gd name="T49" fmla="*/ 0 h 136"/>
                <a:gd name="T50" fmla="*/ 768 w 887"/>
                <a:gd name="T51" fmla="*/ 0 h 136"/>
                <a:gd name="T52" fmla="*/ 774 w 887"/>
                <a:gd name="T53" fmla="*/ 2 h 136"/>
                <a:gd name="T54" fmla="*/ 774 w 887"/>
                <a:gd name="T55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7" h="136">
                  <a:moveTo>
                    <a:pt x="0" y="53"/>
                  </a:moveTo>
                  <a:lnTo>
                    <a:pt x="857" y="53"/>
                  </a:lnTo>
                  <a:lnTo>
                    <a:pt x="857" y="84"/>
                  </a:lnTo>
                  <a:lnTo>
                    <a:pt x="0" y="84"/>
                  </a:lnTo>
                  <a:lnTo>
                    <a:pt x="0" y="53"/>
                  </a:lnTo>
                  <a:close/>
                  <a:moveTo>
                    <a:pt x="774" y="2"/>
                  </a:moveTo>
                  <a:lnTo>
                    <a:pt x="887" y="68"/>
                  </a:lnTo>
                  <a:lnTo>
                    <a:pt x="774" y="135"/>
                  </a:lnTo>
                  <a:lnTo>
                    <a:pt x="768" y="136"/>
                  </a:lnTo>
                  <a:lnTo>
                    <a:pt x="762" y="136"/>
                  </a:lnTo>
                  <a:lnTo>
                    <a:pt x="757" y="134"/>
                  </a:lnTo>
                  <a:lnTo>
                    <a:pt x="753" y="129"/>
                  </a:lnTo>
                  <a:lnTo>
                    <a:pt x="751" y="124"/>
                  </a:lnTo>
                  <a:lnTo>
                    <a:pt x="751" y="118"/>
                  </a:lnTo>
                  <a:lnTo>
                    <a:pt x="753" y="112"/>
                  </a:lnTo>
                  <a:lnTo>
                    <a:pt x="758" y="108"/>
                  </a:lnTo>
                  <a:lnTo>
                    <a:pt x="849" y="55"/>
                  </a:lnTo>
                  <a:lnTo>
                    <a:pt x="849" y="81"/>
                  </a:lnTo>
                  <a:lnTo>
                    <a:pt x="758" y="28"/>
                  </a:lnTo>
                  <a:lnTo>
                    <a:pt x="753" y="24"/>
                  </a:lnTo>
                  <a:lnTo>
                    <a:pt x="751" y="19"/>
                  </a:lnTo>
                  <a:lnTo>
                    <a:pt x="751" y="13"/>
                  </a:lnTo>
                  <a:lnTo>
                    <a:pt x="753" y="7"/>
                  </a:lnTo>
                  <a:lnTo>
                    <a:pt x="757" y="2"/>
                  </a:lnTo>
                  <a:lnTo>
                    <a:pt x="762" y="0"/>
                  </a:lnTo>
                  <a:lnTo>
                    <a:pt x="768" y="0"/>
                  </a:lnTo>
                  <a:lnTo>
                    <a:pt x="774" y="2"/>
                  </a:lnTo>
                  <a:lnTo>
                    <a:pt x="774" y="2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1" name="Freeform 77"/>
            <p:cNvSpPr>
              <a:spLocks noEditPoints="1"/>
            </p:cNvSpPr>
            <p:nvPr/>
          </p:nvSpPr>
          <p:spPr bwMode="auto">
            <a:xfrm>
              <a:off x="4550" y="2935"/>
              <a:ext cx="443" cy="68"/>
            </a:xfrm>
            <a:custGeom>
              <a:avLst/>
              <a:gdLst>
                <a:gd name="T0" fmla="*/ 887 w 887"/>
                <a:gd name="T1" fmla="*/ 54 h 137"/>
                <a:gd name="T2" fmla="*/ 31 w 887"/>
                <a:gd name="T3" fmla="*/ 54 h 137"/>
                <a:gd name="T4" fmla="*/ 31 w 887"/>
                <a:gd name="T5" fmla="*/ 84 h 137"/>
                <a:gd name="T6" fmla="*/ 887 w 887"/>
                <a:gd name="T7" fmla="*/ 84 h 137"/>
                <a:gd name="T8" fmla="*/ 887 w 887"/>
                <a:gd name="T9" fmla="*/ 54 h 137"/>
                <a:gd name="T10" fmla="*/ 115 w 887"/>
                <a:gd name="T11" fmla="*/ 3 h 137"/>
                <a:gd name="T12" fmla="*/ 0 w 887"/>
                <a:gd name="T13" fmla="*/ 69 h 137"/>
                <a:gd name="T14" fmla="*/ 115 w 887"/>
                <a:gd name="T15" fmla="*/ 135 h 137"/>
                <a:gd name="T16" fmla="*/ 119 w 887"/>
                <a:gd name="T17" fmla="*/ 137 h 137"/>
                <a:gd name="T18" fmla="*/ 126 w 887"/>
                <a:gd name="T19" fmla="*/ 137 h 137"/>
                <a:gd name="T20" fmla="*/ 130 w 887"/>
                <a:gd name="T21" fmla="*/ 134 h 137"/>
                <a:gd name="T22" fmla="*/ 135 w 887"/>
                <a:gd name="T23" fmla="*/ 129 h 137"/>
                <a:gd name="T24" fmla="*/ 136 w 887"/>
                <a:gd name="T25" fmla="*/ 124 h 137"/>
                <a:gd name="T26" fmla="*/ 136 w 887"/>
                <a:gd name="T27" fmla="*/ 118 h 137"/>
                <a:gd name="T28" fmla="*/ 134 w 887"/>
                <a:gd name="T29" fmla="*/ 112 h 137"/>
                <a:gd name="T30" fmla="*/ 129 w 887"/>
                <a:gd name="T31" fmla="*/ 109 h 137"/>
                <a:gd name="T32" fmla="*/ 129 w 887"/>
                <a:gd name="T33" fmla="*/ 109 h 137"/>
                <a:gd name="T34" fmla="*/ 38 w 887"/>
                <a:gd name="T35" fmla="*/ 55 h 137"/>
                <a:gd name="T36" fmla="*/ 38 w 887"/>
                <a:gd name="T37" fmla="*/ 82 h 137"/>
                <a:gd name="T38" fmla="*/ 129 w 887"/>
                <a:gd name="T39" fmla="*/ 28 h 137"/>
                <a:gd name="T40" fmla="*/ 134 w 887"/>
                <a:gd name="T41" fmla="*/ 25 h 137"/>
                <a:gd name="T42" fmla="*/ 136 w 887"/>
                <a:gd name="T43" fmla="*/ 20 h 137"/>
                <a:gd name="T44" fmla="*/ 136 w 887"/>
                <a:gd name="T45" fmla="*/ 14 h 137"/>
                <a:gd name="T46" fmla="*/ 135 w 887"/>
                <a:gd name="T47" fmla="*/ 8 h 137"/>
                <a:gd name="T48" fmla="*/ 130 w 887"/>
                <a:gd name="T49" fmla="*/ 3 h 137"/>
                <a:gd name="T50" fmla="*/ 126 w 887"/>
                <a:gd name="T51" fmla="*/ 0 h 137"/>
                <a:gd name="T52" fmla="*/ 119 w 887"/>
                <a:gd name="T53" fmla="*/ 0 h 137"/>
                <a:gd name="T54" fmla="*/ 115 w 887"/>
                <a:gd name="T55" fmla="*/ 3 h 137"/>
                <a:gd name="T56" fmla="*/ 115 w 887"/>
                <a:gd name="T57" fmla="*/ 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7" h="137">
                  <a:moveTo>
                    <a:pt x="887" y="54"/>
                  </a:moveTo>
                  <a:lnTo>
                    <a:pt x="31" y="54"/>
                  </a:lnTo>
                  <a:lnTo>
                    <a:pt x="31" y="84"/>
                  </a:lnTo>
                  <a:lnTo>
                    <a:pt x="887" y="84"/>
                  </a:lnTo>
                  <a:lnTo>
                    <a:pt x="887" y="54"/>
                  </a:lnTo>
                  <a:close/>
                  <a:moveTo>
                    <a:pt x="115" y="3"/>
                  </a:moveTo>
                  <a:lnTo>
                    <a:pt x="0" y="69"/>
                  </a:lnTo>
                  <a:lnTo>
                    <a:pt x="115" y="135"/>
                  </a:lnTo>
                  <a:lnTo>
                    <a:pt x="119" y="137"/>
                  </a:lnTo>
                  <a:lnTo>
                    <a:pt x="126" y="137"/>
                  </a:lnTo>
                  <a:lnTo>
                    <a:pt x="130" y="134"/>
                  </a:lnTo>
                  <a:lnTo>
                    <a:pt x="135" y="129"/>
                  </a:lnTo>
                  <a:lnTo>
                    <a:pt x="136" y="124"/>
                  </a:lnTo>
                  <a:lnTo>
                    <a:pt x="136" y="118"/>
                  </a:lnTo>
                  <a:lnTo>
                    <a:pt x="134" y="112"/>
                  </a:lnTo>
                  <a:lnTo>
                    <a:pt x="129" y="109"/>
                  </a:lnTo>
                  <a:lnTo>
                    <a:pt x="129" y="109"/>
                  </a:lnTo>
                  <a:lnTo>
                    <a:pt x="38" y="55"/>
                  </a:lnTo>
                  <a:lnTo>
                    <a:pt x="38" y="82"/>
                  </a:lnTo>
                  <a:lnTo>
                    <a:pt x="129" y="28"/>
                  </a:lnTo>
                  <a:lnTo>
                    <a:pt x="134" y="25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5" y="8"/>
                  </a:lnTo>
                  <a:lnTo>
                    <a:pt x="130" y="3"/>
                  </a:lnTo>
                  <a:lnTo>
                    <a:pt x="126" y="0"/>
                  </a:lnTo>
                  <a:lnTo>
                    <a:pt x="119" y="0"/>
                  </a:lnTo>
                  <a:lnTo>
                    <a:pt x="115" y="3"/>
                  </a:lnTo>
                  <a:lnTo>
                    <a:pt x="115" y="3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2" name="Freeform 78"/>
            <p:cNvSpPr>
              <a:spLocks noEditPoints="1"/>
            </p:cNvSpPr>
            <p:nvPr/>
          </p:nvSpPr>
          <p:spPr bwMode="auto">
            <a:xfrm>
              <a:off x="4388" y="2727"/>
              <a:ext cx="68" cy="100"/>
            </a:xfrm>
            <a:custGeom>
              <a:avLst/>
              <a:gdLst>
                <a:gd name="T0" fmla="*/ 53 w 136"/>
                <a:gd name="T1" fmla="*/ 0 h 200"/>
                <a:gd name="T2" fmla="*/ 53 w 136"/>
                <a:gd name="T3" fmla="*/ 170 h 200"/>
                <a:gd name="T4" fmla="*/ 84 w 136"/>
                <a:gd name="T5" fmla="*/ 170 h 200"/>
                <a:gd name="T6" fmla="*/ 84 w 136"/>
                <a:gd name="T7" fmla="*/ 0 h 200"/>
                <a:gd name="T8" fmla="*/ 53 w 136"/>
                <a:gd name="T9" fmla="*/ 0 h 200"/>
                <a:gd name="T10" fmla="*/ 2 w 136"/>
                <a:gd name="T11" fmla="*/ 87 h 200"/>
                <a:gd name="T12" fmla="*/ 68 w 136"/>
                <a:gd name="T13" fmla="*/ 200 h 200"/>
                <a:gd name="T14" fmla="*/ 135 w 136"/>
                <a:gd name="T15" fmla="*/ 87 h 200"/>
                <a:gd name="T16" fmla="*/ 136 w 136"/>
                <a:gd name="T17" fmla="*/ 81 h 200"/>
                <a:gd name="T18" fmla="*/ 136 w 136"/>
                <a:gd name="T19" fmla="*/ 75 h 200"/>
                <a:gd name="T20" fmla="*/ 133 w 136"/>
                <a:gd name="T21" fmla="*/ 70 h 200"/>
                <a:gd name="T22" fmla="*/ 129 w 136"/>
                <a:gd name="T23" fmla="*/ 66 h 200"/>
                <a:gd name="T24" fmla="*/ 124 w 136"/>
                <a:gd name="T25" fmla="*/ 64 h 200"/>
                <a:gd name="T26" fmla="*/ 118 w 136"/>
                <a:gd name="T27" fmla="*/ 64 h 200"/>
                <a:gd name="T28" fmla="*/ 112 w 136"/>
                <a:gd name="T29" fmla="*/ 66 h 200"/>
                <a:gd name="T30" fmla="*/ 108 w 136"/>
                <a:gd name="T31" fmla="*/ 71 h 200"/>
                <a:gd name="T32" fmla="*/ 54 w 136"/>
                <a:gd name="T33" fmla="*/ 162 h 200"/>
                <a:gd name="T34" fmla="*/ 81 w 136"/>
                <a:gd name="T35" fmla="*/ 162 h 200"/>
                <a:gd name="T36" fmla="*/ 28 w 136"/>
                <a:gd name="T37" fmla="*/ 71 h 200"/>
                <a:gd name="T38" fmla="*/ 24 w 136"/>
                <a:gd name="T39" fmla="*/ 66 h 200"/>
                <a:gd name="T40" fmla="*/ 19 w 136"/>
                <a:gd name="T41" fmla="*/ 64 h 200"/>
                <a:gd name="T42" fmla="*/ 13 w 136"/>
                <a:gd name="T43" fmla="*/ 64 h 200"/>
                <a:gd name="T44" fmla="*/ 7 w 136"/>
                <a:gd name="T45" fmla="*/ 66 h 200"/>
                <a:gd name="T46" fmla="*/ 2 w 136"/>
                <a:gd name="T47" fmla="*/ 70 h 200"/>
                <a:gd name="T48" fmla="*/ 0 w 136"/>
                <a:gd name="T49" fmla="*/ 75 h 200"/>
                <a:gd name="T50" fmla="*/ 0 w 136"/>
                <a:gd name="T51" fmla="*/ 81 h 200"/>
                <a:gd name="T52" fmla="*/ 2 w 136"/>
                <a:gd name="T53" fmla="*/ 87 h 200"/>
                <a:gd name="T54" fmla="*/ 2 w 136"/>
                <a:gd name="T55" fmla="*/ 8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53" y="0"/>
                  </a:moveTo>
                  <a:lnTo>
                    <a:pt x="53" y="170"/>
                  </a:lnTo>
                  <a:lnTo>
                    <a:pt x="84" y="170"/>
                  </a:lnTo>
                  <a:lnTo>
                    <a:pt x="84" y="0"/>
                  </a:lnTo>
                  <a:lnTo>
                    <a:pt x="53" y="0"/>
                  </a:lnTo>
                  <a:close/>
                  <a:moveTo>
                    <a:pt x="2" y="87"/>
                  </a:moveTo>
                  <a:lnTo>
                    <a:pt x="68" y="200"/>
                  </a:lnTo>
                  <a:lnTo>
                    <a:pt x="135" y="87"/>
                  </a:lnTo>
                  <a:lnTo>
                    <a:pt x="136" y="81"/>
                  </a:lnTo>
                  <a:lnTo>
                    <a:pt x="136" y="75"/>
                  </a:lnTo>
                  <a:lnTo>
                    <a:pt x="133" y="70"/>
                  </a:lnTo>
                  <a:lnTo>
                    <a:pt x="129" y="66"/>
                  </a:lnTo>
                  <a:lnTo>
                    <a:pt x="124" y="64"/>
                  </a:lnTo>
                  <a:lnTo>
                    <a:pt x="118" y="64"/>
                  </a:lnTo>
                  <a:lnTo>
                    <a:pt x="112" y="66"/>
                  </a:lnTo>
                  <a:lnTo>
                    <a:pt x="108" y="71"/>
                  </a:lnTo>
                  <a:lnTo>
                    <a:pt x="54" y="162"/>
                  </a:lnTo>
                  <a:lnTo>
                    <a:pt x="81" y="162"/>
                  </a:lnTo>
                  <a:lnTo>
                    <a:pt x="28" y="71"/>
                  </a:lnTo>
                  <a:lnTo>
                    <a:pt x="24" y="66"/>
                  </a:lnTo>
                  <a:lnTo>
                    <a:pt x="19" y="64"/>
                  </a:lnTo>
                  <a:lnTo>
                    <a:pt x="13" y="64"/>
                  </a:lnTo>
                  <a:lnTo>
                    <a:pt x="7" y="66"/>
                  </a:lnTo>
                  <a:lnTo>
                    <a:pt x="2" y="70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2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3" name="Freeform 79"/>
            <p:cNvSpPr>
              <a:spLocks noEditPoints="1"/>
            </p:cNvSpPr>
            <p:nvPr/>
          </p:nvSpPr>
          <p:spPr bwMode="auto">
            <a:xfrm>
              <a:off x="4218" y="2727"/>
              <a:ext cx="68" cy="100"/>
            </a:xfrm>
            <a:custGeom>
              <a:avLst/>
              <a:gdLst>
                <a:gd name="T0" fmla="*/ 54 w 136"/>
                <a:gd name="T1" fmla="*/ 200 h 200"/>
                <a:gd name="T2" fmla="*/ 54 w 136"/>
                <a:gd name="T3" fmla="*/ 31 h 200"/>
                <a:gd name="T4" fmla="*/ 84 w 136"/>
                <a:gd name="T5" fmla="*/ 31 h 200"/>
                <a:gd name="T6" fmla="*/ 84 w 136"/>
                <a:gd name="T7" fmla="*/ 200 h 200"/>
                <a:gd name="T8" fmla="*/ 54 w 136"/>
                <a:gd name="T9" fmla="*/ 200 h 200"/>
                <a:gd name="T10" fmla="*/ 3 w 136"/>
                <a:gd name="T11" fmla="*/ 115 h 200"/>
                <a:gd name="T12" fmla="*/ 68 w 136"/>
                <a:gd name="T13" fmla="*/ 0 h 200"/>
                <a:gd name="T14" fmla="*/ 135 w 136"/>
                <a:gd name="T15" fmla="*/ 115 h 200"/>
                <a:gd name="T16" fmla="*/ 136 w 136"/>
                <a:gd name="T17" fmla="*/ 120 h 200"/>
                <a:gd name="T18" fmla="*/ 136 w 136"/>
                <a:gd name="T19" fmla="*/ 126 h 200"/>
                <a:gd name="T20" fmla="*/ 134 w 136"/>
                <a:gd name="T21" fmla="*/ 131 h 200"/>
                <a:gd name="T22" fmla="*/ 129 w 136"/>
                <a:gd name="T23" fmla="*/ 136 h 200"/>
                <a:gd name="T24" fmla="*/ 124 w 136"/>
                <a:gd name="T25" fmla="*/ 137 h 200"/>
                <a:gd name="T26" fmla="*/ 118 w 136"/>
                <a:gd name="T27" fmla="*/ 137 h 200"/>
                <a:gd name="T28" fmla="*/ 112 w 136"/>
                <a:gd name="T29" fmla="*/ 134 h 200"/>
                <a:gd name="T30" fmla="*/ 108 w 136"/>
                <a:gd name="T31" fmla="*/ 129 h 200"/>
                <a:gd name="T32" fmla="*/ 55 w 136"/>
                <a:gd name="T33" fmla="*/ 38 h 200"/>
                <a:gd name="T34" fmla="*/ 82 w 136"/>
                <a:gd name="T35" fmla="*/ 38 h 200"/>
                <a:gd name="T36" fmla="*/ 28 w 136"/>
                <a:gd name="T37" fmla="*/ 129 h 200"/>
                <a:gd name="T38" fmla="*/ 25 w 136"/>
                <a:gd name="T39" fmla="*/ 134 h 200"/>
                <a:gd name="T40" fmla="*/ 20 w 136"/>
                <a:gd name="T41" fmla="*/ 137 h 200"/>
                <a:gd name="T42" fmla="*/ 14 w 136"/>
                <a:gd name="T43" fmla="*/ 137 h 200"/>
                <a:gd name="T44" fmla="*/ 7 w 136"/>
                <a:gd name="T45" fmla="*/ 136 h 200"/>
                <a:gd name="T46" fmla="*/ 3 w 136"/>
                <a:gd name="T47" fmla="*/ 131 h 200"/>
                <a:gd name="T48" fmla="*/ 0 w 136"/>
                <a:gd name="T49" fmla="*/ 126 h 200"/>
                <a:gd name="T50" fmla="*/ 0 w 136"/>
                <a:gd name="T51" fmla="*/ 120 h 200"/>
                <a:gd name="T52" fmla="*/ 3 w 136"/>
                <a:gd name="T53" fmla="*/ 115 h 200"/>
                <a:gd name="T54" fmla="*/ 3 w 136"/>
                <a:gd name="T55" fmla="*/ 11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54" y="200"/>
                  </a:moveTo>
                  <a:lnTo>
                    <a:pt x="54" y="31"/>
                  </a:lnTo>
                  <a:lnTo>
                    <a:pt x="84" y="31"/>
                  </a:lnTo>
                  <a:lnTo>
                    <a:pt x="84" y="200"/>
                  </a:lnTo>
                  <a:lnTo>
                    <a:pt x="54" y="200"/>
                  </a:lnTo>
                  <a:close/>
                  <a:moveTo>
                    <a:pt x="3" y="115"/>
                  </a:moveTo>
                  <a:lnTo>
                    <a:pt x="68" y="0"/>
                  </a:lnTo>
                  <a:lnTo>
                    <a:pt x="135" y="115"/>
                  </a:lnTo>
                  <a:lnTo>
                    <a:pt x="136" y="120"/>
                  </a:lnTo>
                  <a:lnTo>
                    <a:pt x="136" y="126"/>
                  </a:lnTo>
                  <a:lnTo>
                    <a:pt x="134" y="131"/>
                  </a:lnTo>
                  <a:lnTo>
                    <a:pt x="129" y="136"/>
                  </a:lnTo>
                  <a:lnTo>
                    <a:pt x="124" y="137"/>
                  </a:lnTo>
                  <a:lnTo>
                    <a:pt x="118" y="137"/>
                  </a:lnTo>
                  <a:lnTo>
                    <a:pt x="112" y="134"/>
                  </a:lnTo>
                  <a:lnTo>
                    <a:pt x="108" y="129"/>
                  </a:lnTo>
                  <a:lnTo>
                    <a:pt x="55" y="38"/>
                  </a:lnTo>
                  <a:lnTo>
                    <a:pt x="82" y="38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0" y="137"/>
                  </a:lnTo>
                  <a:lnTo>
                    <a:pt x="14" y="137"/>
                  </a:lnTo>
                  <a:lnTo>
                    <a:pt x="7" y="136"/>
                  </a:lnTo>
                  <a:lnTo>
                    <a:pt x="3" y="131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3" y="115"/>
                  </a:lnTo>
                  <a:lnTo>
                    <a:pt x="3" y="115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4" name="Freeform 80"/>
            <p:cNvSpPr>
              <a:spLocks noEditPoints="1"/>
            </p:cNvSpPr>
            <p:nvPr/>
          </p:nvSpPr>
          <p:spPr bwMode="auto">
            <a:xfrm>
              <a:off x="5275" y="2371"/>
              <a:ext cx="68" cy="101"/>
            </a:xfrm>
            <a:custGeom>
              <a:avLst/>
              <a:gdLst>
                <a:gd name="T0" fmla="*/ 54 w 138"/>
                <a:gd name="T1" fmla="*/ 0 h 200"/>
                <a:gd name="T2" fmla="*/ 54 w 138"/>
                <a:gd name="T3" fmla="*/ 170 h 200"/>
                <a:gd name="T4" fmla="*/ 84 w 138"/>
                <a:gd name="T5" fmla="*/ 170 h 200"/>
                <a:gd name="T6" fmla="*/ 84 w 138"/>
                <a:gd name="T7" fmla="*/ 0 h 200"/>
                <a:gd name="T8" fmla="*/ 54 w 138"/>
                <a:gd name="T9" fmla="*/ 0 h 200"/>
                <a:gd name="T10" fmla="*/ 3 w 138"/>
                <a:gd name="T11" fmla="*/ 87 h 200"/>
                <a:gd name="T12" fmla="*/ 69 w 138"/>
                <a:gd name="T13" fmla="*/ 200 h 200"/>
                <a:gd name="T14" fmla="*/ 135 w 138"/>
                <a:gd name="T15" fmla="*/ 87 h 200"/>
                <a:gd name="T16" fmla="*/ 138 w 138"/>
                <a:gd name="T17" fmla="*/ 81 h 200"/>
                <a:gd name="T18" fmla="*/ 137 w 138"/>
                <a:gd name="T19" fmla="*/ 75 h 200"/>
                <a:gd name="T20" fmla="*/ 134 w 138"/>
                <a:gd name="T21" fmla="*/ 70 h 200"/>
                <a:gd name="T22" fmla="*/ 129 w 138"/>
                <a:gd name="T23" fmla="*/ 67 h 200"/>
                <a:gd name="T24" fmla="*/ 125 w 138"/>
                <a:gd name="T25" fmla="*/ 64 h 200"/>
                <a:gd name="T26" fmla="*/ 118 w 138"/>
                <a:gd name="T27" fmla="*/ 64 h 200"/>
                <a:gd name="T28" fmla="*/ 112 w 138"/>
                <a:gd name="T29" fmla="*/ 67 h 200"/>
                <a:gd name="T30" fmla="*/ 109 w 138"/>
                <a:gd name="T31" fmla="*/ 71 h 200"/>
                <a:gd name="T32" fmla="*/ 109 w 138"/>
                <a:gd name="T33" fmla="*/ 71 h 200"/>
                <a:gd name="T34" fmla="*/ 55 w 138"/>
                <a:gd name="T35" fmla="*/ 163 h 200"/>
                <a:gd name="T36" fmla="*/ 82 w 138"/>
                <a:gd name="T37" fmla="*/ 163 h 200"/>
                <a:gd name="T38" fmla="*/ 28 w 138"/>
                <a:gd name="T39" fmla="*/ 71 h 200"/>
                <a:gd name="T40" fmla="*/ 25 w 138"/>
                <a:gd name="T41" fmla="*/ 67 h 200"/>
                <a:gd name="T42" fmla="*/ 20 w 138"/>
                <a:gd name="T43" fmla="*/ 64 h 200"/>
                <a:gd name="T44" fmla="*/ 14 w 138"/>
                <a:gd name="T45" fmla="*/ 64 h 200"/>
                <a:gd name="T46" fmla="*/ 8 w 138"/>
                <a:gd name="T47" fmla="*/ 67 h 200"/>
                <a:gd name="T48" fmla="*/ 3 w 138"/>
                <a:gd name="T49" fmla="*/ 70 h 200"/>
                <a:gd name="T50" fmla="*/ 0 w 138"/>
                <a:gd name="T51" fmla="*/ 75 h 200"/>
                <a:gd name="T52" fmla="*/ 0 w 138"/>
                <a:gd name="T53" fmla="*/ 81 h 200"/>
                <a:gd name="T54" fmla="*/ 3 w 138"/>
                <a:gd name="T55" fmla="*/ 87 h 200"/>
                <a:gd name="T56" fmla="*/ 3 w 138"/>
                <a:gd name="T57" fmla="*/ 8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8" h="200">
                  <a:moveTo>
                    <a:pt x="54" y="0"/>
                  </a:moveTo>
                  <a:lnTo>
                    <a:pt x="54" y="170"/>
                  </a:lnTo>
                  <a:lnTo>
                    <a:pt x="84" y="170"/>
                  </a:lnTo>
                  <a:lnTo>
                    <a:pt x="84" y="0"/>
                  </a:lnTo>
                  <a:lnTo>
                    <a:pt x="54" y="0"/>
                  </a:lnTo>
                  <a:close/>
                  <a:moveTo>
                    <a:pt x="3" y="87"/>
                  </a:moveTo>
                  <a:lnTo>
                    <a:pt x="69" y="200"/>
                  </a:lnTo>
                  <a:lnTo>
                    <a:pt x="135" y="87"/>
                  </a:lnTo>
                  <a:lnTo>
                    <a:pt x="138" y="81"/>
                  </a:lnTo>
                  <a:lnTo>
                    <a:pt x="137" y="75"/>
                  </a:lnTo>
                  <a:lnTo>
                    <a:pt x="134" y="70"/>
                  </a:lnTo>
                  <a:lnTo>
                    <a:pt x="129" y="67"/>
                  </a:lnTo>
                  <a:lnTo>
                    <a:pt x="125" y="64"/>
                  </a:lnTo>
                  <a:lnTo>
                    <a:pt x="118" y="64"/>
                  </a:lnTo>
                  <a:lnTo>
                    <a:pt x="112" y="67"/>
                  </a:lnTo>
                  <a:lnTo>
                    <a:pt x="109" y="71"/>
                  </a:lnTo>
                  <a:lnTo>
                    <a:pt x="109" y="71"/>
                  </a:lnTo>
                  <a:lnTo>
                    <a:pt x="55" y="163"/>
                  </a:lnTo>
                  <a:lnTo>
                    <a:pt x="82" y="163"/>
                  </a:lnTo>
                  <a:lnTo>
                    <a:pt x="28" y="71"/>
                  </a:lnTo>
                  <a:lnTo>
                    <a:pt x="25" y="67"/>
                  </a:lnTo>
                  <a:lnTo>
                    <a:pt x="20" y="64"/>
                  </a:lnTo>
                  <a:lnTo>
                    <a:pt x="14" y="64"/>
                  </a:lnTo>
                  <a:lnTo>
                    <a:pt x="8" y="67"/>
                  </a:lnTo>
                  <a:lnTo>
                    <a:pt x="3" y="70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3" y="87"/>
                  </a:lnTo>
                  <a:lnTo>
                    <a:pt x="3" y="87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5" name="Freeform 81"/>
            <p:cNvSpPr>
              <a:spLocks noEditPoints="1"/>
            </p:cNvSpPr>
            <p:nvPr/>
          </p:nvSpPr>
          <p:spPr bwMode="auto">
            <a:xfrm>
              <a:off x="5104" y="2371"/>
              <a:ext cx="69" cy="101"/>
            </a:xfrm>
            <a:custGeom>
              <a:avLst/>
              <a:gdLst>
                <a:gd name="T0" fmla="*/ 53 w 136"/>
                <a:gd name="T1" fmla="*/ 200 h 200"/>
                <a:gd name="T2" fmla="*/ 53 w 136"/>
                <a:gd name="T3" fmla="*/ 30 h 200"/>
                <a:gd name="T4" fmla="*/ 84 w 136"/>
                <a:gd name="T5" fmla="*/ 30 h 200"/>
                <a:gd name="T6" fmla="*/ 84 w 136"/>
                <a:gd name="T7" fmla="*/ 200 h 200"/>
                <a:gd name="T8" fmla="*/ 53 w 136"/>
                <a:gd name="T9" fmla="*/ 200 h 200"/>
                <a:gd name="T10" fmla="*/ 2 w 136"/>
                <a:gd name="T11" fmla="*/ 114 h 200"/>
                <a:gd name="T12" fmla="*/ 68 w 136"/>
                <a:gd name="T13" fmla="*/ 0 h 200"/>
                <a:gd name="T14" fmla="*/ 135 w 136"/>
                <a:gd name="T15" fmla="*/ 114 h 200"/>
                <a:gd name="T16" fmla="*/ 136 w 136"/>
                <a:gd name="T17" fmla="*/ 119 h 200"/>
                <a:gd name="T18" fmla="*/ 136 w 136"/>
                <a:gd name="T19" fmla="*/ 125 h 200"/>
                <a:gd name="T20" fmla="*/ 134 w 136"/>
                <a:gd name="T21" fmla="*/ 130 h 200"/>
                <a:gd name="T22" fmla="*/ 129 w 136"/>
                <a:gd name="T23" fmla="*/ 135 h 200"/>
                <a:gd name="T24" fmla="*/ 124 w 136"/>
                <a:gd name="T25" fmla="*/ 136 h 200"/>
                <a:gd name="T26" fmla="*/ 118 w 136"/>
                <a:gd name="T27" fmla="*/ 136 h 200"/>
                <a:gd name="T28" fmla="*/ 112 w 136"/>
                <a:gd name="T29" fmla="*/ 134 h 200"/>
                <a:gd name="T30" fmla="*/ 108 w 136"/>
                <a:gd name="T31" fmla="*/ 129 h 200"/>
                <a:gd name="T32" fmla="*/ 55 w 136"/>
                <a:gd name="T33" fmla="*/ 37 h 200"/>
                <a:gd name="T34" fmla="*/ 81 w 136"/>
                <a:gd name="T35" fmla="*/ 37 h 200"/>
                <a:gd name="T36" fmla="*/ 28 w 136"/>
                <a:gd name="T37" fmla="*/ 129 h 200"/>
                <a:gd name="T38" fmla="*/ 24 w 136"/>
                <a:gd name="T39" fmla="*/ 134 h 200"/>
                <a:gd name="T40" fmla="*/ 19 w 136"/>
                <a:gd name="T41" fmla="*/ 136 h 200"/>
                <a:gd name="T42" fmla="*/ 13 w 136"/>
                <a:gd name="T43" fmla="*/ 136 h 200"/>
                <a:gd name="T44" fmla="*/ 7 w 136"/>
                <a:gd name="T45" fmla="*/ 135 h 200"/>
                <a:gd name="T46" fmla="*/ 2 w 136"/>
                <a:gd name="T47" fmla="*/ 130 h 200"/>
                <a:gd name="T48" fmla="*/ 0 w 136"/>
                <a:gd name="T49" fmla="*/ 125 h 200"/>
                <a:gd name="T50" fmla="*/ 0 w 136"/>
                <a:gd name="T51" fmla="*/ 119 h 200"/>
                <a:gd name="T52" fmla="*/ 2 w 136"/>
                <a:gd name="T53" fmla="*/ 114 h 200"/>
                <a:gd name="T54" fmla="*/ 2 w 136"/>
                <a:gd name="T55" fmla="*/ 11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53" y="200"/>
                  </a:moveTo>
                  <a:lnTo>
                    <a:pt x="53" y="30"/>
                  </a:lnTo>
                  <a:lnTo>
                    <a:pt x="84" y="30"/>
                  </a:lnTo>
                  <a:lnTo>
                    <a:pt x="84" y="200"/>
                  </a:lnTo>
                  <a:lnTo>
                    <a:pt x="53" y="200"/>
                  </a:lnTo>
                  <a:close/>
                  <a:moveTo>
                    <a:pt x="2" y="114"/>
                  </a:moveTo>
                  <a:lnTo>
                    <a:pt x="68" y="0"/>
                  </a:lnTo>
                  <a:lnTo>
                    <a:pt x="135" y="114"/>
                  </a:lnTo>
                  <a:lnTo>
                    <a:pt x="136" y="119"/>
                  </a:lnTo>
                  <a:lnTo>
                    <a:pt x="136" y="125"/>
                  </a:lnTo>
                  <a:lnTo>
                    <a:pt x="134" y="130"/>
                  </a:lnTo>
                  <a:lnTo>
                    <a:pt x="129" y="135"/>
                  </a:lnTo>
                  <a:lnTo>
                    <a:pt x="124" y="136"/>
                  </a:lnTo>
                  <a:lnTo>
                    <a:pt x="118" y="136"/>
                  </a:lnTo>
                  <a:lnTo>
                    <a:pt x="112" y="134"/>
                  </a:lnTo>
                  <a:lnTo>
                    <a:pt x="108" y="129"/>
                  </a:lnTo>
                  <a:lnTo>
                    <a:pt x="55" y="37"/>
                  </a:lnTo>
                  <a:lnTo>
                    <a:pt x="81" y="37"/>
                  </a:lnTo>
                  <a:lnTo>
                    <a:pt x="28" y="129"/>
                  </a:lnTo>
                  <a:lnTo>
                    <a:pt x="24" y="134"/>
                  </a:lnTo>
                  <a:lnTo>
                    <a:pt x="19" y="136"/>
                  </a:lnTo>
                  <a:lnTo>
                    <a:pt x="13" y="136"/>
                  </a:lnTo>
                  <a:lnTo>
                    <a:pt x="7" y="135"/>
                  </a:lnTo>
                  <a:lnTo>
                    <a:pt x="2" y="130"/>
                  </a:lnTo>
                  <a:lnTo>
                    <a:pt x="0" y="125"/>
                  </a:lnTo>
                  <a:lnTo>
                    <a:pt x="0" y="119"/>
                  </a:lnTo>
                  <a:lnTo>
                    <a:pt x="2" y="114"/>
                  </a:lnTo>
                  <a:lnTo>
                    <a:pt x="2" y="114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6" name="Freeform 82"/>
            <p:cNvSpPr>
              <a:spLocks noEditPoints="1"/>
            </p:cNvSpPr>
            <p:nvPr/>
          </p:nvSpPr>
          <p:spPr bwMode="auto">
            <a:xfrm>
              <a:off x="5275" y="2722"/>
              <a:ext cx="68" cy="100"/>
            </a:xfrm>
            <a:custGeom>
              <a:avLst/>
              <a:gdLst>
                <a:gd name="T0" fmla="*/ 54 w 138"/>
                <a:gd name="T1" fmla="*/ 0 h 200"/>
                <a:gd name="T2" fmla="*/ 54 w 138"/>
                <a:gd name="T3" fmla="*/ 170 h 200"/>
                <a:gd name="T4" fmla="*/ 84 w 138"/>
                <a:gd name="T5" fmla="*/ 170 h 200"/>
                <a:gd name="T6" fmla="*/ 84 w 138"/>
                <a:gd name="T7" fmla="*/ 0 h 200"/>
                <a:gd name="T8" fmla="*/ 54 w 138"/>
                <a:gd name="T9" fmla="*/ 0 h 200"/>
                <a:gd name="T10" fmla="*/ 3 w 138"/>
                <a:gd name="T11" fmla="*/ 87 h 200"/>
                <a:gd name="T12" fmla="*/ 69 w 138"/>
                <a:gd name="T13" fmla="*/ 200 h 200"/>
                <a:gd name="T14" fmla="*/ 135 w 138"/>
                <a:gd name="T15" fmla="*/ 87 h 200"/>
                <a:gd name="T16" fmla="*/ 138 w 138"/>
                <a:gd name="T17" fmla="*/ 81 h 200"/>
                <a:gd name="T18" fmla="*/ 137 w 138"/>
                <a:gd name="T19" fmla="*/ 75 h 200"/>
                <a:gd name="T20" fmla="*/ 134 w 138"/>
                <a:gd name="T21" fmla="*/ 70 h 200"/>
                <a:gd name="T22" fmla="*/ 129 w 138"/>
                <a:gd name="T23" fmla="*/ 66 h 200"/>
                <a:gd name="T24" fmla="*/ 125 w 138"/>
                <a:gd name="T25" fmla="*/ 64 h 200"/>
                <a:gd name="T26" fmla="*/ 118 w 138"/>
                <a:gd name="T27" fmla="*/ 64 h 200"/>
                <a:gd name="T28" fmla="*/ 112 w 138"/>
                <a:gd name="T29" fmla="*/ 66 h 200"/>
                <a:gd name="T30" fmla="*/ 109 w 138"/>
                <a:gd name="T31" fmla="*/ 71 h 200"/>
                <a:gd name="T32" fmla="*/ 109 w 138"/>
                <a:gd name="T33" fmla="*/ 71 h 200"/>
                <a:gd name="T34" fmla="*/ 55 w 138"/>
                <a:gd name="T35" fmla="*/ 163 h 200"/>
                <a:gd name="T36" fmla="*/ 82 w 138"/>
                <a:gd name="T37" fmla="*/ 163 h 200"/>
                <a:gd name="T38" fmla="*/ 28 w 138"/>
                <a:gd name="T39" fmla="*/ 71 h 200"/>
                <a:gd name="T40" fmla="*/ 25 w 138"/>
                <a:gd name="T41" fmla="*/ 66 h 200"/>
                <a:gd name="T42" fmla="*/ 20 w 138"/>
                <a:gd name="T43" fmla="*/ 64 h 200"/>
                <a:gd name="T44" fmla="*/ 14 w 138"/>
                <a:gd name="T45" fmla="*/ 64 h 200"/>
                <a:gd name="T46" fmla="*/ 8 w 138"/>
                <a:gd name="T47" fmla="*/ 66 h 200"/>
                <a:gd name="T48" fmla="*/ 3 w 138"/>
                <a:gd name="T49" fmla="*/ 70 h 200"/>
                <a:gd name="T50" fmla="*/ 0 w 138"/>
                <a:gd name="T51" fmla="*/ 75 h 200"/>
                <a:gd name="T52" fmla="*/ 0 w 138"/>
                <a:gd name="T53" fmla="*/ 81 h 200"/>
                <a:gd name="T54" fmla="*/ 3 w 138"/>
                <a:gd name="T55" fmla="*/ 87 h 200"/>
                <a:gd name="T56" fmla="*/ 3 w 138"/>
                <a:gd name="T57" fmla="*/ 8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8" h="200">
                  <a:moveTo>
                    <a:pt x="54" y="0"/>
                  </a:moveTo>
                  <a:lnTo>
                    <a:pt x="54" y="170"/>
                  </a:lnTo>
                  <a:lnTo>
                    <a:pt x="84" y="170"/>
                  </a:lnTo>
                  <a:lnTo>
                    <a:pt x="84" y="0"/>
                  </a:lnTo>
                  <a:lnTo>
                    <a:pt x="54" y="0"/>
                  </a:lnTo>
                  <a:close/>
                  <a:moveTo>
                    <a:pt x="3" y="87"/>
                  </a:moveTo>
                  <a:lnTo>
                    <a:pt x="69" y="200"/>
                  </a:lnTo>
                  <a:lnTo>
                    <a:pt x="135" y="87"/>
                  </a:lnTo>
                  <a:lnTo>
                    <a:pt x="138" y="81"/>
                  </a:lnTo>
                  <a:lnTo>
                    <a:pt x="137" y="75"/>
                  </a:lnTo>
                  <a:lnTo>
                    <a:pt x="134" y="70"/>
                  </a:lnTo>
                  <a:lnTo>
                    <a:pt x="129" y="66"/>
                  </a:lnTo>
                  <a:lnTo>
                    <a:pt x="125" y="64"/>
                  </a:lnTo>
                  <a:lnTo>
                    <a:pt x="118" y="64"/>
                  </a:lnTo>
                  <a:lnTo>
                    <a:pt x="112" y="66"/>
                  </a:lnTo>
                  <a:lnTo>
                    <a:pt x="109" y="71"/>
                  </a:lnTo>
                  <a:lnTo>
                    <a:pt x="109" y="71"/>
                  </a:lnTo>
                  <a:lnTo>
                    <a:pt x="55" y="163"/>
                  </a:lnTo>
                  <a:lnTo>
                    <a:pt x="82" y="163"/>
                  </a:lnTo>
                  <a:lnTo>
                    <a:pt x="28" y="71"/>
                  </a:lnTo>
                  <a:lnTo>
                    <a:pt x="25" y="66"/>
                  </a:lnTo>
                  <a:lnTo>
                    <a:pt x="20" y="64"/>
                  </a:lnTo>
                  <a:lnTo>
                    <a:pt x="14" y="64"/>
                  </a:lnTo>
                  <a:lnTo>
                    <a:pt x="8" y="66"/>
                  </a:lnTo>
                  <a:lnTo>
                    <a:pt x="3" y="70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3" y="87"/>
                  </a:lnTo>
                  <a:lnTo>
                    <a:pt x="3" y="87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7" name="Freeform 83"/>
            <p:cNvSpPr>
              <a:spLocks noEditPoints="1"/>
            </p:cNvSpPr>
            <p:nvPr/>
          </p:nvSpPr>
          <p:spPr bwMode="auto">
            <a:xfrm>
              <a:off x="5104" y="2722"/>
              <a:ext cx="69" cy="100"/>
            </a:xfrm>
            <a:custGeom>
              <a:avLst/>
              <a:gdLst>
                <a:gd name="T0" fmla="*/ 53 w 136"/>
                <a:gd name="T1" fmla="*/ 200 h 200"/>
                <a:gd name="T2" fmla="*/ 53 w 136"/>
                <a:gd name="T3" fmla="*/ 30 h 200"/>
                <a:gd name="T4" fmla="*/ 84 w 136"/>
                <a:gd name="T5" fmla="*/ 30 h 200"/>
                <a:gd name="T6" fmla="*/ 84 w 136"/>
                <a:gd name="T7" fmla="*/ 200 h 200"/>
                <a:gd name="T8" fmla="*/ 53 w 136"/>
                <a:gd name="T9" fmla="*/ 200 h 200"/>
                <a:gd name="T10" fmla="*/ 2 w 136"/>
                <a:gd name="T11" fmla="*/ 114 h 200"/>
                <a:gd name="T12" fmla="*/ 68 w 136"/>
                <a:gd name="T13" fmla="*/ 0 h 200"/>
                <a:gd name="T14" fmla="*/ 135 w 136"/>
                <a:gd name="T15" fmla="*/ 114 h 200"/>
                <a:gd name="T16" fmla="*/ 136 w 136"/>
                <a:gd name="T17" fmla="*/ 119 h 200"/>
                <a:gd name="T18" fmla="*/ 136 w 136"/>
                <a:gd name="T19" fmla="*/ 125 h 200"/>
                <a:gd name="T20" fmla="*/ 134 w 136"/>
                <a:gd name="T21" fmla="*/ 130 h 200"/>
                <a:gd name="T22" fmla="*/ 129 w 136"/>
                <a:gd name="T23" fmla="*/ 135 h 200"/>
                <a:gd name="T24" fmla="*/ 124 w 136"/>
                <a:gd name="T25" fmla="*/ 136 h 200"/>
                <a:gd name="T26" fmla="*/ 118 w 136"/>
                <a:gd name="T27" fmla="*/ 136 h 200"/>
                <a:gd name="T28" fmla="*/ 112 w 136"/>
                <a:gd name="T29" fmla="*/ 133 h 200"/>
                <a:gd name="T30" fmla="*/ 108 w 136"/>
                <a:gd name="T31" fmla="*/ 129 h 200"/>
                <a:gd name="T32" fmla="*/ 55 w 136"/>
                <a:gd name="T33" fmla="*/ 37 h 200"/>
                <a:gd name="T34" fmla="*/ 81 w 136"/>
                <a:gd name="T35" fmla="*/ 37 h 200"/>
                <a:gd name="T36" fmla="*/ 28 w 136"/>
                <a:gd name="T37" fmla="*/ 129 h 200"/>
                <a:gd name="T38" fmla="*/ 24 w 136"/>
                <a:gd name="T39" fmla="*/ 133 h 200"/>
                <a:gd name="T40" fmla="*/ 19 w 136"/>
                <a:gd name="T41" fmla="*/ 136 h 200"/>
                <a:gd name="T42" fmla="*/ 13 w 136"/>
                <a:gd name="T43" fmla="*/ 136 h 200"/>
                <a:gd name="T44" fmla="*/ 7 w 136"/>
                <a:gd name="T45" fmla="*/ 135 h 200"/>
                <a:gd name="T46" fmla="*/ 2 w 136"/>
                <a:gd name="T47" fmla="*/ 130 h 200"/>
                <a:gd name="T48" fmla="*/ 0 w 136"/>
                <a:gd name="T49" fmla="*/ 125 h 200"/>
                <a:gd name="T50" fmla="*/ 0 w 136"/>
                <a:gd name="T51" fmla="*/ 119 h 200"/>
                <a:gd name="T52" fmla="*/ 2 w 136"/>
                <a:gd name="T53" fmla="*/ 114 h 200"/>
                <a:gd name="T54" fmla="*/ 2 w 136"/>
                <a:gd name="T55" fmla="*/ 11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53" y="200"/>
                  </a:moveTo>
                  <a:lnTo>
                    <a:pt x="53" y="30"/>
                  </a:lnTo>
                  <a:lnTo>
                    <a:pt x="84" y="30"/>
                  </a:lnTo>
                  <a:lnTo>
                    <a:pt x="84" y="200"/>
                  </a:lnTo>
                  <a:lnTo>
                    <a:pt x="53" y="200"/>
                  </a:lnTo>
                  <a:close/>
                  <a:moveTo>
                    <a:pt x="2" y="114"/>
                  </a:moveTo>
                  <a:lnTo>
                    <a:pt x="68" y="0"/>
                  </a:lnTo>
                  <a:lnTo>
                    <a:pt x="135" y="114"/>
                  </a:lnTo>
                  <a:lnTo>
                    <a:pt x="136" y="119"/>
                  </a:lnTo>
                  <a:lnTo>
                    <a:pt x="136" y="125"/>
                  </a:lnTo>
                  <a:lnTo>
                    <a:pt x="134" y="130"/>
                  </a:lnTo>
                  <a:lnTo>
                    <a:pt x="129" y="135"/>
                  </a:lnTo>
                  <a:lnTo>
                    <a:pt x="124" y="136"/>
                  </a:lnTo>
                  <a:lnTo>
                    <a:pt x="118" y="136"/>
                  </a:lnTo>
                  <a:lnTo>
                    <a:pt x="112" y="133"/>
                  </a:lnTo>
                  <a:lnTo>
                    <a:pt x="108" y="129"/>
                  </a:lnTo>
                  <a:lnTo>
                    <a:pt x="55" y="37"/>
                  </a:lnTo>
                  <a:lnTo>
                    <a:pt x="81" y="37"/>
                  </a:lnTo>
                  <a:lnTo>
                    <a:pt x="28" y="129"/>
                  </a:lnTo>
                  <a:lnTo>
                    <a:pt x="24" y="133"/>
                  </a:lnTo>
                  <a:lnTo>
                    <a:pt x="19" y="136"/>
                  </a:lnTo>
                  <a:lnTo>
                    <a:pt x="13" y="136"/>
                  </a:lnTo>
                  <a:lnTo>
                    <a:pt x="7" y="135"/>
                  </a:lnTo>
                  <a:lnTo>
                    <a:pt x="2" y="130"/>
                  </a:lnTo>
                  <a:lnTo>
                    <a:pt x="0" y="125"/>
                  </a:lnTo>
                  <a:lnTo>
                    <a:pt x="0" y="119"/>
                  </a:lnTo>
                  <a:lnTo>
                    <a:pt x="2" y="114"/>
                  </a:lnTo>
                  <a:lnTo>
                    <a:pt x="2" y="114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8" name="Freeform 84"/>
            <p:cNvSpPr>
              <a:spLocks/>
            </p:cNvSpPr>
            <p:nvPr/>
          </p:nvSpPr>
          <p:spPr bwMode="auto">
            <a:xfrm>
              <a:off x="3665" y="1706"/>
              <a:ext cx="545" cy="716"/>
            </a:xfrm>
            <a:custGeom>
              <a:avLst/>
              <a:gdLst>
                <a:gd name="T0" fmla="*/ 0 w 1091"/>
                <a:gd name="T1" fmla="*/ 70 h 1431"/>
                <a:gd name="T2" fmla="*/ 1 w 1091"/>
                <a:gd name="T3" fmla="*/ 56 h 1431"/>
                <a:gd name="T4" fmla="*/ 6 w 1091"/>
                <a:gd name="T5" fmla="*/ 42 h 1431"/>
                <a:gd name="T6" fmla="*/ 12 w 1091"/>
                <a:gd name="T7" fmla="*/ 31 h 1431"/>
                <a:gd name="T8" fmla="*/ 21 w 1091"/>
                <a:gd name="T9" fmla="*/ 21 h 1431"/>
                <a:gd name="T10" fmla="*/ 32 w 1091"/>
                <a:gd name="T11" fmla="*/ 12 h 1431"/>
                <a:gd name="T12" fmla="*/ 43 w 1091"/>
                <a:gd name="T13" fmla="*/ 6 h 1431"/>
                <a:gd name="T14" fmla="*/ 56 w 1091"/>
                <a:gd name="T15" fmla="*/ 1 h 1431"/>
                <a:gd name="T16" fmla="*/ 71 w 1091"/>
                <a:gd name="T17" fmla="*/ 0 h 1431"/>
                <a:gd name="T18" fmla="*/ 577 w 1091"/>
                <a:gd name="T19" fmla="*/ 0 h 1431"/>
                <a:gd name="T20" fmla="*/ 577 w 1091"/>
                <a:gd name="T21" fmla="*/ 0 h 1431"/>
                <a:gd name="T22" fmla="*/ 824 w 1091"/>
                <a:gd name="T23" fmla="*/ 0 h 1431"/>
                <a:gd name="T24" fmla="*/ 917 w 1091"/>
                <a:gd name="T25" fmla="*/ 0 h 1431"/>
                <a:gd name="T26" fmla="*/ 932 w 1091"/>
                <a:gd name="T27" fmla="*/ 1 h 1431"/>
                <a:gd name="T28" fmla="*/ 945 w 1091"/>
                <a:gd name="T29" fmla="*/ 6 h 1431"/>
                <a:gd name="T30" fmla="*/ 958 w 1091"/>
                <a:gd name="T31" fmla="*/ 12 h 1431"/>
                <a:gd name="T32" fmla="*/ 967 w 1091"/>
                <a:gd name="T33" fmla="*/ 21 h 1431"/>
                <a:gd name="T34" fmla="*/ 976 w 1091"/>
                <a:gd name="T35" fmla="*/ 31 h 1431"/>
                <a:gd name="T36" fmla="*/ 983 w 1091"/>
                <a:gd name="T37" fmla="*/ 42 h 1431"/>
                <a:gd name="T38" fmla="*/ 987 w 1091"/>
                <a:gd name="T39" fmla="*/ 56 h 1431"/>
                <a:gd name="T40" fmla="*/ 988 w 1091"/>
                <a:gd name="T41" fmla="*/ 70 h 1431"/>
                <a:gd name="T42" fmla="*/ 988 w 1091"/>
                <a:gd name="T43" fmla="*/ 247 h 1431"/>
                <a:gd name="T44" fmla="*/ 988 w 1091"/>
                <a:gd name="T45" fmla="*/ 247 h 1431"/>
                <a:gd name="T46" fmla="*/ 988 w 1091"/>
                <a:gd name="T47" fmla="*/ 351 h 1431"/>
                <a:gd name="T48" fmla="*/ 988 w 1091"/>
                <a:gd name="T49" fmla="*/ 351 h 1431"/>
                <a:gd name="T50" fmla="*/ 987 w 1091"/>
                <a:gd name="T51" fmla="*/ 366 h 1431"/>
                <a:gd name="T52" fmla="*/ 983 w 1091"/>
                <a:gd name="T53" fmla="*/ 379 h 1431"/>
                <a:gd name="T54" fmla="*/ 976 w 1091"/>
                <a:gd name="T55" fmla="*/ 392 h 1431"/>
                <a:gd name="T56" fmla="*/ 967 w 1091"/>
                <a:gd name="T57" fmla="*/ 401 h 1431"/>
                <a:gd name="T58" fmla="*/ 958 w 1091"/>
                <a:gd name="T59" fmla="*/ 410 h 1431"/>
                <a:gd name="T60" fmla="*/ 945 w 1091"/>
                <a:gd name="T61" fmla="*/ 417 h 1431"/>
                <a:gd name="T62" fmla="*/ 932 w 1091"/>
                <a:gd name="T63" fmla="*/ 421 h 1431"/>
                <a:gd name="T64" fmla="*/ 917 w 1091"/>
                <a:gd name="T65" fmla="*/ 422 h 1431"/>
                <a:gd name="T66" fmla="*/ 824 w 1091"/>
                <a:gd name="T67" fmla="*/ 422 h 1431"/>
                <a:gd name="T68" fmla="*/ 1091 w 1091"/>
                <a:gd name="T69" fmla="*/ 1431 h 1431"/>
                <a:gd name="T70" fmla="*/ 577 w 1091"/>
                <a:gd name="T71" fmla="*/ 422 h 1431"/>
                <a:gd name="T72" fmla="*/ 71 w 1091"/>
                <a:gd name="T73" fmla="*/ 422 h 1431"/>
                <a:gd name="T74" fmla="*/ 56 w 1091"/>
                <a:gd name="T75" fmla="*/ 421 h 1431"/>
                <a:gd name="T76" fmla="*/ 43 w 1091"/>
                <a:gd name="T77" fmla="*/ 417 h 1431"/>
                <a:gd name="T78" fmla="*/ 32 w 1091"/>
                <a:gd name="T79" fmla="*/ 410 h 1431"/>
                <a:gd name="T80" fmla="*/ 21 w 1091"/>
                <a:gd name="T81" fmla="*/ 401 h 1431"/>
                <a:gd name="T82" fmla="*/ 12 w 1091"/>
                <a:gd name="T83" fmla="*/ 392 h 1431"/>
                <a:gd name="T84" fmla="*/ 6 w 1091"/>
                <a:gd name="T85" fmla="*/ 379 h 1431"/>
                <a:gd name="T86" fmla="*/ 1 w 1091"/>
                <a:gd name="T87" fmla="*/ 366 h 1431"/>
                <a:gd name="T88" fmla="*/ 0 w 1091"/>
                <a:gd name="T89" fmla="*/ 351 h 1431"/>
                <a:gd name="T90" fmla="*/ 0 w 1091"/>
                <a:gd name="T91" fmla="*/ 351 h 1431"/>
                <a:gd name="T92" fmla="*/ 0 w 1091"/>
                <a:gd name="T93" fmla="*/ 247 h 1431"/>
                <a:gd name="T94" fmla="*/ 0 w 1091"/>
                <a:gd name="T95" fmla="*/ 247 h 1431"/>
                <a:gd name="T96" fmla="*/ 0 w 1091"/>
                <a:gd name="T97" fmla="*/ 7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1" h="1431">
                  <a:moveTo>
                    <a:pt x="0" y="70"/>
                  </a:moveTo>
                  <a:lnTo>
                    <a:pt x="1" y="56"/>
                  </a:lnTo>
                  <a:lnTo>
                    <a:pt x="6" y="42"/>
                  </a:lnTo>
                  <a:lnTo>
                    <a:pt x="12" y="31"/>
                  </a:lnTo>
                  <a:lnTo>
                    <a:pt x="21" y="21"/>
                  </a:lnTo>
                  <a:lnTo>
                    <a:pt x="32" y="12"/>
                  </a:lnTo>
                  <a:lnTo>
                    <a:pt x="43" y="6"/>
                  </a:lnTo>
                  <a:lnTo>
                    <a:pt x="56" y="1"/>
                  </a:lnTo>
                  <a:lnTo>
                    <a:pt x="71" y="0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824" y="0"/>
                  </a:lnTo>
                  <a:lnTo>
                    <a:pt x="917" y="0"/>
                  </a:lnTo>
                  <a:lnTo>
                    <a:pt x="932" y="1"/>
                  </a:lnTo>
                  <a:lnTo>
                    <a:pt x="945" y="6"/>
                  </a:lnTo>
                  <a:lnTo>
                    <a:pt x="958" y="12"/>
                  </a:lnTo>
                  <a:lnTo>
                    <a:pt x="967" y="21"/>
                  </a:lnTo>
                  <a:lnTo>
                    <a:pt x="976" y="31"/>
                  </a:lnTo>
                  <a:lnTo>
                    <a:pt x="983" y="42"/>
                  </a:lnTo>
                  <a:lnTo>
                    <a:pt x="987" y="56"/>
                  </a:lnTo>
                  <a:lnTo>
                    <a:pt x="988" y="70"/>
                  </a:lnTo>
                  <a:lnTo>
                    <a:pt x="988" y="247"/>
                  </a:lnTo>
                  <a:lnTo>
                    <a:pt x="988" y="247"/>
                  </a:lnTo>
                  <a:lnTo>
                    <a:pt x="988" y="351"/>
                  </a:lnTo>
                  <a:lnTo>
                    <a:pt x="988" y="351"/>
                  </a:lnTo>
                  <a:lnTo>
                    <a:pt x="987" y="366"/>
                  </a:lnTo>
                  <a:lnTo>
                    <a:pt x="983" y="379"/>
                  </a:lnTo>
                  <a:lnTo>
                    <a:pt x="976" y="392"/>
                  </a:lnTo>
                  <a:lnTo>
                    <a:pt x="967" y="401"/>
                  </a:lnTo>
                  <a:lnTo>
                    <a:pt x="958" y="410"/>
                  </a:lnTo>
                  <a:lnTo>
                    <a:pt x="945" y="417"/>
                  </a:lnTo>
                  <a:lnTo>
                    <a:pt x="932" y="421"/>
                  </a:lnTo>
                  <a:lnTo>
                    <a:pt x="917" y="422"/>
                  </a:lnTo>
                  <a:lnTo>
                    <a:pt x="824" y="422"/>
                  </a:lnTo>
                  <a:lnTo>
                    <a:pt x="1091" y="1431"/>
                  </a:lnTo>
                  <a:lnTo>
                    <a:pt x="577" y="422"/>
                  </a:lnTo>
                  <a:lnTo>
                    <a:pt x="71" y="422"/>
                  </a:lnTo>
                  <a:lnTo>
                    <a:pt x="56" y="421"/>
                  </a:lnTo>
                  <a:lnTo>
                    <a:pt x="43" y="417"/>
                  </a:lnTo>
                  <a:lnTo>
                    <a:pt x="32" y="410"/>
                  </a:lnTo>
                  <a:lnTo>
                    <a:pt x="21" y="401"/>
                  </a:lnTo>
                  <a:lnTo>
                    <a:pt x="12" y="392"/>
                  </a:lnTo>
                  <a:lnTo>
                    <a:pt x="6" y="379"/>
                  </a:lnTo>
                  <a:lnTo>
                    <a:pt x="1" y="366"/>
                  </a:lnTo>
                  <a:lnTo>
                    <a:pt x="0" y="351"/>
                  </a:lnTo>
                  <a:lnTo>
                    <a:pt x="0" y="351"/>
                  </a:lnTo>
                  <a:lnTo>
                    <a:pt x="0" y="247"/>
                  </a:lnTo>
                  <a:lnTo>
                    <a:pt x="0" y="24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9" name="Freeform 85"/>
            <p:cNvSpPr>
              <a:spLocks/>
            </p:cNvSpPr>
            <p:nvPr/>
          </p:nvSpPr>
          <p:spPr bwMode="auto">
            <a:xfrm>
              <a:off x="3665" y="1706"/>
              <a:ext cx="545" cy="716"/>
            </a:xfrm>
            <a:custGeom>
              <a:avLst/>
              <a:gdLst>
                <a:gd name="T0" fmla="*/ 0 w 1091"/>
                <a:gd name="T1" fmla="*/ 70 h 1431"/>
                <a:gd name="T2" fmla="*/ 1 w 1091"/>
                <a:gd name="T3" fmla="*/ 56 h 1431"/>
                <a:gd name="T4" fmla="*/ 6 w 1091"/>
                <a:gd name="T5" fmla="*/ 42 h 1431"/>
                <a:gd name="T6" fmla="*/ 12 w 1091"/>
                <a:gd name="T7" fmla="*/ 31 h 1431"/>
                <a:gd name="T8" fmla="*/ 21 w 1091"/>
                <a:gd name="T9" fmla="*/ 21 h 1431"/>
                <a:gd name="T10" fmla="*/ 32 w 1091"/>
                <a:gd name="T11" fmla="*/ 12 h 1431"/>
                <a:gd name="T12" fmla="*/ 43 w 1091"/>
                <a:gd name="T13" fmla="*/ 6 h 1431"/>
                <a:gd name="T14" fmla="*/ 56 w 1091"/>
                <a:gd name="T15" fmla="*/ 1 h 1431"/>
                <a:gd name="T16" fmla="*/ 71 w 1091"/>
                <a:gd name="T17" fmla="*/ 0 h 1431"/>
                <a:gd name="T18" fmla="*/ 577 w 1091"/>
                <a:gd name="T19" fmla="*/ 0 h 1431"/>
                <a:gd name="T20" fmla="*/ 577 w 1091"/>
                <a:gd name="T21" fmla="*/ 0 h 1431"/>
                <a:gd name="T22" fmla="*/ 824 w 1091"/>
                <a:gd name="T23" fmla="*/ 0 h 1431"/>
                <a:gd name="T24" fmla="*/ 917 w 1091"/>
                <a:gd name="T25" fmla="*/ 0 h 1431"/>
                <a:gd name="T26" fmla="*/ 932 w 1091"/>
                <a:gd name="T27" fmla="*/ 1 h 1431"/>
                <a:gd name="T28" fmla="*/ 945 w 1091"/>
                <a:gd name="T29" fmla="*/ 6 h 1431"/>
                <a:gd name="T30" fmla="*/ 958 w 1091"/>
                <a:gd name="T31" fmla="*/ 12 h 1431"/>
                <a:gd name="T32" fmla="*/ 967 w 1091"/>
                <a:gd name="T33" fmla="*/ 21 h 1431"/>
                <a:gd name="T34" fmla="*/ 976 w 1091"/>
                <a:gd name="T35" fmla="*/ 31 h 1431"/>
                <a:gd name="T36" fmla="*/ 983 w 1091"/>
                <a:gd name="T37" fmla="*/ 42 h 1431"/>
                <a:gd name="T38" fmla="*/ 987 w 1091"/>
                <a:gd name="T39" fmla="*/ 56 h 1431"/>
                <a:gd name="T40" fmla="*/ 988 w 1091"/>
                <a:gd name="T41" fmla="*/ 70 h 1431"/>
                <a:gd name="T42" fmla="*/ 988 w 1091"/>
                <a:gd name="T43" fmla="*/ 247 h 1431"/>
                <a:gd name="T44" fmla="*/ 988 w 1091"/>
                <a:gd name="T45" fmla="*/ 247 h 1431"/>
                <a:gd name="T46" fmla="*/ 988 w 1091"/>
                <a:gd name="T47" fmla="*/ 351 h 1431"/>
                <a:gd name="T48" fmla="*/ 988 w 1091"/>
                <a:gd name="T49" fmla="*/ 351 h 1431"/>
                <a:gd name="T50" fmla="*/ 987 w 1091"/>
                <a:gd name="T51" fmla="*/ 366 h 1431"/>
                <a:gd name="T52" fmla="*/ 983 w 1091"/>
                <a:gd name="T53" fmla="*/ 379 h 1431"/>
                <a:gd name="T54" fmla="*/ 976 w 1091"/>
                <a:gd name="T55" fmla="*/ 392 h 1431"/>
                <a:gd name="T56" fmla="*/ 967 w 1091"/>
                <a:gd name="T57" fmla="*/ 401 h 1431"/>
                <a:gd name="T58" fmla="*/ 958 w 1091"/>
                <a:gd name="T59" fmla="*/ 410 h 1431"/>
                <a:gd name="T60" fmla="*/ 945 w 1091"/>
                <a:gd name="T61" fmla="*/ 417 h 1431"/>
                <a:gd name="T62" fmla="*/ 932 w 1091"/>
                <a:gd name="T63" fmla="*/ 421 h 1431"/>
                <a:gd name="T64" fmla="*/ 917 w 1091"/>
                <a:gd name="T65" fmla="*/ 422 h 1431"/>
                <a:gd name="T66" fmla="*/ 824 w 1091"/>
                <a:gd name="T67" fmla="*/ 422 h 1431"/>
                <a:gd name="T68" fmla="*/ 1091 w 1091"/>
                <a:gd name="T69" fmla="*/ 1431 h 1431"/>
                <a:gd name="T70" fmla="*/ 577 w 1091"/>
                <a:gd name="T71" fmla="*/ 422 h 1431"/>
                <a:gd name="T72" fmla="*/ 71 w 1091"/>
                <a:gd name="T73" fmla="*/ 422 h 1431"/>
                <a:gd name="T74" fmla="*/ 56 w 1091"/>
                <a:gd name="T75" fmla="*/ 421 h 1431"/>
                <a:gd name="T76" fmla="*/ 43 w 1091"/>
                <a:gd name="T77" fmla="*/ 417 h 1431"/>
                <a:gd name="T78" fmla="*/ 32 w 1091"/>
                <a:gd name="T79" fmla="*/ 410 h 1431"/>
                <a:gd name="T80" fmla="*/ 21 w 1091"/>
                <a:gd name="T81" fmla="*/ 401 h 1431"/>
                <a:gd name="T82" fmla="*/ 12 w 1091"/>
                <a:gd name="T83" fmla="*/ 392 h 1431"/>
                <a:gd name="T84" fmla="*/ 6 w 1091"/>
                <a:gd name="T85" fmla="*/ 379 h 1431"/>
                <a:gd name="T86" fmla="*/ 1 w 1091"/>
                <a:gd name="T87" fmla="*/ 366 h 1431"/>
                <a:gd name="T88" fmla="*/ 0 w 1091"/>
                <a:gd name="T89" fmla="*/ 351 h 1431"/>
                <a:gd name="T90" fmla="*/ 0 w 1091"/>
                <a:gd name="T91" fmla="*/ 351 h 1431"/>
                <a:gd name="T92" fmla="*/ 0 w 1091"/>
                <a:gd name="T93" fmla="*/ 247 h 1431"/>
                <a:gd name="T94" fmla="*/ 0 w 1091"/>
                <a:gd name="T95" fmla="*/ 247 h 1431"/>
                <a:gd name="T96" fmla="*/ 0 w 1091"/>
                <a:gd name="T97" fmla="*/ 7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1" h="1431">
                  <a:moveTo>
                    <a:pt x="0" y="70"/>
                  </a:moveTo>
                  <a:lnTo>
                    <a:pt x="1" y="56"/>
                  </a:lnTo>
                  <a:lnTo>
                    <a:pt x="6" y="42"/>
                  </a:lnTo>
                  <a:lnTo>
                    <a:pt x="12" y="31"/>
                  </a:lnTo>
                  <a:lnTo>
                    <a:pt x="21" y="21"/>
                  </a:lnTo>
                  <a:lnTo>
                    <a:pt x="32" y="12"/>
                  </a:lnTo>
                  <a:lnTo>
                    <a:pt x="43" y="6"/>
                  </a:lnTo>
                  <a:lnTo>
                    <a:pt x="56" y="1"/>
                  </a:lnTo>
                  <a:lnTo>
                    <a:pt x="71" y="0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824" y="0"/>
                  </a:lnTo>
                  <a:lnTo>
                    <a:pt x="917" y="0"/>
                  </a:lnTo>
                  <a:lnTo>
                    <a:pt x="932" y="1"/>
                  </a:lnTo>
                  <a:lnTo>
                    <a:pt x="945" y="6"/>
                  </a:lnTo>
                  <a:lnTo>
                    <a:pt x="958" y="12"/>
                  </a:lnTo>
                  <a:lnTo>
                    <a:pt x="967" y="21"/>
                  </a:lnTo>
                  <a:lnTo>
                    <a:pt x="976" y="31"/>
                  </a:lnTo>
                  <a:lnTo>
                    <a:pt x="983" y="42"/>
                  </a:lnTo>
                  <a:lnTo>
                    <a:pt x="987" y="56"/>
                  </a:lnTo>
                  <a:lnTo>
                    <a:pt x="988" y="70"/>
                  </a:lnTo>
                  <a:lnTo>
                    <a:pt x="988" y="247"/>
                  </a:lnTo>
                  <a:lnTo>
                    <a:pt x="988" y="247"/>
                  </a:lnTo>
                  <a:lnTo>
                    <a:pt x="988" y="351"/>
                  </a:lnTo>
                  <a:lnTo>
                    <a:pt x="988" y="351"/>
                  </a:lnTo>
                  <a:lnTo>
                    <a:pt x="987" y="366"/>
                  </a:lnTo>
                  <a:lnTo>
                    <a:pt x="983" y="379"/>
                  </a:lnTo>
                  <a:lnTo>
                    <a:pt x="976" y="392"/>
                  </a:lnTo>
                  <a:lnTo>
                    <a:pt x="967" y="401"/>
                  </a:lnTo>
                  <a:lnTo>
                    <a:pt x="958" y="410"/>
                  </a:lnTo>
                  <a:lnTo>
                    <a:pt x="945" y="417"/>
                  </a:lnTo>
                  <a:lnTo>
                    <a:pt x="932" y="421"/>
                  </a:lnTo>
                  <a:lnTo>
                    <a:pt x="917" y="422"/>
                  </a:lnTo>
                  <a:lnTo>
                    <a:pt x="824" y="422"/>
                  </a:lnTo>
                  <a:lnTo>
                    <a:pt x="1091" y="1431"/>
                  </a:lnTo>
                  <a:lnTo>
                    <a:pt x="577" y="422"/>
                  </a:lnTo>
                  <a:lnTo>
                    <a:pt x="71" y="422"/>
                  </a:lnTo>
                  <a:lnTo>
                    <a:pt x="56" y="421"/>
                  </a:lnTo>
                  <a:lnTo>
                    <a:pt x="43" y="417"/>
                  </a:lnTo>
                  <a:lnTo>
                    <a:pt x="32" y="410"/>
                  </a:lnTo>
                  <a:lnTo>
                    <a:pt x="21" y="401"/>
                  </a:lnTo>
                  <a:lnTo>
                    <a:pt x="12" y="392"/>
                  </a:lnTo>
                  <a:lnTo>
                    <a:pt x="6" y="379"/>
                  </a:lnTo>
                  <a:lnTo>
                    <a:pt x="1" y="366"/>
                  </a:lnTo>
                  <a:lnTo>
                    <a:pt x="0" y="351"/>
                  </a:lnTo>
                  <a:lnTo>
                    <a:pt x="0" y="351"/>
                  </a:lnTo>
                  <a:lnTo>
                    <a:pt x="0" y="247"/>
                  </a:lnTo>
                  <a:lnTo>
                    <a:pt x="0" y="247"/>
                  </a:lnTo>
                  <a:lnTo>
                    <a:pt x="0" y="7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00" name="Rectangle 86"/>
            <p:cNvSpPr>
              <a:spLocks noChangeArrowheads="1"/>
            </p:cNvSpPr>
            <p:nvPr/>
          </p:nvSpPr>
          <p:spPr bwMode="auto">
            <a:xfrm>
              <a:off x="3770" y="1752"/>
              <a:ext cx="33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ルール化</a:t>
              </a:r>
              <a:endParaRPr kumimoji="0" lang="ja-JP" altLang="ja-JP"/>
            </a:p>
          </p:txBody>
        </p:sp>
        <p:sp>
          <p:nvSpPr>
            <p:cNvPr id="10301" name="Rectangle 87"/>
            <p:cNvSpPr>
              <a:spLocks noChangeArrowheads="1"/>
            </p:cNvSpPr>
            <p:nvPr/>
          </p:nvSpPr>
          <p:spPr bwMode="auto">
            <a:xfrm>
              <a:off x="3679" y="1698"/>
              <a:ext cx="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①</a:t>
              </a:r>
              <a:endParaRPr kumimoji="0" lang="ja-JP" altLang="ja-JP"/>
            </a:p>
          </p:txBody>
        </p:sp>
        <p:sp>
          <p:nvSpPr>
            <p:cNvPr id="10302" name="Freeform 88"/>
            <p:cNvSpPr>
              <a:spLocks/>
            </p:cNvSpPr>
            <p:nvPr/>
          </p:nvSpPr>
          <p:spPr bwMode="auto">
            <a:xfrm>
              <a:off x="3773" y="3011"/>
              <a:ext cx="495" cy="270"/>
            </a:xfrm>
            <a:custGeom>
              <a:avLst/>
              <a:gdLst>
                <a:gd name="T0" fmla="*/ 0 w 989"/>
                <a:gd name="T1" fmla="*/ 224 h 540"/>
                <a:gd name="T2" fmla="*/ 1 w 989"/>
                <a:gd name="T3" fmla="*/ 211 h 540"/>
                <a:gd name="T4" fmla="*/ 5 w 989"/>
                <a:gd name="T5" fmla="*/ 199 h 540"/>
                <a:gd name="T6" fmla="*/ 11 w 989"/>
                <a:gd name="T7" fmla="*/ 188 h 540"/>
                <a:gd name="T8" fmla="*/ 18 w 989"/>
                <a:gd name="T9" fmla="*/ 179 h 540"/>
                <a:gd name="T10" fmla="*/ 28 w 989"/>
                <a:gd name="T11" fmla="*/ 171 h 540"/>
                <a:gd name="T12" fmla="*/ 39 w 989"/>
                <a:gd name="T13" fmla="*/ 165 h 540"/>
                <a:gd name="T14" fmla="*/ 51 w 989"/>
                <a:gd name="T15" fmla="*/ 162 h 540"/>
                <a:gd name="T16" fmla="*/ 63 w 989"/>
                <a:gd name="T17" fmla="*/ 160 h 540"/>
                <a:gd name="T18" fmla="*/ 577 w 989"/>
                <a:gd name="T19" fmla="*/ 160 h 540"/>
                <a:gd name="T20" fmla="*/ 771 w 989"/>
                <a:gd name="T21" fmla="*/ 0 h 540"/>
                <a:gd name="T22" fmla="*/ 825 w 989"/>
                <a:gd name="T23" fmla="*/ 160 h 540"/>
                <a:gd name="T24" fmla="*/ 926 w 989"/>
                <a:gd name="T25" fmla="*/ 160 h 540"/>
                <a:gd name="T26" fmla="*/ 939 w 989"/>
                <a:gd name="T27" fmla="*/ 162 h 540"/>
                <a:gd name="T28" fmla="*/ 950 w 989"/>
                <a:gd name="T29" fmla="*/ 165 h 540"/>
                <a:gd name="T30" fmla="*/ 961 w 989"/>
                <a:gd name="T31" fmla="*/ 171 h 540"/>
                <a:gd name="T32" fmla="*/ 971 w 989"/>
                <a:gd name="T33" fmla="*/ 179 h 540"/>
                <a:gd name="T34" fmla="*/ 978 w 989"/>
                <a:gd name="T35" fmla="*/ 188 h 540"/>
                <a:gd name="T36" fmla="*/ 984 w 989"/>
                <a:gd name="T37" fmla="*/ 199 h 540"/>
                <a:gd name="T38" fmla="*/ 988 w 989"/>
                <a:gd name="T39" fmla="*/ 211 h 540"/>
                <a:gd name="T40" fmla="*/ 989 w 989"/>
                <a:gd name="T41" fmla="*/ 224 h 540"/>
                <a:gd name="T42" fmla="*/ 989 w 989"/>
                <a:gd name="T43" fmla="*/ 224 h 540"/>
                <a:gd name="T44" fmla="*/ 989 w 989"/>
                <a:gd name="T45" fmla="*/ 224 h 540"/>
                <a:gd name="T46" fmla="*/ 989 w 989"/>
                <a:gd name="T47" fmla="*/ 318 h 540"/>
                <a:gd name="T48" fmla="*/ 989 w 989"/>
                <a:gd name="T49" fmla="*/ 477 h 540"/>
                <a:gd name="T50" fmla="*/ 988 w 989"/>
                <a:gd name="T51" fmla="*/ 490 h 540"/>
                <a:gd name="T52" fmla="*/ 984 w 989"/>
                <a:gd name="T53" fmla="*/ 501 h 540"/>
                <a:gd name="T54" fmla="*/ 978 w 989"/>
                <a:gd name="T55" fmla="*/ 512 h 540"/>
                <a:gd name="T56" fmla="*/ 971 w 989"/>
                <a:gd name="T57" fmla="*/ 522 h 540"/>
                <a:gd name="T58" fmla="*/ 961 w 989"/>
                <a:gd name="T59" fmla="*/ 529 h 540"/>
                <a:gd name="T60" fmla="*/ 950 w 989"/>
                <a:gd name="T61" fmla="*/ 535 h 540"/>
                <a:gd name="T62" fmla="*/ 939 w 989"/>
                <a:gd name="T63" fmla="*/ 539 h 540"/>
                <a:gd name="T64" fmla="*/ 926 w 989"/>
                <a:gd name="T65" fmla="*/ 540 h 540"/>
                <a:gd name="T66" fmla="*/ 825 w 989"/>
                <a:gd name="T67" fmla="*/ 540 h 540"/>
                <a:gd name="T68" fmla="*/ 577 w 989"/>
                <a:gd name="T69" fmla="*/ 540 h 540"/>
                <a:gd name="T70" fmla="*/ 577 w 989"/>
                <a:gd name="T71" fmla="*/ 540 h 540"/>
                <a:gd name="T72" fmla="*/ 63 w 989"/>
                <a:gd name="T73" fmla="*/ 540 h 540"/>
                <a:gd name="T74" fmla="*/ 51 w 989"/>
                <a:gd name="T75" fmla="*/ 539 h 540"/>
                <a:gd name="T76" fmla="*/ 39 w 989"/>
                <a:gd name="T77" fmla="*/ 535 h 540"/>
                <a:gd name="T78" fmla="*/ 28 w 989"/>
                <a:gd name="T79" fmla="*/ 529 h 540"/>
                <a:gd name="T80" fmla="*/ 18 w 989"/>
                <a:gd name="T81" fmla="*/ 522 h 540"/>
                <a:gd name="T82" fmla="*/ 11 w 989"/>
                <a:gd name="T83" fmla="*/ 512 h 540"/>
                <a:gd name="T84" fmla="*/ 5 w 989"/>
                <a:gd name="T85" fmla="*/ 501 h 540"/>
                <a:gd name="T86" fmla="*/ 1 w 989"/>
                <a:gd name="T87" fmla="*/ 490 h 540"/>
                <a:gd name="T88" fmla="*/ 0 w 989"/>
                <a:gd name="T89" fmla="*/ 477 h 540"/>
                <a:gd name="T90" fmla="*/ 0 w 989"/>
                <a:gd name="T91" fmla="*/ 318 h 540"/>
                <a:gd name="T92" fmla="*/ 0 w 989"/>
                <a:gd name="T93" fmla="*/ 224 h 540"/>
                <a:gd name="T94" fmla="*/ 0 w 989"/>
                <a:gd name="T95" fmla="*/ 224 h 540"/>
                <a:gd name="T96" fmla="*/ 0 w 989"/>
                <a:gd name="T97" fmla="*/ 22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9" h="540">
                  <a:moveTo>
                    <a:pt x="0" y="224"/>
                  </a:moveTo>
                  <a:lnTo>
                    <a:pt x="1" y="211"/>
                  </a:lnTo>
                  <a:lnTo>
                    <a:pt x="5" y="199"/>
                  </a:lnTo>
                  <a:lnTo>
                    <a:pt x="11" y="188"/>
                  </a:lnTo>
                  <a:lnTo>
                    <a:pt x="18" y="179"/>
                  </a:lnTo>
                  <a:lnTo>
                    <a:pt x="28" y="171"/>
                  </a:lnTo>
                  <a:lnTo>
                    <a:pt x="39" y="165"/>
                  </a:lnTo>
                  <a:lnTo>
                    <a:pt x="51" y="162"/>
                  </a:lnTo>
                  <a:lnTo>
                    <a:pt x="63" y="160"/>
                  </a:lnTo>
                  <a:lnTo>
                    <a:pt x="577" y="160"/>
                  </a:lnTo>
                  <a:lnTo>
                    <a:pt x="771" y="0"/>
                  </a:lnTo>
                  <a:lnTo>
                    <a:pt x="825" y="160"/>
                  </a:lnTo>
                  <a:lnTo>
                    <a:pt x="926" y="160"/>
                  </a:lnTo>
                  <a:lnTo>
                    <a:pt x="939" y="162"/>
                  </a:lnTo>
                  <a:lnTo>
                    <a:pt x="950" y="165"/>
                  </a:lnTo>
                  <a:lnTo>
                    <a:pt x="961" y="171"/>
                  </a:lnTo>
                  <a:lnTo>
                    <a:pt x="971" y="179"/>
                  </a:lnTo>
                  <a:lnTo>
                    <a:pt x="978" y="188"/>
                  </a:lnTo>
                  <a:lnTo>
                    <a:pt x="984" y="199"/>
                  </a:lnTo>
                  <a:lnTo>
                    <a:pt x="988" y="211"/>
                  </a:lnTo>
                  <a:lnTo>
                    <a:pt x="989" y="224"/>
                  </a:lnTo>
                  <a:lnTo>
                    <a:pt x="989" y="224"/>
                  </a:lnTo>
                  <a:lnTo>
                    <a:pt x="989" y="224"/>
                  </a:lnTo>
                  <a:lnTo>
                    <a:pt x="989" y="318"/>
                  </a:lnTo>
                  <a:lnTo>
                    <a:pt x="989" y="477"/>
                  </a:lnTo>
                  <a:lnTo>
                    <a:pt x="988" y="490"/>
                  </a:lnTo>
                  <a:lnTo>
                    <a:pt x="984" y="501"/>
                  </a:lnTo>
                  <a:lnTo>
                    <a:pt x="978" y="512"/>
                  </a:lnTo>
                  <a:lnTo>
                    <a:pt x="971" y="522"/>
                  </a:lnTo>
                  <a:lnTo>
                    <a:pt x="961" y="529"/>
                  </a:lnTo>
                  <a:lnTo>
                    <a:pt x="950" y="535"/>
                  </a:lnTo>
                  <a:lnTo>
                    <a:pt x="939" y="539"/>
                  </a:lnTo>
                  <a:lnTo>
                    <a:pt x="926" y="540"/>
                  </a:lnTo>
                  <a:lnTo>
                    <a:pt x="825" y="540"/>
                  </a:lnTo>
                  <a:lnTo>
                    <a:pt x="577" y="540"/>
                  </a:lnTo>
                  <a:lnTo>
                    <a:pt x="577" y="540"/>
                  </a:lnTo>
                  <a:lnTo>
                    <a:pt x="63" y="540"/>
                  </a:lnTo>
                  <a:lnTo>
                    <a:pt x="51" y="539"/>
                  </a:lnTo>
                  <a:lnTo>
                    <a:pt x="39" y="535"/>
                  </a:lnTo>
                  <a:lnTo>
                    <a:pt x="28" y="529"/>
                  </a:lnTo>
                  <a:lnTo>
                    <a:pt x="18" y="522"/>
                  </a:lnTo>
                  <a:lnTo>
                    <a:pt x="11" y="512"/>
                  </a:lnTo>
                  <a:lnTo>
                    <a:pt x="5" y="501"/>
                  </a:lnTo>
                  <a:lnTo>
                    <a:pt x="1" y="490"/>
                  </a:lnTo>
                  <a:lnTo>
                    <a:pt x="0" y="477"/>
                  </a:lnTo>
                  <a:lnTo>
                    <a:pt x="0" y="31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03" name="Freeform 89"/>
            <p:cNvSpPr>
              <a:spLocks/>
            </p:cNvSpPr>
            <p:nvPr/>
          </p:nvSpPr>
          <p:spPr bwMode="auto">
            <a:xfrm>
              <a:off x="3773" y="3011"/>
              <a:ext cx="495" cy="270"/>
            </a:xfrm>
            <a:custGeom>
              <a:avLst/>
              <a:gdLst>
                <a:gd name="T0" fmla="*/ 0 w 989"/>
                <a:gd name="T1" fmla="*/ 224 h 540"/>
                <a:gd name="T2" fmla="*/ 1 w 989"/>
                <a:gd name="T3" fmla="*/ 211 h 540"/>
                <a:gd name="T4" fmla="*/ 5 w 989"/>
                <a:gd name="T5" fmla="*/ 199 h 540"/>
                <a:gd name="T6" fmla="*/ 11 w 989"/>
                <a:gd name="T7" fmla="*/ 188 h 540"/>
                <a:gd name="T8" fmla="*/ 18 w 989"/>
                <a:gd name="T9" fmla="*/ 179 h 540"/>
                <a:gd name="T10" fmla="*/ 28 w 989"/>
                <a:gd name="T11" fmla="*/ 171 h 540"/>
                <a:gd name="T12" fmla="*/ 39 w 989"/>
                <a:gd name="T13" fmla="*/ 165 h 540"/>
                <a:gd name="T14" fmla="*/ 51 w 989"/>
                <a:gd name="T15" fmla="*/ 162 h 540"/>
                <a:gd name="T16" fmla="*/ 63 w 989"/>
                <a:gd name="T17" fmla="*/ 160 h 540"/>
                <a:gd name="T18" fmla="*/ 577 w 989"/>
                <a:gd name="T19" fmla="*/ 160 h 540"/>
                <a:gd name="T20" fmla="*/ 771 w 989"/>
                <a:gd name="T21" fmla="*/ 0 h 540"/>
                <a:gd name="T22" fmla="*/ 825 w 989"/>
                <a:gd name="T23" fmla="*/ 160 h 540"/>
                <a:gd name="T24" fmla="*/ 926 w 989"/>
                <a:gd name="T25" fmla="*/ 160 h 540"/>
                <a:gd name="T26" fmla="*/ 939 w 989"/>
                <a:gd name="T27" fmla="*/ 162 h 540"/>
                <a:gd name="T28" fmla="*/ 950 w 989"/>
                <a:gd name="T29" fmla="*/ 165 h 540"/>
                <a:gd name="T30" fmla="*/ 961 w 989"/>
                <a:gd name="T31" fmla="*/ 171 h 540"/>
                <a:gd name="T32" fmla="*/ 971 w 989"/>
                <a:gd name="T33" fmla="*/ 179 h 540"/>
                <a:gd name="T34" fmla="*/ 978 w 989"/>
                <a:gd name="T35" fmla="*/ 188 h 540"/>
                <a:gd name="T36" fmla="*/ 984 w 989"/>
                <a:gd name="T37" fmla="*/ 199 h 540"/>
                <a:gd name="T38" fmla="*/ 988 w 989"/>
                <a:gd name="T39" fmla="*/ 211 h 540"/>
                <a:gd name="T40" fmla="*/ 989 w 989"/>
                <a:gd name="T41" fmla="*/ 224 h 540"/>
                <a:gd name="T42" fmla="*/ 989 w 989"/>
                <a:gd name="T43" fmla="*/ 224 h 540"/>
                <a:gd name="T44" fmla="*/ 989 w 989"/>
                <a:gd name="T45" fmla="*/ 224 h 540"/>
                <a:gd name="T46" fmla="*/ 989 w 989"/>
                <a:gd name="T47" fmla="*/ 318 h 540"/>
                <a:gd name="T48" fmla="*/ 989 w 989"/>
                <a:gd name="T49" fmla="*/ 477 h 540"/>
                <a:gd name="T50" fmla="*/ 988 w 989"/>
                <a:gd name="T51" fmla="*/ 490 h 540"/>
                <a:gd name="T52" fmla="*/ 984 w 989"/>
                <a:gd name="T53" fmla="*/ 501 h 540"/>
                <a:gd name="T54" fmla="*/ 978 w 989"/>
                <a:gd name="T55" fmla="*/ 512 h 540"/>
                <a:gd name="T56" fmla="*/ 971 w 989"/>
                <a:gd name="T57" fmla="*/ 522 h 540"/>
                <a:gd name="T58" fmla="*/ 961 w 989"/>
                <a:gd name="T59" fmla="*/ 529 h 540"/>
                <a:gd name="T60" fmla="*/ 950 w 989"/>
                <a:gd name="T61" fmla="*/ 535 h 540"/>
                <a:gd name="T62" fmla="*/ 939 w 989"/>
                <a:gd name="T63" fmla="*/ 539 h 540"/>
                <a:gd name="T64" fmla="*/ 926 w 989"/>
                <a:gd name="T65" fmla="*/ 540 h 540"/>
                <a:gd name="T66" fmla="*/ 825 w 989"/>
                <a:gd name="T67" fmla="*/ 540 h 540"/>
                <a:gd name="T68" fmla="*/ 577 w 989"/>
                <a:gd name="T69" fmla="*/ 540 h 540"/>
                <a:gd name="T70" fmla="*/ 577 w 989"/>
                <a:gd name="T71" fmla="*/ 540 h 540"/>
                <a:gd name="T72" fmla="*/ 63 w 989"/>
                <a:gd name="T73" fmla="*/ 540 h 540"/>
                <a:gd name="T74" fmla="*/ 51 w 989"/>
                <a:gd name="T75" fmla="*/ 539 h 540"/>
                <a:gd name="T76" fmla="*/ 39 w 989"/>
                <a:gd name="T77" fmla="*/ 535 h 540"/>
                <a:gd name="T78" fmla="*/ 28 w 989"/>
                <a:gd name="T79" fmla="*/ 529 h 540"/>
                <a:gd name="T80" fmla="*/ 18 w 989"/>
                <a:gd name="T81" fmla="*/ 522 h 540"/>
                <a:gd name="T82" fmla="*/ 11 w 989"/>
                <a:gd name="T83" fmla="*/ 512 h 540"/>
                <a:gd name="T84" fmla="*/ 5 w 989"/>
                <a:gd name="T85" fmla="*/ 501 h 540"/>
                <a:gd name="T86" fmla="*/ 1 w 989"/>
                <a:gd name="T87" fmla="*/ 490 h 540"/>
                <a:gd name="T88" fmla="*/ 0 w 989"/>
                <a:gd name="T89" fmla="*/ 477 h 540"/>
                <a:gd name="T90" fmla="*/ 0 w 989"/>
                <a:gd name="T91" fmla="*/ 318 h 540"/>
                <a:gd name="T92" fmla="*/ 0 w 989"/>
                <a:gd name="T93" fmla="*/ 224 h 540"/>
                <a:gd name="T94" fmla="*/ 0 w 989"/>
                <a:gd name="T95" fmla="*/ 224 h 540"/>
                <a:gd name="T96" fmla="*/ 0 w 989"/>
                <a:gd name="T97" fmla="*/ 22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9" h="540">
                  <a:moveTo>
                    <a:pt x="0" y="224"/>
                  </a:moveTo>
                  <a:lnTo>
                    <a:pt x="1" y="211"/>
                  </a:lnTo>
                  <a:lnTo>
                    <a:pt x="5" y="199"/>
                  </a:lnTo>
                  <a:lnTo>
                    <a:pt x="11" y="188"/>
                  </a:lnTo>
                  <a:lnTo>
                    <a:pt x="18" y="179"/>
                  </a:lnTo>
                  <a:lnTo>
                    <a:pt x="28" y="171"/>
                  </a:lnTo>
                  <a:lnTo>
                    <a:pt x="39" y="165"/>
                  </a:lnTo>
                  <a:lnTo>
                    <a:pt x="51" y="162"/>
                  </a:lnTo>
                  <a:lnTo>
                    <a:pt x="63" y="160"/>
                  </a:lnTo>
                  <a:lnTo>
                    <a:pt x="577" y="160"/>
                  </a:lnTo>
                  <a:lnTo>
                    <a:pt x="771" y="0"/>
                  </a:lnTo>
                  <a:lnTo>
                    <a:pt x="825" y="160"/>
                  </a:lnTo>
                  <a:lnTo>
                    <a:pt x="926" y="160"/>
                  </a:lnTo>
                  <a:lnTo>
                    <a:pt x="939" y="162"/>
                  </a:lnTo>
                  <a:lnTo>
                    <a:pt x="950" y="165"/>
                  </a:lnTo>
                  <a:lnTo>
                    <a:pt x="961" y="171"/>
                  </a:lnTo>
                  <a:lnTo>
                    <a:pt x="971" y="179"/>
                  </a:lnTo>
                  <a:lnTo>
                    <a:pt x="978" y="188"/>
                  </a:lnTo>
                  <a:lnTo>
                    <a:pt x="984" y="199"/>
                  </a:lnTo>
                  <a:lnTo>
                    <a:pt x="988" y="211"/>
                  </a:lnTo>
                  <a:lnTo>
                    <a:pt x="989" y="224"/>
                  </a:lnTo>
                  <a:lnTo>
                    <a:pt x="989" y="224"/>
                  </a:lnTo>
                  <a:lnTo>
                    <a:pt x="989" y="224"/>
                  </a:lnTo>
                  <a:lnTo>
                    <a:pt x="989" y="318"/>
                  </a:lnTo>
                  <a:lnTo>
                    <a:pt x="989" y="477"/>
                  </a:lnTo>
                  <a:lnTo>
                    <a:pt x="988" y="490"/>
                  </a:lnTo>
                  <a:lnTo>
                    <a:pt x="984" y="501"/>
                  </a:lnTo>
                  <a:lnTo>
                    <a:pt x="978" y="512"/>
                  </a:lnTo>
                  <a:lnTo>
                    <a:pt x="971" y="522"/>
                  </a:lnTo>
                  <a:lnTo>
                    <a:pt x="961" y="529"/>
                  </a:lnTo>
                  <a:lnTo>
                    <a:pt x="950" y="535"/>
                  </a:lnTo>
                  <a:lnTo>
                    <a:pt x="939" y="539"/>
                  </a:lnTo>
                  <a:lnTo>
                    <a:pt x="926" y="540"/>
                  </a:lnTo>
                  <a:lnTo>
                    <a:pt x="825" y="540"/>
                  </a:lnTo>
                  <a:lnTo>
                    <a:pt x="577" y="540"/>
                  </a:lnTo>
                  <a:lnTo>
                    <a:pt x="577" y="540"/>
                  </a:lnTo>
                  <a:lnTo>
                    <a:pt x="63" y="540"/>
                  </a:lnTo>
                  <a:lnTo>
                    <a:pt x="51" y="539"/>
                  </a:lnTo>
                  <a:lnTo>
                    <a:pt x="39" y="535"/>
                  </a:lnTo>
                  <a:lnTo>
                    <a:pt x="28" y="529"/>
                  </a:lnTo>
                  <a:lnTo>
                    <a:pt x="18" y="522"/>
                  </a:lnTo>
                  <a:lnTo>
                    <a:pt x="11" y="512"/>
                  </a:lnTo>
                  <a:lnTo>
                    <a:pt x="5" y="501"/>
                  </a:lnTo>
                  <a:lnTo>
                    <a:pt x="1" y="490"/>
                  </a:lnTo>
                  <a:lnTo>
                    <a:pt x="0" y="477"/>
                  </a:lnTo>
                  <a:lnTo>
                    <a:pt x="0" y="31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0" y="224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04" name="Rectangle 90"/>
            <p:cNvSpPr>
              <a:spLocks noChangeArrowheads="1"/>
            </p:cNvSpPr>
            <p:nvPr/>
          </p:nvSpPr>
          <p:spPr bwMode="auto">
            <a:xfrm>
              <a:off x="3929" y="3126"/>
              <a:ext cx="19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定義</a:t>
              </a:r>
              <a:endParaRPr kumimoji="0" lang="ja-JP" altLang="ja-JP"/>
            </a:p>
          </p:txBody>
        </p:sp>
        <p:sp>
          <p:nvSpPr>
            <p:cNvPr id="10305" name="Rectangle 91"/>
            <p:cNvSpPr>
              <a:spLocks noChangeArrowheads="1"/>
            </p:cNvSpPr>
            <p:nvPr/>
          </p:nvSpPr>
          <p:spPr bwMode="auto">
            <a:xfrm>
              <a:off x="3798" y="3104"/>
              <a:ext cx="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③</a:t>
              </a:r>
              <a:endParaRPr kumimoji="0" lang="ja-JP" altLang="ja-JP"/>
            </a:p>
          </p:txBody>
        </p:sp>
        <p:sp>
          <p:nvSpPr>
            <p:cNvPr id="10306" name="Freeform 92"/>
            <p:cNvSpPr>
              <a:spLocks/>
            </p:cNvSpPr>
            <p:nvPr/>
          </p:nvSpPr>
          <p:spPr bwMode="auto">
            <a:xfrm>
              <a:off x="4794" y="1714"/>
              <a:ext cx="601" cy="491"/>
            </a:xfrm>
            <a:custGeom>
              <a:avLst/>
              <a:gdLst>
                <a:gd name="T0" fmla="*/ 201 w 1202"/>
                <a:gd name="T1" fmla="*/ 71 h 982"/>
                <a:gd name="T2" fmla="*/ 202 w 1202"/>
                <a:gd name="T3" fmla="*/ 56 h 982"/>
                <a:gd name="T4" fmla="*/ 207 w 1202"/>
                <a:gd name="T5" fmla="*/ 43 h 982"/>
                <a:gd name="T6" fmla="*/ 213 w 1202"/>
                <a:gd name="T7" fmla="*/ 32 h 982"/>
                <a:gd name="T8" fmla="*/ 222 w 1202"/>
                <a:gd name="T9" fmla="*/ 21 h 982"/>
                <a:gd name="T10" fmla="*/ 232 w 1202"/>
                <a:gd name="T11" fmla="*/ 13 h 982"/>
                <a:gd name="T12" fmla="*/ 243 w 1202"/>
                <a:gd name="T13" fmla="*/ 7 h 982"/>
                <a:gd name="T14" fmla="*/ 257 w 1202"/>
                <a:gd name="T15" fmla="*/ 2 h 982"/>
                <a:gd name="T16" fmla="*/ 271 w 1202"/>
                <a:gd name="T17" fmla="*/ 0 h 982"/>
                <a:gd name="T18" fmla="*/ 368 w 1202"/>
                <a:gd name="T19" fmla="*/ 0 h 982"/>
                <a:gd name="T20" fmla="*/ 368 w 1202"/>
                <a:gd name="T21" fmla="*/ 0 h 982"/>
                <a:gd name="T22" fmla="*/ 618 w 1202"/>
                <a:gd name="T23" fmla="*/ 0 h 982"/>
                <a:gd name="T24" fmla="*/ 1133 w 1202"/>
                <a:gd name="T25" fmla="*/ 0 h 982"/>
                <a:gd name="T26" fmla="*/ 1146 w 1202"/>
                <a:gd name="T27" fmla="*/ 2 h 982"/>
                <a:gd name="T28" fmla="*/ 1160 w 1202"/>
                <a:gd name="T29" fmla="*/ 7 h 982"/>
                <a:gd name="T30" fmla="*/ 1172 w 1202"/>
                <a:gd name="T31" fmla="*/ 13 h 982"/>
                <a:gd name="T32" fmla="*/ 1181 w 1202"/>
                <a:gd name="T33" fmla="*/ 21 h 982"/>
                <a:gd name="T34" fmla="*/ 1190 w 1202"/>
                <a:gd name="T35" fmla="*/ 32 h 982"/>
                <a:gd name="T36" fmla="*/ 1197 w 1202"/>
                <a:gd name="T37" fmla="*/ 43 h 982"/>
                <a:gd name="T38" fmla="*/ 1201 w 1202"/>
                <a:gd name="T39" fmla="*/ 56 h 982"/>
                <a:gd name="T40" fmla="*/ 1202 w 1202"/>
                <a:gd name="T41" fmla="*/ 71 h 982"/>
                <a:gd name="T42" fmla="*/ 1202 w 1202"/>
                <a:gd name="T43" fmla="*/ 246 h 982"/>
                <a:gd name="T44" fmla="*/ 1202 w 1202"/>
                <a:gd name="T45" fmla="*/ 246 h 982"/>
                <a:gd name="T46" fmla="*/ 1202 w 1202"/>
                <a:gd name="T47" fmla="*/ 352 h 982"/>
                <a:gd name="T48" fmla="*/ 1202 w 1202"/>
                <a:gd name="T49" fmla="*/ 352 h 982"/>
                <a:gd name="T50" fmla="*/ 1201 w 1202"/>
                <a:gd name="T51" fmla="*/ 365 h 982"/>
                <a:gd name="T52" fmla="*/ 1197 w 1202"/>
                <a:gd name="T53" fmla="*/ 379 h 982"/>
                <a:gd name="T54" fmla="*/ 1190 w 1202"/>
                <a:gd name="T55" fmla="*/ 391 h 982"/>
                <a:gd name="T56" fmla="*/ 1181 w 1202"/>
                <a:gd name="T57" fmla="*/ 401 h 982"/>
                <a:gd name="T58" fmla="*/ 1172 w 1202"/>
                <a:gd name="T59" fmla="*/ 409 h 982"/>
                <a:gd name="T60" fmla="*/ 1160 w 1202"/>
                <a:gd name="T61" fmla="*/ 417 h 982"/>
                <a:gd name="T62" fmla="*/ 1146 w 1202"/>
                <a:gd name="T63" fmla="*/ 420 h 982"/>
                <a:gd name="T64" fmla="*/ 1133 w 1202"/>
                <a:gd name="T65" fmla="*/ 421 h 982"/>
                <a:gd name="T66" fmla="*/ 618 w 1202"/>
                <a:gd name="T67" fmla="*/ 421 h 982"/>
                <a:gd name="T68" fmla="*/ 0 w 1202"/>
                <a:gd name="T69" fmla="*/ 982 h 982"/>
                <a:gd name="T70" fmla="*/ 368 w 1202"/>
                <a:gd name="T71" fmla="*/ 421 h 982"/>
                <a:gd name="T72" fmla="*/ 271 w 1202"/>
                <a:gd name="T73" fmla="*/ 421 h 982"/>
                <a:gd name="T74" fmla="*/ 257 w 1202"/>
                <a:gd name="T75" fmla="*/ 420 h 982"/>
                <a:gd name="T76" fmla="*/ 243 w 1202"/>
                <a:gd name="T77" fmla="*/ 417 h 982"/>
                <a:gd name="T78" fmla="*/ 232 w 1202"/>
                <a:gd name="T79" fmla="*/ 409 h 982"/>
                <a:gd name="T80" fmla="*/ 222 w 1202"/>
                <a:gd name="T81" fmla="*/ 401 h 982"/>
                <a:gd name="T82" fmla="*/ 213 w 1202"/>
                <a:gd name="T83" fmla="*/ 391 h 982"/>
                <a:gd name="T84" fmla="*/ 207 w 1202"/>
                <a:gd name="T85" fmla="*/ 379 h 982"/>
                <a:gd name="T86" fmla="*/ 202 w 1202"/>
                <a:gd name="T87" fmla="*/ 365 h 982"/>
                <a:gd name="T88" fmla="*/ 201 w 1202"/>
                <a:gd name="T89" fmla="*/ 352 h 982"/>
                <a:gd name="T90" fmla="*/ 201 w 1202"/>
                <a:gd name="T91" fmla="*/ 352 h 982"/>
                <a:gd name="T92" fmla="*/ 201 w 1202"/>
                <a:gd name="T93" fmla="*/ 246 h 982"/>
                <a:gd name="T94" fmla="*/ 201 w 1202"/>
                <a:gd name="T95" fmla="*/ 246 h 982"/>
                <a:gd name="T96" fmla="*/ 201 w 1202"/>
                <a:gd name="T97" fmla="*/ 71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02" h="982">
                  <a:moveTo>
                    <a:pt x="201" y="71"/>
                  </a:moveTo>
                  <a:lnTo>
                    <a:pt x="202" y="56"/>
                  </a:lnTo>
                  <a:lnTo>
                    <a:pt x="207" y="43"/>
                  </a:lnTo>
                  <a:lnTo>
                    <a:pt x="213" y="32"/>
                  </a:lnTo>
                  <a:lnTo>
                    <a:pt x="222" y="21"/>
                  </a:lnTo>
                  <a:lnTo>
                    <a:pt x="232" y="13"/>
                  </a:lnTo>
                  <a:lnTo>
                    <a:pt x="243" y="7"/>
                  </a:lnTo>
                  <a:lnTo>
                    <a:pt x="257" y="2"/>
                  </a:lnTo>
                  <a:lnTo>
                    <a:pt x="271" y="0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618" y="0"/>
                  </a:lnTo>
                  <a:lnTo>
                    <a:pt x="1133" y="0"/>
                  </a:lnTo>
                  <a:lnTo>
                    <a:pt x="1146" y="2"/>
                  </a:lnTo>
                  <a:lnTo>
                    <a:pt x="1160" y="7"/>
                  </a:lnTo>
                  <a:lnTo>
                    <a:pt x="1172" y="13"/>
                  </a:lnTo>
                  <a:lnTo>
                    <a:pt x="1181" y="21"/>
                  </a:lnTo>
                  <a:lnTo>
                    <a:pt x="1190" y="32"/>
                  </a:lnTo>
                  <a:lnTo>
                    <a:pt x="1197" y="43"/>
                  </a:lnTo>
                  <a:lnTo>
                    <a:pt x="1201" y="56"/>
                  </a:lnTo>
                  <a:lnTo>
                    <a:pt x="1202" y="71"/>
                  </a:lnTo>
                  <a:lnTo>
                    <a:pt x="1202" y="246"/>
                  </a:lnTo>
                  <a:lnTo>
                    <a:pt x="1202" y="246"/>
                  </a:lnTo>
                  <a:lnTo>
                    <a:pt x="1202" y="352"/>
                  </a:lnTo>
                  <a:lnTo>
                    <a:pt x="1202" y="352"/>
                  </a:lnTo>
                  <a:lnTo>
                    <a:pt x="1201" y="365"/>
                  </a:lnTo>
                  <a:lnTo>
                    <a:pt x="1197" y="379"/>
                  </a:lnTo>
                  <a:lnTo>
                    <a:pt x="1190" y="391"/>
                  </a:lnTo>
                  <a:lnTo>
                    <a:pt x="1181" y="401"/>
                  </a:lnTo>
                  <a:lnTo>
                    <a:pt x="1172" y="409"/>
                  </a:lnTo>
                  <a:lnTo>
                    <a:pt x="1160" y="417"/>
                  </a:lnTo>
                  <a:lnTo>
                    <a:pt x="1146" y="420"/>
                  </a:lnTo>
                  <a:lnTo>
                    <a:pt x="1133" y="421"/>
                  </a:lnTo>
                  <a:lnTo>
                    <a:pt x="618" y="421"/>
                  </a:lnTo>
                  <a:lnTo>
                    <a:pt x="0" y="982"/>
                  </a:lnTo>
                  <a:lnTo>
                    <a:pt x="368" y="421"/>
                  </a:lnTo>
                  <a:lnTo>
                    <a:pt x="271" y="421"/>
                  </a:lnTo>
                  <a:lnTo>
                    <a:pt x="257" y="420"/>
                  </a:lnTo>
                  <a:lnTo>
                    <a:pt x="243" y="417"/>
                  </a:lnTo>
                  <a:lnTo>
                    <a:pt x="232" y="409"/>
                  </a:lnTo>
                  <a:lnTo>
                    <a:pt x="222" y="401"/>
                  </a:lnTo>
                  <a:lnTo>
                    <a:pt x="213" y="391"/>
                  </a:lnTo>
                  <a:lnTo>
                    <a:pt x="207" y="379"/>
                  </a:lnTo>
                  <a:lnTo>
                    <a:pt x="202" y="365"/>
                  </a:lnTo>
                  <a:lnTo>
                    <a:pt x="201" y="352"/>
                  </a:lnTo>
                  <a:lnTo>
                    <a:pt x="201" y="352"/>
                  </a:lnTo>
                  <a:lnTo>
                    <a:pt x="201" y="246"/>
                  </a:lnTo>
                  <a:lnTo>
                    <a:pt x="201" y="246"/>
                  </a:lnTo>
                  <a:lnTo>
                    <a:pt x="201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07" name="Freeform 93"/>
            <p:cNvSpPr>
              <a:spLocks/>
            </p:cNvSpPr>
            <p:nvPr/>
          </p:nvSpPr>
          <p:spPr bwMode="auto">
            <a:xfrm>
              <a:off x="4794" y="1714"/>
              <a:ext cx="601" cy="491"/>
            </a:xfrm>
            <a:custGeom>
              <a:avLst/>
              <a:gdLst>
                <a:gd name="T0" fmla="*/ 201 w 1202"/>
                <a:gd name="T1" fmla="*/ 71 h 982"/>
                <a:gd name="T2" fmla="*/ 202 w 1202"/>
                <a:gd name="T3" fmla="*/ 56 h 982"/>
                <a:gd name="T4" fmla="*/ 207 w 1202"/>
                <a:gd name="T5" fmla="*/ 43 h 982"/>
                <a:gd name="T6" fmla="*/ 213 w 1202"/>
                <a:gd name="T7" fmla="*/ 32 h 982"/>
                <a:gd name="T8" fmla="*/ 222 w 1202"/>
                <a:gd name="T9" fmla="*/ 21 h 982"/>
                <a:gd name="T10" fmla="*/ 232 w 1202"/>
                <a:gd name="T11" fmla="*/ 13 h 982"/>
                <a:gd name="T12" fmla="*/ 243 w 1202"/>
                <a:gd name="T13" fmla="*/ 7 h 982"/>
                <a:gd name="T14" fmla="*/ 257 w 1202"/>
                <a:gd name="T15" fmla="*/ 2 h 982"/>
                <a:gd name="T16" fmla="*/ 271 w 1202"/>
                <a:gd name="T17" fmla="*/ 0 h 982"/>
                <a:gd name="T18" fmla="*/ 368 w 1202"/>
                <a:gd name="T19" fmla="*/ 0 h 982"/>
                <a:gd name="T20" fmla="*/ 368 w 1202"/>
                <a:gd name="T21" fmla="*/ 0 h 982"/>
                <a:gd name="T22" fmla="*/ 618 w 1202"/>
                <a:gd name="T23" fmla="*/ 0 h 982"/>
                <a:gd name="T24" fmla="*/ 1133 w 1202"/>
                <a:gd name="T25" fmla="*/ 0 h 982"/>
                <a:gd name="T26" fmla="*/ 1146 w 1202"/>
                <a:gd name="T27" fmla="*/ 2 h 982"/>
                <a:gd name="T28" fmla="*/ 1160 w 1202"/>
                <a:gd name="T29" fmla="*/ 7 h 982"/>
                <a:gd name="T30" fmla="*/ 1172 w 1202"/>
                <a:gd name="T31" fmla="*/ 13 h 982"/>
                <a:gd name="T32" fmla="*/ 1181 w 1202"/>
                <a:gd name="T33" fmla="*/ 21 h 982"/>
                <a:gd name="T34" fmla="*/ 1190 w 1202"/>
                <a:gd name="T35" fmla="*/ 32 h 982"/>
                <a:gd name="T36" fmla="*/ 1197 w 1202"/>
                <a:gd name="T37" fmla="*/ 43 h 982"/>
                <a:gd name="T38" fmla="*/ 1201 w 1202"/>
                <a:gd name="T39" fmla="*/ 56 h 982"/>
                <a:gd name="T40" fmla="*/ 1202 w 1202"/>
                <a:gd name="T41" fmla="*/ 71 h 982"/>
                <a:gd name="T42" fmla="*/ 1202 w 1202"/>
                <a:gd name="T43" fmla="*/ 246 h 982"/>
                <a:gd name="T44" fmla="*/ 1202 w 1202"/>
                <a:gd name="T45" fmla="*/ 246 h 982"/>
                <a:gd name="T46" fmla="*/ 1202 w 1202"/>
                <a:gd name="T47" fmla="*/ 352 h 982"/>
                <a:gd name="T48" fmla="*/ 1202 w 1202"/>
                <a:gd name="T49" fmla="*/ 352 h 982"/>
                <a:gd name="T50" fmla="*/ 1201 w 1202"/>
                <a:gd name="T51" fmla="*/ 365 h 982"/>
                <a:gd name="T52" fmla="*/ 1197 w 1202"/>
                <a:gd name="T53" fmla="*/ 379 h 982"/>
                <a:gd name="T54" fmla="*/ 1190 w 1202"/>
                <a:gd name="T55" fmla="*/ 391 h 982"/>
                <a:gd name="T56" fmla="*/ 1181 w 1202"/>
                <a:gd name="T57" fmla="*/ 401 h 982"/>
                <a:gd name="T58" fmla="*/ 1172 w 1202"/>
                <a:gd name="T59" fmla="*/ 409 h 982"/>
                <a:gd name="T60" fmla="*/ 1160 w 1202"/>
                <a:gd name="T61" fmla="*/ 417 h 982"/>
                <a:gd name="T62" fmla="*/ 1146 w 1202"/>
                <a:gd name="T63" fmla="*/ 420 h 982"/>
                <a:gd name="T64" fmla="*/ 1133 w 1202"/>
                <a:gd name="T65" fmla="*/ 421 h 982"/>
                <a:gd name="T66" fmla="*/ 618 w 1202"/>
                <a:gd name="T67" fmla="*/ 421 h 982"/>
                <a:gd name="T68" fmla="*/ 0 w 1202"/>
                <a:gd name="T69" fmla="*/ 982 h 982"/>
                <a:gd name="T70" fmla="*/ 368 w 1202"/>
                <a:gd name="T71" fmla="*/ 421 h 982"/>
                <a:gd name="T72" fmla="*/ 271 w 1202"/>
                <a:gd name="T73" fmla="*/ 421 h 982"/>
                <a:gd name="T74" fmla="*/ 257 w 1202"/>
                <a:gd name="T75" fmla="*/ 420 h 982"/>
                <a:gd name="T76" fmla="*/ 243 w 1202"/>
                <a:gd name="T77" fmla="*/ 417 h 982"/>
                <a:gd name="T78" fmla="*/ 232 w 1202"/>
                <a:gd name="T79" fmla="*/ 409 h 982"/>
                <a:gd name="T80" fmla="*/ 222 w 1202"/>
                <a:gd name="T81" fmla="*/ 401 h 982"/>
                <a:gd name="T82" fmla="*/ 213 w 1202"/>
                <a:gd name="T83" fmla="*/ 391 h 982"/>
                <a:gd name="T84" fmla="*/ 207 w 1202"/>
                <a:gd name="T85" fmla="*/ 379 h 982"/>
                <a:gd name="T86" fmla="*/ 202 w 1202"/>
                <a:gd name="T87" fmla="*/ 365 h 982"/>
                <a:gd name="T88" fmla="*/ 201 w 1202"/>
                <a:gd name="T89" fmla="*/ 352 h 982"/>
                <a:gd name="T90" fmla="*/ 201 w 1202"/>
                <a:gd name="T91" fmla="*/ 352 h 982"/>
                <a:gd name="T92" fmla="*/ 201 w 1202"/>
                <a:gd name="T93" fmla="*/ 246 h 982"/>
                <a:gd name="T94" fmla="*/ 201 w 1202"/>
                <a:gd name="T95" fmla="*/ 246 h 982"/>
                <a:gd name="T96" fmla="*/ 201 w 1202"/>
                <a:gd name="T97" fmla="*/ 71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02" h="982">
                  <a:moveTo>
                    <a:pt x="201" y="71"/>
                  </a:moveTo>
                  <a:lnTo>
                    <a:pt x="202" y="56"/>
                  </a:lnTo>
                  <a:lnTo>
                    <a:pt x="207" y="43"/>
                  </a:lnTo>
                  <a:lnTo>
                    <a:pt x="213" y="32"/>
                  </a:lnTo>
                  <a:lnTo>
                    <a:pt x="222" y="21"/>
                  </a:lnTo>
                  <a:lnTo>
                    <a:pt x="232" y="13"/>
                  </a:lnTo>
                  <a:lnTo>
                    <a:pt x="243" y="7"/>
                  </a:lnTo>
                  <a:lnTo>
                    <a:pt x="257" y="2"/>
                  </a:lnTo>
                  <a:lnTo>
                    <a:pt x="271" y="0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618" y="0"/>
                  </a:lnTo>
                  <a:lnTo>
                    <a:pt x="1133" y="0"/>
                  </a:lnTo>
                  <a:lnTo>
                    <a:pt x="1146" y="2"/>
                  </a:lnTo>
                  <a:lnTo>
                    <a:pt x="1160" y="7"/>
                  </a:lnTo>
                  <a:lnTo>
                    <a:pt x="1172" y="13"/>
                  </a:lnTo>
                  <a:lnTo>
                    <a:pt x="1181" y="21"/>
                  </a:lnTo>
                  <a:lnTo>
                    <a:pt x="1190" y="32"/>
                  </a:lnTo>
                  <a:lnTo>
                    <a:pt x="1197" y="43"/>
                  </a:lnTo>
                  <a:lnTo>
                    <a:pt x="1201" y="56"/>
                  </a:lnTo>
                  <a:lnTo>
                    <a:pt x="1202" y="71"/>
                  </a:lnTo>
                  <a:lnTo>
                    <a:pt x="1202" y="246"/>
                  </a:lnTo>
                  <a:lnTo>
                    <a:pt x="1202" y="246"/>
                  </a:lnTo>
                  <a:lnTo>
                    <a:pt x="1202" y="352"/>
                  </a:lnTo>
                  <a:lnTo>
                    <a:pt x="1202" y="352"/>
                  </a:lnTo>
                  <a:lnTo>
                    <a:pt x="1201" y="365"/>
                  </a:lnTo>
                  <a:lnTo>
                    <a:pt x="1197" y="379"/>
                  </a:lnTo>
                  <a:lnTo>
                    <a:pt x="1190" y="391"/>
                  </a:lnTo>
                  <a:lnTo>
                    <a:pt x="1181" y="401"/>
                  </a:lnTo>
                  <a:lnTo>
                    <a:pt x="1172" y="409"/>
                  </a:lnTo>
                  <a:lnTo>
                    <a:pt x="1160" y="417"/>
                  </a:lnTo>
                  <a:lnTo>
                    <a:pt x="1146" y="420"/>
                  </a:lnTo>
                  <a:lnTo>
                    <a:pt x="1133" y="421"/>
                  </a:lnTo>
                  <a:lnTo>
                    <a:pt x="618" y="421"/>
                  </a:lnTo>
                  <a:lnTo>
                    <a:pt x="0" y="982"/>
                  </a:lnTo>
                  <a:lnTo>
                    <a:pt x="368" y="421"/>
                  </a:lnTo>
                  <a:lnTo>
                    <a:pt x="271" y="421"/>
                  </a:lnTo>
                  <a:lnTo>
                    <a:pt x="257" y="420"/>
                  </a:lnTo>
                  <a:lnTo>
                    <a:pt x="243" y="417"/>
                  </a:lnTo>
                  <a:lnTo>
                    <a:pt x="232" y="409"/>
                  </a:lnTo>
                  <a:lnTo>
                    <a:pt x="222" y="401"/>
                  </a:lnTo>
                  <a:lnTo>
                    <a:pt x="213" y="391"/>
                  </a:lnTo>
                  <a:lnTo>
                    <a:pt x="207" y="379"/>
                  </a:lnTo>
                  <a:lnTo>
                    <a:pt x="202" y="365"/>
                  </a:lnTo>
                  <a:lnTo>
                    <a:pt x="201" y="352"/>
                  </a:lnTo>
                  <a:lnTo>
                    <a:pt x="201" y="352"/>
                  </a:lnTo>
                  <a:lnTo>
                    <a:pt x="201" y="246"/>
                  </a:lnTo>
                  <a:lnTo>
                    <a:pt x="201" y="246"/>
                  </a:lnTo>
                  <a:lnTo>
                    <a:pt x="201" y="7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08" name="Rectangle 94"/>
            <p:cNvSpPr>
              <a:spLocks noChangeArrowheads="1"/>
            </p:cNvSpPr>
            <p:nvPr/>
          </p:nvSpPr>
          <p:spPr bwMode="auto">
            <a:xfrm>
              <a:off x="5003" y="1758"/>
              <a:ext cx="33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ルール化</a:t>
              </a:r>
              <a:endParaRPr kumimoji="0" lang="ja-JP" altLang="ja-JP"/>
            </a:p>
          </p:txBody>
        </p:sp>
        <p:sp>
          <p:nvSpPr>
            <p:cNvPr id="10309" name="Rectangle 95"/>
            <p:cNvSpPr>
              <a:spLocks noChangeArrowheads="1"/>
            </p:cNvSpPr>
            <p:nvPr/>
          </p:nvSpPr>
          <p:spPr bwMode="auto">
            <a:xfrm>
              <a:off x="4910" y="1726"/>
              <a:ext cx="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②</a:t>
              </a:r>
              <a:endParaRPr kumimoji="0" lang="ja-JP" altLang="ja-JP"/>
            </a:p>
          </p:txBody>
        </p:sp>
      </p:grpSp>
      <p:sp>
        <p:nvSpPr>
          <p:cNvPr id="109" name="四角形: 角を丸くする 108"/>
          <p:cNvSpPr/>
          <p:nvPr/>
        </p:nvSpPr>
        <p:spPr>
          <a:xfrm>
            <a:off x="5930174" y="2542675"/>
            <a:ext cx="1656656" cy="2638926"/>
          </a:xfrm>
          <a:prstGeom prst="roundRect">
            <a:avLst>
              <a:gd name="adj" fmla="val 4573"/>
            </a:avLst>
          </a:pr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bIns="36000"/>
          <a:lstStyle/>
          <a:p>
            <a:r>
              <a:rPr lang="ja-JP" altLang="en-US" sz="120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</a:t>
            </a:r>
            <a:r>
              <a:rPr lang="en-US" altLang="ja-JP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endParaRPr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92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図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349500"/>
            <a:ext cx="864552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8275" y="130175"/>
            <a:ext cx="6588125" cy="419100"/>
          </a:xfrm>
        </p:spPr>
        <p:txBody>
          <a:bodyPr/>
          <a:lstStyle/>
          <a:p>
            <a:pPr eaLnBrk="1" hangingPunct="1"/>
            <a:r>
              <a:rPr lang="ja-JP" altLang="en-US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協調制御モデル接続</a:t>
            </a:r>
            <a:r>
              <a:rPr lang="en-US" altLang="ja-JP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年度活動計画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8475" y="815975"/>
            <a:ext cx="8439150" cy="1114425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協調制御モデル接続検討書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Ver1.0</a:t>
            </a:r>
            <a:r>
              <a:rPr lang="ja-JP" altLang="en-US" sz="18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を発行する。</a:t>
            </a:r>
            <a:endParaRPr lang="en-US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defRPr/>
            </a:pP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協調制御モデル接続の事例モデルと解説書を作成する。</a:t>
            </a:r>
            <a:endParaRPr lang="en-US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defRPr/>
            </a:pP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複数モデルのデータマネジメントを検討し事例モデルでテストする。</a:t>
            </a:r>
            <a:endParaRPr lang="en-US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defRPr/>
            </a:pP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複数ユーザーによるモデル開発を事例モデルで試す。</a:t>
            </a:r>
            <a:r>
              <a:rPr lang="ja-JP" altLang="en-US" sz="1800" kern="12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ja-JP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defRPr/>
            </a:pPr>
            <a:endParaRPr lang="en-US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ja-JP" sz="1800" b="1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293" name="AutoShape 158"/>
          <p:cNvSpPr>
            <a:spLocks noChangeArrowheads="1"/>
          </p:cNvSpPr>
          <p:nvPr/>
        </p:nvSpPr>
        <p:spPr bwMode="auto">
          <a:xfrm>
            <a:off x="617538" y="3544888"/>
            <a:ext cx="1871662" cy="355600"/>
          </a:xfrm>
          <a:prstGeom prst="homePlate">
            <a:avLst>
              <a:gd name="adj" fmla="val 52171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モデル間接続の規格化 </a:t>
            </a:r>
            <a:r>
              <a:rPr kumimoji="0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MILS</a:t>
            </a:r>
            <a:endParaRPr kumimoji="0" lang="ja-JP" altLang="en-US" sz="16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294" name="AutoShape 159"/>
          <p:cNvSpPr>
            <a:spLocks noChangeArrowheads="1"/>
          </p:cNvSpPr>
          <p:nvPr/>
        </p:nvSpPr>
        <p:spPr bwMode="auto">
          <a:xfrm>
            <a:off x="1973263" y="5143500"/>
            <a:ext cx="6140450" cy="328613"/>
          </a:xfrm>
          <a:prstGeom prst="homePlate">
            <a:avLst>
              <a:gd name="adj" fmla="val 67045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事例モデルの作成、接続とデータマネジメントのテスト</a:t>
            </a:r>
          </a:p>
        </p:txBody>
      </p:sp>
      <p:sp>
        <p:nvSpPr>
          <p:cNvPr id="12295" name="AutoShape 158"/>
          <p:cNvSpPr>
            <a:spLocks noChangeArrowheads="1"/>
          </p:cNvSpPr>
          <p:nvPr/>
        </p:nvSpPr>
        <p:spPr bwMode="auto">
          <a:xfrm>
            <a:off x="4049713" y="3544888"/>
            <a:ext cx="2097087" cy="355600"/>
          </a:xfrm>
          <a:prstGeom prst="homePlate">
            <a:avLst>
              <a:gd name="adj" fmla="val 77484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モデル間接続の規格化 </a:t>
            </a:r>
            <a:r>
              <a:rPr kumimoji="0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SILS</a:t>
            </a:r>
            <a:r>
              <a:rPr kumimoji="0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kumimoji="0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HILS</a:t>
            </a:r>
          </a:p>
        </p:txBody>
      </p:sp>
      <p:sp>
        <p:nvSpPr>
          <p:cNvPr id="12296" name="AutoShape 158"/>
          <p:cNvSpPr>
            <a:spLocks noChangeArrowheads="1"/>
          </p:cNvSpPr>
          <p:nvPr/>
        </p:nvSpPr>
        <p:spPr bwMode="auto">
          <a:xfrm>
            <a:off x="4025900" y="4129088"/>
            <a:ext cx="4260850" cy="309562"/>
          </a:xfrm>
          <a:prstGeom prst="homePlate">
            <a:avLst>
              <a:gd name="adj" fmla="val 77168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複数モデルのデータマネジメント</a:t>
            </a:r>
          </a:p>
        </p:txBody>
      </p:sp>
      <p:sp>
        <p:nvSpPr>
          <p:cNvPr id="12297" name="AutoShape 159"/>
          <p:cNvSpPr>
            <a:spLocks noChangeArrowheads="1"/>
          </p:cNvSpPr>
          <p:nvPr/>
        </p:nvSpPr>
        <p:spPr bwMode="auto">
          <a:xfrm>
            <a:off x="3178175" y="5727700"/>
            <a:ext cx="3644900" cy="354013"/>
          </a:xfrm>
          <a:prstGeom prst="homePlate">
            <a:avLst>
              <a:gd name="adj" fmla="val 67162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協調制御モデル接続検討書 </a:t>
            </a:r>
            <a:r>
              <a:rPr kumimoji="0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V1.0</a:t>
            </a:r>
            <a:endParaRPr kumimoji="0" lang="ja-JP" altLang="en-US" sz="16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四角形: 角を丸くする 14"/>
          <p:cNvSpPr/>
          <p:nvPr/>
        </p:nvSpPr>
        <p:spPr>
          <a:xfrm>
            <a:off x="6156325" y="2274888"/>
            <a:ext cx="2790825" cy="4211637"/>
          </a:xfrm>
          <a:prstGeom prst="roundRect">
            <a:avLst>
              <a:gd name="adj" fmla="val 6325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/>
          <a:lstStyle/>
          <a:p>
            <a:pPr algn="ctr">
              <a:defRPr/>
            </a:pPr>
            <a:r>
              <a:rPr lang="en-US" altLang="ja-JP" b="1" dirty="0">
                <a:solidFill>
                  <a:srgbClr val="0000FF"/>
                </a:solidFill>
              </a:rPr>
              <a:t>FY2019</a:t>
            </a:r>
            <a:endParaRPr lang="ja-JP" altLang="en-US" b="1" dirty="0">
              <a:solidFill>
                <a:srgbClr val="0000FF"/>
              </a:solidFill>
            </a:endParaRPr>
          </a:p>
        </p:txBody>
      </p:sp>
      <p:cxnSp>
        <p:nvCxnSpPr>
          <p:cNvPr id="16" name="直線矢印コネクタ 15"/>
          <p:cNvCxnSpPr>
            <a:cxnSpLocks/>
            <a:stCxn id="12293" idx="3"/>
          </p:cNvCxnSpPr>
          <p:nvPr/>
        </p:nvCxnSpPr>
        <p:spPr>
          <a:xfrm>
            <a:off x="2489200" y="3722688"/>
            <a:ext cx="9525" cy="1420812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cxnSpLocks/>
            <a:stCxn id="12293" idx="3"/>
            <a:endCxn id="12297" idx="1"/>
          </p:cNvCxnSpPr>
          <p:nvPr/>
        </p:nvCxnSpPr>
        <p:spPr>
          <a:xfrm>
            <a:off x="2489200" y="3722688"/>
            <a:ext cx="688975" cy="2181225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cxnSpLocks/>
          </p:cNvCxnSpPr>
          <p:nvPr/>
        </p:nvCxnSpPr>
        <p:spPr>
          <a:xfrm>
            <a:off x="5032375" y="3968750"/>
            <a:ext cx="17463" cy="117475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2" name="AutoShape 159"/>
          <p:cNvSpPr>
            <a:spLocks noChangeArrowheads="1"/>
          </p:cNvSpPr>
          <p:nvPr/>
        </p:nvSpPr>
        <p:spPr bwMode="auto">
          <a:xfrm>
            <a:off x="7326313" y="5767388"/>
            <a:ext cx="1611312" cy="303212"/>
          </a:xfrm>
          <a:prstGeom prst="homePlate">
            <a:avLst>
              <a:gd name="adj" fmla="val 66870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改訂版　</a:t>
            </a:r>
            <a:r>
              <a:rPr kumimoji="0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V1.1</a:t>
            </a:r>
            <a:endParaRPr kumimoji="0" lang="ja-JP" altLang="en-US" sz="16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303" name="AutoShape 159"/>
          <p:cNvSpPr>
            <a:spLocks noChangeArrowheads="1"/>
          </p:cNvSpPr>
          <p:nvPr/>
        </p:nvSpPr>
        <p:spPr bwMode="auto">
          <a:xfrm>
            <a:off x="6143625" y="4616450"/>
            <a:ext cx="2235200" cy="301625"/>
          </a:xfrm>
          <a:prstGeom prst="homePlate">
            <a:avLst>
              <a:gd name="adj" fmla="val 67175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複数ユーザーモデル開発</a:t>
            </a:r>
          </a:p>
        </p:txBody>
      </p:sp>
      <p:cxnSp>
        <p:nvCxnSpPr>
          <p:cNvPr id="25" name="直線矢印コネクタ 24"/>
          <p:cNvCxnSpPr>
            <a:cxnSpLocks/>
          </p:cNvCxnSpPr>
          <p:nvPr/>
        </p:nvCxnSpPr>
        <p:spPr>
          <a:xfrm>
            <a:off x="6402388" y="4465638"/>
            <a:ext cx="230187" cy="1292225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cxnSpLocks/>
          </p:cNvCxnSpPr>
          <p:nvPr/>
        </p:nvCxnSpPr>
        <p:spPr>
          <a:xfrm>
            <a:off x="6367463" y="4438650"/>
            <a:ext cx="0" cy="64770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cxnSpLocks/>
          </p:cNvCxnSpPr>
          <p:nvPr/>
        </p:nvCxnSpPr>
        <p:spPr>
          <a:xfrm>
            <a:off x="7326313" y="4918075"/>
            <a:ext cx="0" cy="225425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7" name="AutoShape 159"/>
          <p:cNvSpPr>
            <a:spLocks noChangeArrowheads="1"/>
          </p:cNvSpPr>
          <p:nvPr/>
        </p:nvSpPr>
        <p:spPr bwMode="auto">
          <a:xfrm>
            <a:off x="7326313" y="5322888"/>
            <a:ext cx="1611312" cy="301625"/>
          </a:xfrm>
          <a:prstGeom prst="homePlate">
            <a:avLst>
              <a:gd name="adj" fmla="val 67221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事例モデル解説書</a:t>
            </a:r>
          </a:p>
        </p:txBody>
      </p:sp>
    </p:spTree>
    <p:extLst>
      <p:ext uri="{BB962C8B-B14F-4D97-AF65-F5344CB8AC3E}">
        <p14:creationId xmlns:p14="http://schemas.microsoft.com/office/powerpoint/2010/main" val="10228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まとめに向けて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2574151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データマネジメント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複数ユーザーによるモデル開発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事例モデルと解説書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モデル接続検討書の改訂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5" y="3999469"/>
            <a:ext cx="23751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日程の確認</a:t>
            </a:r>
          </a:p>
        </p:txBody>
      </p:sp>
    </p:spTree>
    <p:extLst>
      <p:ext uri="{BB962C8B-B14F-4D97-AF65-F5344CB8AC3E}">
        <p14:creationId xmlns:p14="http://schemas.microsoft.com/office/powerpoint/2010/main" val="10433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25" y="2256503"/>
            <a:ext cx="8454163" cy="4249983"/>
          </a:xfrm>
          <a:prstGeom prst="rect">
            <a:avLst/>
          </a:prstGeom>
        </p:spPr>
      </p:pic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8275" y="130175"/>
            <a:ext cx="6588125" cy="419100"/>
          </a:xfrm>
        </p:spPr>
        <p:txBody>
          <a:bodyPr/>
          <a:lstStyle/>
          <a:p>
            <a:pPr eaLnBrk="1" hangingPunct="1"/>
            <a:r>
              <a:rPr lang="ja-JP" altLang="en-US" b="1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協調制御モデル接続</a:t>
            </a:r>
            <a:r>
              <a:rPr lang="en-US" altLang="ja-JP" b="1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WS</a:t>
            </a:r>
            <a:r>
              <a:rPr lang="ja-JP" altLang="en-US" b="1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b="1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2019</a:t>
            </a:r>
            <a:r>
              <a:rPr lang="ja-JP" altLang="en-US" b="1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年度活動計画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0654" y="787083"/>
            <a:ext cx="8439034" cy="1114425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協調制御モデル接続の事例モデルと解説書を作成する。</a:t>
            </a:r>
            <a:endParaRPr lang="en-US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defRPr/>
            </a:pP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複数モデルのデータマネジメントを検討し事例モデルでテストする。</a:t>
            </a:r>
            <a:endParaRPr lang="en-US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defRPr/>
            </a:pP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複数ユーザーによるモデル開発を事例モデルで試す。</a:t>
            </a:r>
            <a:endParaRPr lang="en-US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defRPr/>
            </a:pP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協調制御モデル接続検討書を改訂する</a:t>
            </a:r>
            <a:r>
              <a:rPr lang="ja-JP" altLang="en-US" sz="1800" kern="12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ja-JP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defRPr/>
            </a:pPr>
            <a:endParaRPr lang="en-US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ja-JP" sz="1800" b="1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18" name="AutoShape 159"/>
          <p:cNvSpPr>
            <a:spLocks noChangeArrowheads="1"/>
          </p:cNvSpPr>
          <p:nvPr/>
        </p:nvSpPr>
        <p:spPr bwMode="auto">
          <a:xfrm>
            <a:off x="490654" y="4397497"/>
            <a:ext cx="7016273" cy="285574"/>
          </a:xfrm>
          <a:prstGeom prst="homePlate">
            <a:avLst>
              <a:gd name="adj" fmla="val 67174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 dirty="0">
                <a:latin typeface="Meiryo UI" pitchFamily="50" charset="-128"/>
                <a:ea typeface="Meiryo UI" pitchFamily="50" charset="-128"/>
              </a:rPr>
              <a:t>事例モデルの作成、</a:t>
            </a:r>
            <a:r>
              <a:rPr kumimoji="0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接続とデータマネジメントのテスト</a:t>
            </a:r>
            <a:endParaRPr kumimoji="0" lang="ja-JP" altLang="en-US" sz="16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2" name="AutoShape 158"/>
          <p:cNvSpPr>
            <a:spLocks noChangeArrowheads="1"/>
          </p:cNvSpPr>
          <p:nvPr/>
        </p:nvSpPr>
        <p:spPr bwMode="auto">
          <a:xfrm>
            <a:off x="490653" y="3467351"/>
            <a:ext cx="7016275" cy="286407"/>
          </a:xfrm>
          <a:prstGeom prst="homePlate">
            <a:avLst>
              <a:gd name="adj" fmla="val 77357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 dirty="0">
                <a:latin typeface="Meiryo UI" pitchFamily="50" charset="-128"/>
                <a:ea typeface="Meiryo UI" pitchFamily="50" charset="-128"/>
              </a:rPr>
              <a:t>複数モデルのデータマネジメント</a:t>
            </a:r>
          </a:p>
        </p:txBody>
      </p:sp>
      <p:sp>
        <p:nvSpPr>
          <p:cNvPr id="13" name="AutoShape 159"/>
          <p:cNvSpPr>
            <a:spLocks noChangeArrowheads="1"/>
          </p:cNvSpPr>
          <p:nvPr/>
        </p:nvSpPr>
        <p:spPr bwMode="auto">
          <a:xfrm>
            <a:off x="483067" y="5880295"/>
            <a:ext cx="2154625" cy="348292"/>
          </a:xfrm>
          <a:prstGeom prst="homePlate">
            <a:avLst>
              <a:gd name="adj" fmla="val 67174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ja-JP" altLang="en-US" sz="1600" b="1" dirty="0">
                <a:latin typeface="Meiryo UI" pitchFamily="50" charset="-128"/>
                <a:ea typeface="Meiryo UI" pitchFamily="50" charset="-128"/>
              </a:rPr>
              <a:t>協調制御モデル接続検討書 </a:t>
            </a:r>
            <a:r>
              <a:rPr kumimoji="0" lang="en-US" altLang="ja-JP" sz="1600" b="1" dirty="0">
                <a:latin typeface="Meiryo UI" pitchFamily="50" charset="-128"/>
                <a:ea typeface="Meiryo UI" pitchFamily="50" charset="-128"/>
              </a:rPr>
              <a:t>V1.0</a:t>
            </a:r>
            <a:endParaRPr kumimoji="0" lang="ja-JP" altLang="en-US" sz="16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1" name="AutoShape 159"/>
          <p:cNvSpPr>
            <a:spLocks noChangeArrowheads="1"/>
          </p:cNvSpPr>
          <p:nvPr/>
        </p:nvSpPr>
        <p:spPr bwMode="auto">
          <a:xfrm>
            <a:off x="6098458" y="6155600"/>
            <a:ext cx="2831230" cy="230451"/>
          </a:xfrm>
          <a:prstGeom prst="homePlate">
            <a:avLst>
              <a:gd name="adj" fmla="val 67174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ja-JP" altLang="en-US" sz="1600" b="1" dirty="0">
                <a:latin typeface="Meiryo UI" pitchFamily="50" charset="-128"/>
                <a:ea typeface="Meiryo UI" pitchFamily="50" charset="-128"/>
              </a:rPr>
              <a:t>協調制御モデル接続検討書 　改訂　</a:t>
            </a:r>
            <a:r>
              <a:rPr kumimoji="0" lang="en-US" altLang="ja-JP" sz="1600" b="1" dirty="0">
                <a:latin typeface="Meiryo UI" pitchFamily="50" charset="-128"/>
                <a:ea typeface="Meiryo UI" pitchFamily="50" charset="-128"/>
              </a:rPr>
              <a:t>V1.1</a:t>
            </a:r>
            <a:endParaRPr kumimoji="0" lang="ja-JP" altLang="en-US" sz="16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8" name="AutoShape 159"/>
          <p:cNvSpPr>
            <a:spLocks noChangeArrowheads="1"/>
          </p:cNvSpPr>
          <p:nvPr/>
        </p:nvSpPr>
        <p:spPr bwMode="auto">
          <a:xfrm>
            <a:off x="475525" y="5224877"/>
            <a:ext cx="6432352" cy="304166"/>
          </a:xfrm>
          <a:prstGeom prst="homePlate">
            <a:avLst>
              <a:gd name="adj" fmla="val 67174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 dirty="0">
                <a:latin typeface="Meiryo UI" pitchFamily="50" charset="-128"/>
                <a:ea typeface="Meiryo UI" pitchFamily="50" charset="-128"/>
              </a:rPr>
              <a:t>複数ユーザーモデル開発　</a:t>
            </a:r>
            <a:r>
              <a:rPr kumimoji="0" lang="en-US" altLang="ja-JP" sz="1600" b="1" dirty="0" err="1">
                <a:latin typeface="Meiryo UI" pitchFamily="50" charset="-128"/>
                <a:ea typeface="Meiryo UI" pitchFamily="50" charset="-128"/>
              </a:rPr>
              <a:t>Sml</a:t>
            </a:r>
            <a:r>
              <a:rPr kumimoji="0" lang="ja-JP" altLang="en-US" sz="1600" b="1" dirty="0">
                <a:latin typeface="Meiryo UI" pitchFamily="50" charset="-128"/>
                <a:ea typeface="Meiryo UI" pitchFamily="50" charset="-128"/>
              </a:rPr>
              <a:t> </a:t>
            </a:r>
            <a:r>
              <a:rPr kumimoji="0" lang="en-US" altLang="ja-JP" sz="1600" b="1" dirty="0" err="1">
                <a:latin typeface="Meiryo UI" pitchFamily="50" charset="-128"/>
                <a:ea typeface="Meiryo UI" pitchFamily="50" charset="-128"/>
              </a:rPr>
              <a:t>Prj</a:t>
            </a:r>
            <a:r>
              <a:rPr kumimoji="0" lang="ja-JP" altLang="en-US" sz="1600" b="1" dirty="0">
                <a:latin typeface="Meiryo UI" pitchFamily="50" charset="-128"/>
                <a:ea typeface="Meiryo UI" pitchFamily="50" charset="-128"/>
              </a:rPr>
              <a:t>共有</a:t>
            </a:r>
          </a:p>
        </p:txBody>
      </p:sp>
      <p:sp>
        <p:nvSpPr>
          <p:cNvPr id="19" name="AutoShape 159"/>
          <p:cNvSpPr>
            <a:spLocks noChangeArrowheads="1"/>
          </p:cNvSpPr>
          <p:nvPr/>
        </p:nvSpPr>
        <p:spPr bwMode="auto">
          <a:xfrm>
            <a:off x="4483767" y="4708747"/>
            <a:ext cx="4207899" cy="227292"/>
          </a:xfrm>
          <a:prstGeom prst="homePlate">
            <a:avLst>
              <a:gd name="adj" fmla="val 67174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 dirty="0">
                <a:latin typeface="Meiryo UI" pitchFamily="50" charset="-128"/>
                <a:ea typeface="Meiryo UI" pitchFamily="50" charset="-128"/>
              </a:rPr>
              <a:t>協調制御事例モデル解説書</a:t>
            </a:r>
          </a:p>
        </p:txBody>
      </p:sp>
      <p:sp>
        <p:nvSpPr>
          <p:cNvPr id="20" name="テキスト ボックス 1"/>
          <p:cNvSpPr txBox="1">
            <a:spLocks noChangeArrowheads="1"/>
          </p:cNvSpPr>
          <p:nvPr/>
        </p:nvSpPr>
        <p:spPr bwMode="auto">
          <a:xfrm>
            <a:off x="6308620" y="1892273"/>
            <a:ext cx="2396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　</a:t>
            </a: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ヶ月延長</a:t>
            </a:r>
          </a:p>
        </p:txBody>
      </p:sp>
    </p:spTree>
    <p:extLst>
      <p:ext uri="{BB962C8B-B14F-4D97-AF65-F5344CB8AC3E}">
        <p14:creationId xmlns:p14="http://schemas.microsoft.com/office/powerpoint/2010/main" val="25885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ソフト開発" ma:contentTypeID="0x01010098F1FA38669E88408F514AE4DAC4CAF400364ADF4375080B448EF6E4311A3D9C74" ma:contentTypeVersion="2" ma:contentTypeDescription="" ma:contentTypeScope="" ma:versionID="de42ac5bb731222a52a2f2ffad76e4eb">
  <xsd:schema xmlns:xsd="http://www.w3.org/2001/XMLSchema" xmlns:xs="http://www.w3.org/2001/XMLSchema" xmlns:p="http://schemas.microsoft.com/office/2006/metadata/properties" xmlns:ns2="dc553fac-243a-4a3c-93a1-8a084ec40a70" targetNamespace="http://schemas.microsoft.com/office/2006/metadata/properties" ma:root="true" ma:fieldsID="7964262b50bbd6c865631671372fc0b8" ns2:_="">
    <xsd:import namespace="dc553fac-243a-4a3c-93a1-8a084ec40a70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553fac-243a-4a3c-93a1-8a084ec40a7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26FEEC-08BB-4548-9938-8703EF912DB6}">
  <ds:schemaRefs>
    <ds:schemaRef ds:uri="dc553fac-243a-4a3c-93a1-8a084ec40a70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D05D8E-53DD-4665-A732-C5DC8A0529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A9652-DD06-44F3-9044-BD2F15DBEE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553fac-243a-4a3c-93a1-8a084ec40a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155047</TotalTime>
  <Words>1494</Words>
  <Application>Microsoft Office PowerPoint</Application>
  <PresentationFormat>画面に合わせる (4:3)</PresentationFormat>
  <Paragraphs>559</Paragraphs>
  <Slides>33</Slides>
  <Notes>30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Meiryo UI</vt:lpstr>
      <vt:lpstr>ＭＳ Ｐゴシック</vt:lpstr>
      <vt:lpstr>ＭＳ Ｐ明朝</vt:lpstr>
      <vt:lpstr>Arial</vt:lpstr>
      <vt:lpstr>1_標準デザイン</vt:lpstr>
      <vt:lpstr>協調制御を見据えたモデル接続規格化WS 2019年度 第7回議題案</vt:lpstr>
      <vt:lpstr>内容</vt:lpstr>
      <vt:lpstr>1.第7回WS出欠</vt:lpstr>
      <vt:lpstr>１．事務連絡</vt:lpstr>
      <vt:lpstr>内容</vt:lpstr>
      <vt:lpstr>協調制御モデル規格化WS　FY2019活動内容</vt:lpstr>
      <vt:lpstr>協調制御モデル接続WS　2019年度活動計画</vt:lpstr>
      <vt:lpstr>協調制御WSまとめに向けて</vt:lpstr>
      <vt:lpstr>協調制御モデル接続WS　2019年度活動計画</vt:lpstr>
      <vt:lpstr>System Composerの活用</vt:lpstr>
      <vt:lpstr>内容</vt:lpstr>
      <vt:lpstr>0．第7回WSの目的</vt:lpstr>
      <vt:lpstr>データマネジメント</vt:lpstr>
      <vt:lpstr>0．第7回WSの目的</vt:lpstr>
      <vt:lpstr>複数ユーザーによるモデル開発</vt:lpstr>
      <vt:lpstr>部品モデルSimulinkプロジェクト参照の統合</vt:lpstr>
      <vt:lpstr>PowerPoint プレゼンテーション</vt:lpstr>
      <vt:lpstr>複数ユーザーによるモデル開発　</vt:lpstr>
      <vt:lpstr>複数ユーザーによるモデル開発</vt:lpstr>
      <vt:lpstr>GitHubのリポジトリ構成</vt:lpstr>
      <vt:lpstr>JMAAB協調制御WSのGitHubリポジトリ</vt:lpstr>
      <vt:lpstr>GitHubアカウント名</vt:lpstr>
      <vt:lpstr>内容</vt:lpstr>
      <vt:lpstr>PowerPoint プレゼンテーション</vt:lpstr>
      <vt:lpstr>PowerPoint プレゼンテーション</vt:lpstr>
      <vt:lpstr>PowerPoint プレゼンテーション</vt:lpstr>
      <vt:lpstr>Simulinkプロジェクト参照</vt:lpstr>
      <vt:lpstr>モデル流通</vt:lpstr>
      <vt:lpstr>パラメータの変更の表示</vt:lpstr>
      <vt:lpstr>PowerPoint プレゼンテーション</vt:lpstr>
      <vt:lpstr>PowerPoint プレゼンテーション</vt:lpstr>
      <vt:lpstr>GitHub</vt:lpstr>
      <vt:lpstr>PowerPoint プレゼンテーション</vt:lpstr>
    </vt:vector>
  </TitlesOfParts>
  <Company>Cybernet Systems Co.,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yuasa-f</dc:creator>
  <cp:lastModifiedBy>training-tyo</cp:lastModifiedBy>
  <cp:revision>2560</cp:revision>
  <cp:lastPrinted>2016-04-19T23:10:33Z</cp:lastPrinted>
  <dcterms:created xsi:type="dcterms:W3CDTF">2006-10-18T01:54:42Z</dcterms:created>
  <dcterms:modified xsi:type="dcterms:W3CDTF">2019-08-30T04:09:02Z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0x01010098F1FA38669E88408F514AE4DAC4CAF400364ADF4375080B448EF6E4311A3D9C74</vt:lpwstr>
  </property>
</Properties>
</file>