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24"/>
  </p:notesMasterIdLst>
  <p:sldIdLst>
    <p:sldId id="272" r:id="rId2"/>
    <p:sldId id="350" r:id="rId3"/>
    <p:sldId id="349" r:id="rId4"/>
    <p:sldId id="351" r:id="rId5"/>
    <p:sldId id="346" r:id="rId6"/>
    <p:sldId id="337" r:id="rId7"/>
    <p:sldId id="352" r:id="rId8"/>
    <p:sldId id="363" r:id="rId9"/>
    <p:sldId id="357" r:id="rId10"/>
    <p:sldId id="355" r:id="rId11"/>
    <p:sldId id="358" r:id="rId12"/>
    <p:sldId id="353" r:id="rId13"/>
    <p:sldId id="354" r:id="rId14"/>
    <p:sldId id="360" r:id="rId15"/>
    <p:sldId id="365" r:id="rId16"/>
    <p:sldId id="367" r:id="rId17"/>
    <p:sldId id="368" r:id="rId18"/>
    <p:sldId id="369" r:id="rId19"/>
    <p:sldId id="370" r:id="rId20"/>
    <p:sldId id="373" r:id="rId21"/>
    <p:sldId id="362" r:id="rId22"/>
    <p:sldId id="338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12A17-5145-4908-A1A4-C3CB0606BCDC}">
          <p14:sldIdLst>
            <p14:sldId id="272"/>
            <p14:sldId id="350"/>
            <p14:sldId id="349"/>
            <p14:sldId id="351"/>
            <p14:sldId id="346"/>
            <p14:sldId id="337"/>
            <p14:sldId id="352"/>
            <p14:sldId id="363"/>
            <p14:sldId id="357"/>
            <p14:sldId id="355"/>
            <p14:sldId id="358"/>
            <p14:sldId id="353"/>
            <p14:sldId id="354"/>
            <p14:sldId id="360"/>
            <p14:sldId id="365"/>
            <p14:sldId id="367"/>
            <p14:sldId id="368"/>
            <p14:sldId id="369"/>
            <p14:sldId id="370"/>
            <p14:sldId id="373"/>
            <p14:sldId id="362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66"/>
    <a:srgbClr val="FF6600"/>
    <a:srgbClr val="DDDED6"/>
    <a:srgbClr val="EEEEEA"/>
    <a:srgbClr val="EB8D03"/>
    <a:srgbClr val="9A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0" autoAdjust="0"/>
  </p:normalViewPr>
  <p:slideViewPr>
    <p:cSldViewPr>
      <p:cViewPr varScale="1">
        <p:scale>
          <a:sx n="68" d="100"/>
          <a:sy n="68" d="100"/>
        </p:scale>
        <p:origin x="-1243" y="-77"/>
      </p:cViewPr>
      <p:guideLst>
        <p:guide orient="horz" pos="2160"/>
        <p:guide orient="horz" pos="255"/>
        <p:guide pos="672"/>
        <p:guide pos="11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829F60D-D8FF-4993-A790-ADE6C90D5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4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29F60D-D8FF-4993-A790-ADE6C90D55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been known that there’s a negative correlation between life expectancy and lifespan</a:t>
            </a:r>
            <a:r>
              <a:rPr lang="en-US" baseline="0" dirty="0" smtClean="0"/>
              <a:t> variation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29F60D-D8FF-4993-A790-ADE6C90D55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29F60D-D8FF-4993-A790-ADE6C90D55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0825" cy="255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pic>
        <p:nvPicPr>
          <p:cNvPr id="5" name="Picture 5" descr="folie_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58775"/>
            <a:ext cx="4318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25775"/>
            <a:ext cx="6410325" cy="982663"/>
          </a:xfrm>
        </p:spPr>
        <p:txBody>
          <a:bodyPr lIns="360000" rIns="0" anchor="b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005263"/>
            <a:ext cx="6400800" cy="936625"/>
          </a:xfrm>
        </p:spPr>
        <p:txBody>
          <a:bodyPr rIns="0"/>
          <a:lstStyle>
            <a:lvl1pPr marL="0" indent="0" algn="r"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3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46BFD-5F6B-400B-8BF8-0D24E91A9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50050" y="0"/>
            <a:ext cx="1925638" cy="59642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1550" y="0"/>
            <a:ext cx="5626100" cy="59642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8B049-6A9A-4366-89D2-7E054CA7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297F3-5D0F-435A-9280-51EC5621B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3958A-7D96-4C06-9F28-57D64BCD94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71550" y="1438275"/>
            <a:ext cx="3775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99025" y="1438275"/>
            <a:ext cx="3776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6F5F7-C649-45DE-8865-C1F05A5AC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F9AA5-AFC7-4392-AB65-4A157FD2D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71550" y="44624"/>
            <a:ext cx="7704138" cy="90011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E412A-37A1-4125-976D-B02FC326F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9553-84E1-4193-B9B8-5E4EBC336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F67F3-667E-40C4-8A5E-C3A3C4A6C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07C14-44A0-4B8F-9B6B-0C558C115E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38275"/>
            <a:ext cx="7704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155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5188" y="63373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0825" cy="900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de-DE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0"/>
            <a:ext cx="770413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pic>
        <p:nvPicPr>
          <p:cNvPr id="1031" name="Picture 8" descr="mpidr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4466"/>
                </a:solidFill>
              </a:defRPr>
            </a:lvl1pPr>
          </a:lstStyle>
          <a:p>
            <a:pPr>
              <a:defRPr/>
            </a:pPr>
            <a:fld id="{C58E9332-1323-41F4-BDC5-EAB223775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7297" y="719138"/>
            <a:ext cx="7609159" cy="0"/>
          </a:xfrm>
          <a:prstGeom prst="line">
            <a:avLst/>
          </a:prstGeom>
          <a:ln w="6350">
            <a:solidFill>
              <a:srgbClr val="DDDED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44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28398" y="1844824"/>
            <a:ext cx="9172398" cy="3513876"/>
          </a:xfrm>
        </p:spPr>
        <p:txBody>
          <a:bodyPr/>
          <a:lstStyle/>
          <a:p>
            <a:pPr algn="ctr">
              <a:defRPr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/>
              <a:t>Sex differences in life expectancy and lifespan dispersion: </a:t>
            </a:r>
            <a:br>
              <a:rPr lang="en-US" dirty="0" smtClean="0"/>
            </a:br>
            <a:r>
              <a:rPr lang="en-US" sz="2800" dirty="0" smtClean="0"/>
              <a:t>long-term patterns and emerging crossovers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66" y="4537184"/>
            <a:ext cx="9234862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alibri"/>
              </a:rPr>
              <a:t>Jos</a:t>
            </a:r>
            <a:r>
              <a:rPr lang="en-US" sz="2800" dirty="0" smtClean="0">
                <a:latin typeface="Calibri"/>
              </a:rPr>
              <a:t>é Manuel Aburto</a:t>
            </a:r>
            <a:r>
              <a:rPr lang="en-US" sz="2800" baseline="30000" dirty="0" smtClean="0">
                <a:latin typeface="Calibri"/>
              </a:rPr>
              <a:t>1,2</a:t>
            </a:r>
            <a:r>
              <a:rPr lang="en-US" sz="2800" dirty="0" smtClean="0">
                <a:latin typeface="Calibri"/>
              </a:rPr>
              <a:t>, Ridhi Kashyap</a:t>
            </a:r>
            <a:r>
              <a:rPr lang="en-US" sz="2800" baseline="30000" dirty="0" smtClean="0">
                <a:latin typeface="Calibri"/>
              </a:rPr>
              <a:t>3</a:t>
            </a:r>
            <a:r>
              <a:rPr lang="en-US" sz="2800" dirty="0" smtClean="0">
                <a:latin typeface="Calibri"/>
              </a:rPr>
              <a:t>, </a:t>
            </a:r>
          </a:p>
          <a:p>
            <a:pPr algn="ctr"/>
            <a:r>
              <a:rPr lang="en-US" sz="2800" dirty="0" smtClean="0">
                <a:latin typeface="Calibri"/>
              </a:rPr>
              <a:t>Alyson van Raalte</a:t>
            </a:r>
            <a:r>
              <a:rPr lang="en-US" sz="2800" baseline="30000" dirty="0">
                <a:latin typeface="Calibri"/>
              </a:rPr>
              <a:t>2</a:t>
            </a:r>
            <a:r>
              <a:rPr lang="en-US" sz="2800" dirty="0" smtClean="0">
                <a:latin typeface="Calibri"/>
              </a:rPr>
              <a:t>, Virginia Zarulli</a:t>
            </a:r>
            <a:r>
              <a:rPr lang="en-US" sz="2800" baseline="30000" dirty="0" smtClean="0">
                <a:latin typeface="Calibri"/>
              </a:rPr>
              <a:t>1</a:t>
            </a:r>
          </a:p>
          <a:p>
            <a:pPr algn="ctr"/>
            <a:endParaRPr lang="en-US" sz="2800" baseline="30000" dirty="0">
              <a:latin typeface="Calibri"/>
            </a:endParaRPr>
          </a:p>
          <a:p>
            <a:pPr algn="ctr"/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Interdisciplinary Centre on Population Dynamics, Denmark</a:t>
            </a:r>
          </a:p>
          <a:p>
            <a:pPr algn="ctr"/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2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Max Planck Institute for Demographic Research, Germany</a:t>
            </a:r>
          </a:p>
          <a:p>
            <a:pPr algn="ctr"/>
            <a:r>
              <a:rPr lang="en-US" sz="20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3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</a:rPr>
              <a:t>University of Oxford, UK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Absolute female advantage in e</a:t>
            </a:r>
            <a:r>
              <a:rPr lang="en-US" baseline="-25000" dirty="0" smtClean="0"/>
              <a:t>0</a:t>
            </a:r>
            <a:r>
              <a:rPr lang="en-US" dirty="0" smtClean="0"/>
              <a:t> and lifespan equality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"/>
          <a:stretch/>
        </p:blipFill>
        <p:spPr bwMode="auto">
          <a:xfrm>
            <a:off x="1691680" y="947854"/>
            <a:ext cx="5522677" cy="564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 a relative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1"/>
          <a:stretch/>
        </p:blipFill>
        <p:spPr bwMode="auto">
          <a:xfrm>
            <a:off x="1776705" y="959004"/>
            <a:ext cx="5531599" cy="563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8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38275"/>
            <a:ext cx="7704138" cy="4525963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Why is this happening?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Do these trends matter?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4624"/>
            <a:ext cx="827584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560" y="404664"/>
            <a:ext cx="8208912" cy="5040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for the crossover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052736"/>
            <a:ext cx="7704138" cy="45259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Period explains everything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Declining influence of infant mortality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Men always had greater variation in adult mortality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Behavioural</a:t>
            </a:r>
            <a:r>
              <a:rPr lang="en-US" dirty="0" smtClean="0"/>
              <a:t> differences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Emerging then declining male disadvantage caused by emerging then declining midlife mortality differences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Female survival advantage at old ages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Potential 2</a:t>
            </a:r>
            <a:r>
              <a:rPr lang="en-US" baseline="30000" dirty="0" smtClean="0"/>
              <a:t>nd</a:t>
            </a:r>
            <a:r>
              <a:rPr lang="en-US" dirty="0" smtClean="0"/>
              <a:t> crossover</a:t>
            </a:r>
          </a:p>
          <a:p>
            <a:pPr marL="1257300" lvl="2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Decompositions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96961"/>
            <a:ext cx="5337723" cy="53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9992" y="3068960"/>
            <a:ext cx="288032" cy="129614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8064" y="3645024"/>
            <a:ext cx="288032" cy="129614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2160" y="4221088"/>
            <a:ext cx="288032" cy="1296144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6016" y="2348880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Before the crossover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314270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During the crossover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44208" y="422108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Well after the crossover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5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mortality patterns before, during, and after crossover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5352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61967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635896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8011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0</a:t>
            </a:r>
            <a:r>
              <a:rPr lang="en-US" b="1" dirty="0" smtClean="0"/>
              <a:t> =  70.3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 smtClean="0"/>
              <a:t>Higher ♀ e</a:t>
            </a:r>
            <a:r>
              <a:rPr lang="en-US" b="1" baseline="30000" dirty="0" smtClean="0">
                <a:latin typeface="Aharoni"/>
                <a:cs typeface="Aharoni"/>
              </a:rPr>
              <a:t>†</a:t>
            </a:r>
            <a:endParaRPr lang="en-US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~  73.6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 smtClean="0"/>
              <a:t>Same </a:t>
            </a:r>
            <a:r>
              <a:rPr lang="en-US" b="1" dirty="0"/>
              <a:t>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126876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=  79.3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/>
              <a:t>Higher </a:t>
            </a:r>
            <a:r>
              <a:rPr lang="en-US" b="1" dirty="0" smtClean="0"/>
              <a:t>♂ </a:t>
            </a:r>
            <a:r>
              <a:rPr lang="en-US" b="1" dirty="0"/>
              <a:t>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endParaRPr lang="en-US" b="1" baseline="30000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1955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23928" y="285293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1968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16" y="287500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1993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34001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1985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2445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1996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2645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2017</a:t>
            </a:r>
            <a:endParaRPr lang="en-US" b="1" dirty="0">
              <a:solidFill>
                <a:srgbClr val="004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0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mortality patterns before, during, and after crossover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161967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635896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8011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♀ e</a:t>
            </a:r>
            <a:r>
              <a:rPr lang="en-US" b="1" baseline="30000" dirty="0">
                <a:latin typeface="Aharoni"/>
                <a:cs typeface="Aharoni"/>
              </a:rPr>
              <a:t>† </a:t>
            </a:r>
            <a:r>
              <a:rPr lang="en-US" b="1" baseline="30000" dirty="0" smtClean="0">
                <a:latin typeface="Aharoni"/>
                <a:cs typeface="Aharoni"/>
              </a:rPr>
              <a:t> </a:t>
            </a:r>
            <a:r>
              <a:rPr lang="en-US" b="1" dirty="0" smtClean="0"/>
              <a:t>~  14.4</a:t>
            </a:r>
          </a:p>
          <a:p>
            <a:r>
              <a:rPr lang="en-US" b="1" dirty="0"/>
              <a:t>♂ e</a:t>
            </a:r>
            <a:r>
              <a:rPr lang="en-US" b="1" baseline="30000" dirty="0" smtClean="0">
                <a:latin typeface="Aharoni"/>
                <a:cs typeface="Aharoni"/>
              </a:rPr>
              <a:t>†</a:t>
            </a:r>
            <a:r>
              <a:rPr lang="en-US" b="1" dirty="0"/>
              <a:t> ~  </a:t>
            </a:r>
            <a:r>
              <a:rPr lang="en-US" b="1" dirty="0" smtClean="0"/>
              <a:t>13.4</a:t>
            </a:r>
            <a:endParaRPr lang="en-US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♀ e</a:t>
            </a:r>
            <a:r>
              <a:rPr lang="en-US" b="1" baseline="30000" dirty="0">
                <a:latin typeface="Aharoni"/>
                <a:cs typeface="Aharoni"/>
              </a:rPr>
              <a:t>†  </a:t>
            </a:r>
            <a:r>
              <a:rPr lang="en-US" b="1" dirty="0"/>
              <a:t>~  </a:t>
            </a:r>
            <a:r>
              <a:rPr lang="en-US" b="1" dirty="0" smtClean="0"/>
              <a:t>12.7</a:t>
            </a:r>
            <a:endParaRPr lang="en-US" b="1" dirty="0"/>
          </a:p>
          <a:p>
            <a:r>
              <a:rPr lang="en-US" b="1" dirty="0"/>
              <a:t>♂ 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r>
              <a:rPr lang="en-US" b="1" dirty="0"/>
              <a:t> ~  </a:t>
            </a:r>
            <a:r>
              <a:rPr lang="en-US" b="1" dirty="0" smtClean="0"/>
              <a:t>12.7</a:t>
            </a:r>
            <a:endParaRPr lang="en-US" b="1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126876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♀ e</a:t>
            </a:r>
            <a:r>
              <a:rPr lang="en-US" b="1" baseline="30000" dirty="0">
                <a:latin typeface="Aharoni"/>
                <a:cs typeface="Aharoni"/>
              </a:rPr>
              <a:t>†  </a:t>
            </a:r>
            <a:r>
              <a:rPr lang="en-US" b="1" dirty="0"/>
              <a:t>~  </a:t>
            </a:r>
            <a:r>
              <a:rPr lang="en-US" b="1" dirty="0" smtClean="0"/>
              <a:t>11.1</a:t>
            </a:r>
            <a:endParaRPr lang="en-US" b="1" dirty="0"/>
          </a:p>
          <a:p>
            <a:r>
              <a:rPr lang="en-US" b="1" dirty="0"/>
              <a:t>♂ 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r>
              <a:rPr lang="en-US" b="1" dirty="0"/>
              <a:t> ~  </a:t>
            </a:r>
            <a:r>
              <a:rPr lang="en-US" b="1" dirty="0" smtClean="0"/>
              <a:t>11.4</a:t>
            </a:r>
            <a:endParaRPr lang="en-US" b="1" baseline="30000" dirty="0"/>
          </a:p>
          <a:p>
            <a:endParaRPr lang="en-US" b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9736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331640" y="249463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0</a:t>
            </a:r>
            <a:r>
              <a:rPr lang="en-US" b="1" dirty="0" smtClean="0"/>
              <a:t> =  70.3 </a:t>
            </a:r>
            <a:r>
              <a:rPr lang="en-US" b="1" dirty="0" err="1" smtClean="0"/>
              <a:t>yrs</a:t>
            </a:r>
            <a:endParaRPr lang="en-US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491880" y="249463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~  73.6 </a:t>
            </a:r>
            <a:r>
              <a:rPr lang="en-US" b="1" dirty="0" err="1" smtClean="0"/>
              <a:t>yrs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80112" y="250567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=  79.3 </a:t>
            </a:r>
            <a:r>
              <a:rPr lang="en-US" b="1" dirty="0" err="1" smtClean="0"/>
              <a:t>yrs</a:t>
            </a:r>
            <a:endParaRPr lang="en-US" b="1" baseline="300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83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mortality patterns before, during, and after crossover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25352"/>
            <a:ext cx="7315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161967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3635896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5580112" y="1124744"/>
            <a:ext cx="1800200" cy="792088"/>
          </a:xfrm>
          <a:prstGeom prst="wedgeRectCallout">
            <a:avLst/>
          </a:prstGeom>
          <a:noFill/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9672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</a:t>
            </a:r>
            <a:r>
              <a:rPr lang="en-US" b="1" baseline="-25000" dirty="0" smtClean="0"/>
              <a:t>0</a:t>
            </a:r>
            <a:r>
              <a:rPr lang="en-US" b="1" dirty="0" smtClean="0"/>
              <a:t> ~  70.3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 smtClean="0"/>
              <a:t>Higher ♀ e</a:t>
            </a:r>
            <a:r>
              <a:rPr lang="en-US" b="1" baseline="30000" dirty="0" smtClean="0">
                <a:latin typeface="Aharoni"/>
                <a:cs typeface="Aharoni"/>
              </a:rPr>
              <a:t>†</a:t>
            </a:r>
            <a:endParaRPr lang="en-US" b="1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126876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~  73.7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 smtClean="0"/>
              <a:t>Same </a:t>
            </a:r>
            <a:r>
              <a:rPr lang="en-US" b="1" dirty="0"/>
              <a:t>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126876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b="1" baseline="-25000" dirty="0"/>
              <a:t>0</a:t>
            </a:r>
            <a:r>
              <a:rPr lang="en-US" b="1" dirty="0" smtClean="0"/>
              <a:t> ~  79.3 </a:t>
            </a:r>
            <a:r>
              <a:rPr lang="en-US" b="1" dirty="0" err="1" smtClean="0"/>
              <a:t>yrs</a:t>
            </a:r>
            <a:endParaRPr lang="en-US" b="1" dirty="0" smtClean="0"/>
          </a:p>
          <a:p>
            <a:r>
              <a:rPr lang="en-US" b="1" dirty="0"/>
              <a:t>Higher </a:t>
            </a:r>
            <a:r>
              <a:rPr lang="en-US" b="1" dirty="0" smtClean="0"/>
              <a:t>♂ </a:t>
            </a:r>
            <a:r>
              <a:rPr lang="en-US" b="1" dirty="0"/>
              <a:t>e</a:t>
            </a:r>
            <a:r>
              <a:rPr lang="en-US" b="1" baseline="30000" dirty="0">
                <a:latin typeface="Aharoni"/>
                <a:cs typeface="Aharoni"/>
              </a:rPr>
              <a:t>†</a:t>
            </a:r>
            <a:endParaRPr lang="en-US" b="1" baseline="30000" dirty="0"/>
          </a:p>
          <a:p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1955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23928" y="285293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1968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9616" y="287500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1993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34001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1985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22445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1996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22645" y="501317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2017</a:t>
            </a:r>
            <a:endParaRPr lang="en-US" b="1" dirty="0">
              <a:solidFill>
                <a:srgbClr val="004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life expectancy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872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04120" y="300533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1955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67744" y="357301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1985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22445" y="299695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1968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22445" y="35637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1996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86741" y="298766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1993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86741" y="357301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2017</a:t>
            </a:r>
            <a:endParaRPr lang="en-US" b="1" dirty="0">
              <a:solidFill>
                <a:srgbClr val="004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life disparity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872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195736" y="299695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1985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4120" y="227687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1955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8469" y="227687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1968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8469" y="299695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1996</a:t>
            </a:r>
            <a:endParaRPr lang="en-US" b="1" dirty="0">
              <a:solidFill>
                <a:srgbClr val="0044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14733" y="227687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1993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14733" y="299695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4466"/>
                </a:solidFill>
              </a:rPr>
              <a:t>2017</a:t>
            </a:r>
            <a:endParaRPr lang="en-US" b="1" dirty="0">
              <a:solidFill>
                <a:srgbClr val="004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Mortality trends by sex in Austria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4784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6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 for the crossover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052736"/>
            <a:ext cx="7704138" cy="45259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Period explains everything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Declining influence of infant mortality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Men always had greater variation in adult mortality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Behavioural</a:t>
            </a:r>
            <a:r>
              <a:rPr lang="en-US" dirty="0" smtClean="0"/>
              <a:t> differences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Emerging then declining male disadvantage caused by emerging then declining midlife mortality differences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Female survival advantage at old ages</a:t>
            </a:r>
          </a:p>
          <a:p>
            <a:pPr marL="1257300" lvl="2" indent="-457200">
              <a:buFont typeface="Arial" pitchFamily="34" charset="0"/>
              <a:buChar char="•"/>
            </a:pPr>
            <a:r>
              <a:rPr lang="en-US" dirty="0" smtClean="0"/>
              <a:t>Potential 2</a:t>
            </a:r>
            <a:r>
              <a:rPr lang="en-US" baseline="30000" dirty="0" smtClean="0"/>
              <a:t>nd</a:t>
            </a:r>
            <a:r>
              <a:rPr lang="en-US" dirty="0" smtClean="0"/>
              <a:t> crossover</a:t>
            </a:r>
          </a:p>
          <a:p>
            <a:pPr marL="1257300" lvl="2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9458" name="Picture 2" descr="C:\Users\vanraalte\AppData\Local\Microsoft\Windows\Temporary Internet Files\Content.IE5\VZFTS2SA\117px-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13" y="548680"/>
            <a:ext cx="1188823" cy="12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anraalte\AppData\Local\Microsoft\Windows\Temporary Internet Files\Content.IE5\VZFTS2SA\117px-Bueno-verd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564904"/>
            <a:ext cx="756775" cy="77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Users\vanraalte\AppData\Local\Microsoft\Windows\Temporary Internet Files\Content.IE5\VIWGMZFS\Red_X.svg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319464"/>
            <a:ext cx="629816" cy="6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64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196752"/>
            <a:ext cx="7704138" cy="4525963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Different shape of mortality for men and women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dirty="0" smtClean="0"/>
              <a:t>To large extent, already known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But: (1) illustrates the importance of considering the period when thinking about the life expectancy &amp; disparity relationship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(2) Another argument for why we need to monitor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74899" y="1988840"/>
            <a:ext cx="52838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/>
              <a:t>Thank you for your attention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vanraalte@demogr.mpg.de</a:t>
            </a:r>
            <a:endParaRPr lang="en-US" sz="3200" dirty="0"/>
          </a:p>
        </p:txBody>
      </p:sp>
      <p:pic>
        <p:nvPicPr>
          <p:cNvPr id="1026" name="Picture 2" descr="https://erc.europa.eu/sites/default/files/LOGO_ERC-FLAG_EU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365104"/>
            <a:ext cx="3429000" cy="242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88232" y="4904000"/>
            <a:ext cx="415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This project has received funding from the European Research Council (ERC) under the European Union’s Horizon 2020 research and innovation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programme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 (grant no. 716323 - LIFEINEQ)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04" y="116632"/>
            <a:ext cx="8784976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the time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96961"/>
            <a:ext cx="5337723" cy="53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Is this what we would expect?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4624"/>
            <a:ext cx="827584" cy="720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1560" y="404664"/>
            <a:ext cx="8208912" cy="50405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expectancy and disparity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6372036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Vaupel et al. (2009) BMJ Open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36"/>
            <a:ext cx="6400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7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correlation seems to hold over sex, and across different mortality regimes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DE412A-37A1-4125-976D-B02FC326F3C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160" y="1268760"/>
            <a:ext cx="4932000" cy="489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75656" y="6437496"/>
            <a:ext cx="3918240" cy="23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Colchero </a:t>
            </a: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 al. </a:t>
            </a:r>
            <a:r>
              <a:rPr lang="en-GB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(2016) PNAS</a:t>
            </a:r>
            <a:endParaRPr lang="en-GB" sz="16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5816" y="1268760"/>
            <a:ext cx="1872208" cy="17281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differences in life expectancy and disparity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96961"/>
            <a:ext cx="5337723" cy="534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3968" y="2204864"/>
            <a:ext cx="374441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</a:rPr>
              <a:t>Large differences at low levels of life expectancy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1640" y="4725144"/>
            <a:ext cx="39604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C00000"/>
                </a:solidFill>
              </a:rPr>
              <a:t>Slopes are different in mid-high life expectancies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3573016"/>
            <a:ext cx="37444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 smtClean="0">
                <a:solidFill>
                  <a:srgbClr val="C00000"/>
                </a:solidFill>
              </a:rPr>
              <a:t>Crossover(s)</a:t>
            </a:r>
          </a:p>
        </p:txBody>
      </p:sp>
    </p:spTree>
    <p:extLst>
      <p:ext uri="{BB962C8B-B14F-4D97-AF65-F5344CB8AC3E}">
        <p14:creationId xmlns:p14="http://schemas.microsoft.com/office/powerpoint/2010/main" val="171171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HMD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9149022" cy="572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of variation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297F3-5D0F-435A-9280-51EC5621BDF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" y="980728"/>
            <a:ext cx="9149022" cy="572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1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IDR_template">
  <a:themeElements>
    <a:clrScheme name="MPIDR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PIDR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PID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DR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DR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DR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DR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PIDR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PIDR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514</Words>
  <Application>Microsoft Office PowerPoint</Application>
  <PresentationFormat>On-screen Show (4:3)</PresentationFormat>
  <Paragraphs>133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MPIDR_template</vt:lpstr>
      <vt:lpstr> Sex differences in life expectancy and lifespan dispersion:  long-term patterns and emerging crossovers   </vt:lpstr>
      <vt:lpstr>Mortality trends by sex in Austria</vt:lpstr>
      <vt:lpstr>Dropping the time dimension</vt:lpstr>
      <vt:lpstr>PowerPoint Presentation</vt:lpstr>
      <vt:lpstr>Life expectancy and disparity</vt:lpstr>
      <vt:lpstr>Negative correlation seems to hold over sex, and across different mortality regimes</vt:lpstr>
      <vt:lpstr>Sex differences in life expectancy and disparity</vt:lpstr>
      <vt:lpstr>30 HMD Countries</vt:lpstr>
      <vt:lpstr>Coefficient of variation</vt:lpstr>
      <vt:lpstr>Absolute female advantage in e0 and lifespan equality</vt:lpstr>
      <vt:lpstr>And on a relative scale</vt:lpstr>
      <vt:lpstr>PowerPoint Presentation</vt:lpstr>
      <vt:lpstr>Hypotheses for the crossover and beyond</vt:lpstr>
      <vt:lpstr>Age Decompositions</vt:lpstr>
      <vt:lpstr>Comparing mortality patterns before, during, and after crossover</vt:lpstr>
      <vt:lpstr>Comparing mortality patterns before, during, and after crossover</vt:lpstr>
      <vt:lpstr>Comparing mortality patterns before, during, and after crossover</vt:lpstr>
      <vt:lpstr>Decomposition of life expectancy</vt:lpstr>
      <vt:lpstr>Decomposition of life disparity </vt:lpstr>
      <vt:lpstr>Hypotheses for the crossover and beyond</vt:lpstr>
      <vt:lpstr>Summary</vt:lpstr>
      <vt:lpstr>PowerPoint Presentation</vt:lpstr>
    </vt:vector>
  </TitlesOfParts>
  <Company>MPI for Demographic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mpidr</dc:creator>
  <cp:lastModifiedBy>MPIDR_D\vanraalte</cp:lastModifiedBy>
  <cp:revision>211</cp:revision>
  <cp:lastPrinted>2016-06-20T13:47:11Z</cp:lastPrinted>
  <dcterms:created xsi:type="dcterms:W3CDTF">2010-04-06T12:12:02Z</dcterms:created>
  <dcterms:modified xsi:type="dcterms:W3CDTF">2019-05-13T19:45:05Z</dcterms:modified>
</cp:coreProperties>
</file>