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media/image3.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jpeg" ContentType="image/jpeg"/>
  <Override PartName="/ppt/notesSlides/notesSlide12.xml" ContentType="application/vnd.openxmlformats-officedocument.presentationml.notesSlide+xml"/>
  <Override PartName="/ppt/media/image6.jpeg" ContentType="image/jpeg"/>
  <Override PartName="/ppt/notesSlides/notesSlide13.xml" ContentType="application/vnd.openxmlformats-officedocument.presentationml.notesSlide+xml"/>
  <Override PartName="/ppt/media/image7.jpeg" ContentType="image/jpeg"/>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8.jpeg" ContentType="image/jpeg"/>
  <Override PartName="/ppt/notesSlides/notesSlide16.xml" ContentType="application/vnd.openxmlformats-officedocument.presentationml.notesSlide+xml"/>
  <Override PartName="/ppt/media/image9.jpeg" ContentType="image/jpeg"/>
  <Override PartName="/ppt/notesSlides/notesSlide17.xml" ContentType="application/vnd.openxmlformats-officedocument.presentationml.notesSlide+xml"/>
  <Override PartName="/ppt/media/image10.jpe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11.jpeg" ContentType="image/jpe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12.jpeg" ContentType="image/jpe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13.jpeg" ContentType="image/jpeg"/>
  <Override PartName="/ppt/notesSlides/notesSlide31.xml" ContentType="application/vnd.openxmlformats-officedocument.presentationml.notesSlide+xml"/>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ph type="sldImg"/>
          </p:nvPr>
        </p:nvSpPr>
        <p:spPr>
          <a:xfrm>
            <a:off x="1143000" y="685800"/>
            <a:ext cx="4572000" cy="3429000"/>
          </a:xfrm>
          <a:prstGeom prst="rect">
            <a:avLst/>
          </a:prstGeom>
        </p:spPr>
        <p:txBody>
          <a:bodyPr/>
          <a:lstStyle/>
          <a:p>
            <a:pPr/>
          </a:p>
        </p:txBody>
      </p:sp>
      <p:sp>
        <p:nvSpPr>
          <p:cNvPr id="229" name="Shape 2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Enough about you, time to talk about 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a:t>
            </a:r>
            <a:r>
              <a:t> there are a few obstacles in the way.</a:t>
            </a:r>
          </a:p>
          <a:p>
            <a:pPr/>
          </a:p>
          <a:p>
            <a:pPr/>
            <a:r>
              <a:t>Things that will frustrate you</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Obstacle 1</a:t>
            </a:r>
            <a:br/>
            <a:br/>
            <a:r>
              <a:t>First, learning to code is tough, intimidating, and frustrating at times. You should forget about your uncle/brother-in-law/friend/step-sister who told you about so-and-so learning to build apps in 1 week. Coding is hard. It will take time. There is no way around that.</a:t>
            </a:r>
          </a:p>
          <a:p>
            <a:pPr/>
          </a:p>
          <a:p>
            <a:pPr/>
            <a:r>
              <a:t>It’s confusing, difficult, and there’s a ton to learn. But it’s super rewarding when you _do_ learn why your code broke or is working.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Obstacle 2</a:t>
            </a:r>
          </a:p>
          <a:p>
            <a:pPr/>
          </a:p>
          <a:p>
            <a:pPr/>
            <a:r>
              <a:t>There will be many moments where you will doubt yourself.</a:t>
            </a:r>
          </a:p>
          <a:p>
            <a:pPr/>
          </a:p>
          <a:p>
            <a:pPr/>
            <a:r>
              <a:t>Everyone is on the same page as you. No-one in this classroom is dumb. You all have varying backgrounds with differing experiences and exposure.</a:t>
            </a:r>
          </a:p>
          <a:p>
            <a:pPr/>
          </a:p>
          <a:p>
            <a:pPr/>
          </a:p>
          <a:p>
            <a:pPr/>
            <a:r>
              <a:t>Everyone was where you are at some point in their career. Every single developer. Me too.  </a:t>
            </a:r>
          </a:p>
          <a:p>
            <a:pPr/>
          </a:p>
          <a:p>
            <a:pPr/>
            <a:r>
              <a:t>It takes time but you have what it takes; you were selected for this program because we know you have what it takes.</a:t>
            </a:r>
          </a:p>
          <a:p>
            <a:pPr/>
          </a:p>
          <a:p>
            <a:pPr/>
          </a:p>
          <a:p>
            <a:pPr/>
            <a:r>
              <a:t>The first few weeks will be difficult, but everyone will be on a pretty level playing field a few weeks 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Obstacle 2 </a:t>
            </a:r>
            <a:r>
              <a:t>–</a:t>
            </a:r>
            <a:r>
              <a:t> you have a ton of ground to cover! </a:t>
            </a:r>
          </a:p>
          <a:p>
            <a:pPr/>
          </a:p>
          <a:p>
            <a:pPr/>
            <a:r>
              <a:t>There’s a lot to learn, and it can be intimidating. But honestly, 6 months will be over before you know it. </a:t>
            </a:r>
          </a:p>
          <a:p>
            <a:pPr/>
          </a:p>
          <a:p>
            <a:pPr/>
            <a:r>
              <a:t>Because of the length of the program, personal issues WILL come up during the course of the program, and it will be challenging to stay motivated. </a:t>
            </a:r>
          </a:p>
          <a:p>
            <a:pPr/>
          </a:p>
          <a:p>
            <a:pPr/>
            <a:r>
              <a:t>You should see each other as a family embarking on a long journey. You will become far closer to your peers than you realize. Intensity is no substitute for endurance.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And will take a while to master. Persisting in general is the #1 hardest thing in this course.</a:t>
            </a:r>
          </a:p>
          <a:p>
            <a:pPr/>
          </a:p>
          <a:p>
            <a:pPr/>
            <a:r>
              <a:t>Perhaps tied with having self-confidence (talk about imposter syndrome).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Frustration = learning, seriously. Here’s the author of a pretty famous book on the mean stack: </a:t>
            </a:r>
          </a:p>
          <a:p>
            <a:pPr/>
          </a:p>
          <a:p>
            <a:pPr/>
            <a:r>
              <a:t>So how do we get through this frustration and actually learn?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Questions?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Of course, to do this, you’ll need to be great at googling!</a:t>
            </a:r>
          </a:p>
          <a:p>
            <a:pPr/>
          </a:p>
          <a:p>
            <a:pPr marL="171450" indent="-171450">
              <a:buSzPct val="100000"/>
              <a:buChar char="-"/>
            </a:pPr>
            <a:r>
              <a:t>This is arguably the best/most important skill you can use.</a:t>
            </a:r>
          </a:p>
          <a:p>
            <a:pPr marL="171450" indent="-171450">
              <a:buSzPct val="100000"/>
              <a:buChar char="-"/>
            </a:pPr>
            <a:r>
              <a:t> It’s silly, but being able to find the answers to your questions is extremely important, and people won’t always be around. Google should almost always be your first go-to (it has almost every answer, if you know how to find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sldImg"/>
          </p:nvPr>
        </p:nvSpPr>
        <p:spPr>
          <a:prstGeom prst="rect">
            <a:avLst/>
          </a:prstGeom>
        </p:spPr>
        <p:txBody>
          <a:bodyPr/>
          <a:lstStyle/>
          <a:p>
            <a:pPr/>
          </a:p>
        </p:txBody>
      </p:sp>
      <p:sp>
        <p:nvSpPr>
          <p:cNvPr id="370" name="Shape 370"/>
          <p:cNvSpPr/>
          <p:nvPr>
            <p:ph type="body" sz="quarter" idx="1"/>
          </p:nvPr>
        </p:nvSpPr>
        <p:spPr>
          <a:prstGeom prst="rect">
            <a:avLst/>
          </a:prstGeom>
        </p:spPr>
        <p:txBody>
          <a:bodyPr/>
          <a:lstStyle/>
          <a:p>
            <a:pPr/>
            <a:r>
              <a:t>Now that we’ve talked about the journey and how to be successful, let’s talk about the stops along the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Here’s what our days will look like.</a:t>
            </a:r>
          </a:p>
          <a:p>
            <a:pPr/>
          </a:p>
          <a:p>
            <a:pPr/>
            <a:r>
              <a:t>Question: How do you learn to code? (NEXT)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Here’s this cool thing I built. It does X and it’s important because Y.</a:t>
            </a:r>
          </a:p>
          <a:p>
            <a:pPr/>
          </a:p>
          <a:p>
            <a:pPr/>
            <a:r>
              <a:t>Questions?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r>
              <a:t>By coding! Unfortunate, right? </a:t>
            </a:r>
          </a:p>
          <a:p>
            <a:pPr/>
          </a:p>
          <a:p>
            <a:pPr/>
            <a:r>
              <a:t>We’ll get a ton of in-class practice reading and writing code, so the course quickly becomes “code-centric”. </a:t>
            </a:r>
          </a:p>
          <a:p>
            <a:pPr/>
          </a:p>
          <a:p>
            <a:pPr/>
            <a:r>
              <a:t>Most days will be much less presentation-heavy than today.</a:t>
            </a:r>
          </a:p>
          <a:p>
            <a:pPr/>
          </a:p>
          <a:p>
            <a:pPr/>
            <a:r>
              <a:t>Questions?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r>
              <a:t>So next up I want to spend a little bit of time checking that everyone has everything they need installed (from the pre-work).</a:t>
            </a:r>
          </a:p>
          <a:p>
            <a:pPr/>
          </a:p>
          <a:p>
            <a:pPr/>
            <a:r>
              <a:t>If you can check off all of these things, spend this time helping your neighbors. This should become a habit </a:t>
            </a:r>
            <a:r>
              <a:t>–</a:t>
            </a:r>
            <a:r>
              <a:t> try to ask for help form your neighbors before going to a TA (you will both learn more along the way). &lt; We’ll talk more about this soon.</a:t>
            </a:r>
          </a:p>
          <a:p>
            <a:pPr/>
          </a:p>
          <a:p>
            <a:pPr/>
            <a:r>
              <a:t>That said, let’s check some things off of a list.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r>
              <a:t>So what exactly does it mean to be a “full stack developer?”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Let’s use YouTube as an example. (Go to YouTube and do basic search)</a:t>
            </a:r>
          </a:p>
          <a:p>
            <a:pPr/>
          </a:p>
          <a:p>
            <a:pPr/>
            <a:r>
              <a:t>You’ll learn all of this in time, but a basic YouTube search requires two things:</a:t>
            </a:r>
          </a:p>
          <a:p>
            <a:pPr marL="228600" indent="-228600">
              <a:buSzPct val="100000"/>
              <a:buAutoNum type="arabicParenR" startAt="1"/>
            </a:pPr>
            <a:r>
              <a:t>A ”frontend” </a:t>
            </a:r>
            <a:r>
              <a:t>–</a:t>
            </a:r>
            <a:r>
              <a:t> the graphical user interface which responds to what I type</a:t>
            </a:r>
          </a:p>
          <a:p>
            <a:pPr marL="228600" indent="-228600">
              <a:buSzPct val="100000"/>
              <a:buAutoNum type="arabicParenR" startAt="1"/>
            </a:pPr>
            <a:r>
              <a:t>A “backend” </a:t>
            </a:r>
            <a:r>
              <a:t>–</a:t>
            </a:r>
            <a:r>
              <a:t> the code on the “server side” that is able to do the logic behind the search, find the relevant videos, and send them along</a:t>
            </a:r>
          </a:p>
          <a:p>
            <a:pPr marL="228600" indent="-228600">
              <a:buSzPct val="100000"/>
              <a:buAutoNum type="arabicParenR" startAt="1"/>
            </a:pPr>
          </a:p>
          <a:p>
            <a:pPr/>
            <a:r>
              <a:t>(Go to next slide)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r>
              <a:t>Websites today are all about reading code for these components </a:t>
            </a:r>
            <a:r>
              <a:t>–</a:t>
            </a:r>
            <a:r>
              <a:t> “frontend” and “backend”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That is “Full-Stack Development” </a:t>
            </a:r>
            <a:r>
              <a:t>–</a:t>
            </a:r>
            <a:r>
              <a:t> you build can and will build the whole thing.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sldImg"/>
          </p:nvPr>
        </p:nvSpPr>
        <p:spPr>
          <a:prstGeom prst="rect">
            <a:avLst/>
          </a:prstGeom>
        </p:spPr>
        <p:txBody>
          <a:bodyPr/>
          <a:lstStyle/>
          <a:p>
            <a:pPr/>
          </a:p>
        </p:txBody>
      </p:sp>
      <p:sp>
        <p:nvSpPr>
          <p:cNvPr id="440" name="Shape 440"/>
          <p:cNvSpPr/>
          <p:nvPr>
            <p:ph type="body" sz="quarter" idx="1"/>
          </p:nvPr>
        </p:nvSpPr>
        <p:spPr>
          <a:prstGeom prst="rect">
            <a:avLst/>
          </a:prstGeom>
        </p:spPr>
        <p:txBody>
          <a:bodyPr/>
          <a:lstStyle/>
          <a:p>
            <a:pPr/>
            <a:r>
              <a:t>In this course, you’ll learn everything you need to be able to do this </a:t>
            </a:r>
            <a:r>
              <a:t>–</a:t>
            </a:r>
            <a:r>
              <a:t> </a:t>
            </a:r>
            <a:br/>
          </a:p>
          <a:p>
            <a:pPr/>
            <a:r>
              <a:t>you’ll be able to build complex web applications even as a single developer.</a:t>
            </a:r>
          </a:p>
          <a:p>
            <a:pPr/>
          </a:p>
          <a:p>
            <a:pPr/>
          </a:p>
          <a:p>
            <a:pPr/>
            <a:r>
              <a:t>Questions?</a:t>
            </a:r>
          </a:p>
          <a:p>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p>
            <a:pPr/>
            <a:r>
              <a:t>The terminal is the portal to your computer </a:t>
            </a:r>
            <a:r>
              <a:t>–</a:t>
            </a:r>
            <a:r>
              <a:t> it allows you to run and even script commands that can create files, folders, and more.</a:t>
            </a:r>
          </a:p>
          <a:p>
            <a:pPr/>
          </a:p>
          <a:p>
            <a:pPr/>
            <a:r>
              <a:t>It is extremely important that you get intimately familiar with the terminal as soon as possible, as you’ll use it for almost everything. It is fast and powerful.</a:t>
            </a:r>
          </a:p>
          <a:p>
            <a:pPr/>
          </a:p>
          <a:p>
            <a:pPr/>
            <a:r>
              <a:t>NEXT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sldImg"/>
          </p:nvPr>
        </p:nvSpPr>
        <p:spPr>
          <a:prstGeom prst="rect">
            <a:avLst/>
          </a:prstGeom>
        </p:spPr>
        <p:txBody>
          <a:bodyPr/>
          <a:lstStyle/>
          <a:p>
            <a:pPr/>
          </a:p>
        </p:txBody>
      </p:sp>
      <p:sp>
        <p:nvSpPr>
          <p:cNvPr id="452" name="Shape 452"/>
          <p:cNvSpPr/>
          <p:nvPr>
            <p:ph type="body" sz="quarter" idx="1"/>
          </p:nvPr>
        </p:nvSpPr>
        <p:spPr>
          <a:prstGeom prst="rect">
            <a:avLst/>
          </a:prstGeom>
        </p:spPr>
        <p:txBody>
          <a:bodyPr/>
          <a:lstStyle/>
          <a:p>
            <a:pPr/>
            <a:r>
              <a:t>So let’s run through a couple of examples.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a:p>
        </p:txBody>
      </p:sp>
      <p:sp>
        <p:nvSpPr>
          <p:cNvPr id="459" name="Shape 459"/>
          <p:cNvSpPr/>
          <p:nvPr>
            <p:ph type="body" sz="quarter" idx="1"/>
          </p:nvPr>
        </p:nvSpPr>
        <p:spPr>
          <a:prstGeom prst="rect">
            <a:avLst/>
          </a:prstGeom>
        </p:spPr>
        <p:txBody>
          <a:bodyPr/>
          <a:lstStyle/>
          <a:p>
            <a:pPr/>
            <a:r>
              <a:t>Your turn!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This program will not be a traditional college class. We're here to support you 100% of the way to really help you achieve their goals.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r>
              <a:t>Re-ask the questions after a couple of minutes walking neighbor-discussion:</a:t>
            </a:r>
          </a:p>
          <a:p>
            <a:pPr marL="171450" indent="-171450">
              <a:buSzPct val="100000"/>
              <a:buChar char="-"/>
            </a:pPr>
            <a:r>
              <a:t>How do you create a new folder?</a:t>
            </a:r>
          </a:p>
          <a:p>
            <a:pPr marL="171450" indent="-171450">
              <a:buSzPct val="100000"/>
              <a:buChar char="-"/>
            </a:pPr>
            <a:r>
              <a:t>How do you create a new file?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Now that you can create HTML files from the terminal, let’s create one and actually write some 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There are a few things you can do to ensure your success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First off, don’t be this guy.</a:t>
            </a:r>
          </a:p>
          <a:p>
            <a:pPr/>
          </a:p>
          <a:p>
            <a:pPr/>
            <a:r>
              <a:t>Those that have the hardest time in the program are not the ones who came in knowing no programming. </a:t>
            </a:r>
          </a:p>
          <a:p>
            <a:pPr/>
          </a:p>
          <a:p>
            <a:pPr/>
            <a:r>
              <a:t>It’s not the ones who haven’t played around with HTML, CSS, or Javascript.</a:t>
            </a:r>
          </a:p>
          <a:p>
            <a:pPr/>
          </a:p>
          <a:p>
            <a:pPr/>
            <a:r>
              <a:t>It’s the ones who walk in thinking they either A) Know more than they do. Or B) Are experts in a completely different field. </a:t>
            </a:r>
          </a:p>
          <a:p>
            <a:pPr/>
          </a:p>
          <a:p>
            <a:pPr/>
            <a:r>
              <a:t>There is something that stops people like this from accepting the reality.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Be this guy.</a:t>
            </a:r>
            <a:br/>
            <a:br/>
            <a:r>
              <a:t>Having a humble attitude is the first requirement of being successful in this program.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Don’t be frustrated! Keep an open mind </a:t>
            </a:r>
            <a:r>
              <a:t>–</a:t>
            </a:r>
            <a:r>
              <a:t> you’re here to learn.</a:t>
            </a:r>
          </a:p>
          <a:p>
            <a:pPr/>
          </a:p>
          <a:p>
            <a:pPr/>
            <a:r>
              <a:t>You mastery of other subjects, educational backgrounds, and professional successes do not guarantee that you will do well here. The only thing that will guarantee success is hard work, humility, and a relentless desire to be better.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You are a blank slate.</a:t>
            </a:r>
            <a:br/>
            <a:br/>
            <a:r>
              <a:t>Seriously. Don’t lose sight of this image. At first it may feel intimidating. Knowing how little you know. But relish the opportunity and take the privileges it comes with.</a:t>
            </a:r>
          </a:p>
          <a:p>
            <a:pPr/>
          </a:p>
          <a:p>
            <a:pPr/>
            <a:r>
              <a:t>You have permission to struggle. To fail. To not “get” everything immediately.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So how does one learn? Well</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15"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grpSp>
        <p:nvGrpSpPr>
          <p:cNvPr id="18" name="Group 11"/>
          <p:cNvGrpSpPr/>
          <p:nvPr/>
        </p:nvGrpSpPr>
        <p:grpSpPr>
          <a:xfrm>
            <a:off x="2831735" y="3945633"/>
            <a:ext cx="3917511" cy="486920"/>
            <a:chOff x="0" y="0"/>
            <a:chExt cx="3917510" cy="486919"/>
          </a:xfrm>
        </p:grpSpPr>
        <p:pic>
          <p:nvPicPr>
            <p:cNvPr id="16" name="Content Placeholder 8" descr="Content Placeholder 8"/>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17" name="Content Placeholder 8" descr="Content Placeholder 8"/>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19" name="Title Text"/>
          <p:cNvSpPr txBox="1"/>
          <p:nvPr>
            <p:ph type="title"/>
          </p:nvPr>
        </p:nvSpPr>
        <p:spPr>
          <a:prstGeom prst="rect">
            <a:avLst/>
          </a:prstGeom>
        </p:spPr>
        <p:txBody>
          <a:bodyPr/>
          <a:lstStyle/>
          <a:p>
            <a:pPr/>
            <a:r>
              <a:t>Title Text</a:t>
            </a:r>
          </a:p>
        </p:txBody>
      </p:sp>
      <p:sp>
        <p:nvSpPr>
          <p:cNvPr id="20" name="Body Level One…"/>
          <p:cNvSpPr txBox="1"/>
          <p:nvPr>
            <p:ph type="body" sz="quarter" idx="1"/>
          </p:nvPr>
        </p:nvSpPr>
        <p:spPr>
          <a:xfrm>
            <a:off x="396991" y="2504043"/>
            <a:ext cx="2700337" cy="381001"/>
          </a:xfrm>
          <a:prstGeom prst="rect">
            <a:avLst/>
          </a:prstGeom>
        </p:spPr>
        <p:txBody>
          <a:bodyPr/>
          <a:lstStyle>
            <a:lvl1pPr marL="0" indent="0">
              <a:spcBef>
                <a:spcPts val="400"/>
              </a:spcBef>
              <a:buSzTx/>
              <a:buFontTx/>
              <a:buNone/>
              <a:defRPr b="1" sz="2000">
                <a:solidFill>
                  <a:srgbClr val="FFFFFF"/>
                </a:solidFill>
                <a:latin typeface="Arial"/>
                <a:ea typeface="Arial"/>
                <a:cs typeface="Arial"/>
                <a:sym typeface="Arial"/>
              </a:defRPr>
            </a:lvl1pPr>
            <a:lvl2pPr marL="557212" indent="-214313">
              <a:spcBef>
                <a:spcPts val="400"/>
              </a:spcBef>
              <a:buFontTx/>
              <a:defRPr b="1" sz="2000">
                <a:solidFill>
                  <a:srgbClr val="FFFFFF"/>
                </a:solidFill>
                <a:latin typeface="Arial"/>
                <a:ea typeface="Arial"/>
                <a:cs typeface="Arial"/>
                <a:sym typeface="Arial"/>
              </a:defRPr>
            </a:lvl2pPr>
            <a:lvl3pPr marL="857250" indent="-171450">
              <a:spcBef>
                <a:spcPts val="400"/>
              </a:spcBef>
              <a:buFontTx/>
              <a:defRPr b="1" sz="2000">
                <a:solidFill>
                  <a:srgbClr val="FFFFFF"/>
                </a:solidFill>
                <a:latin typeface="Arial"/>
                <a:ea typeface="Arial"/>
                <a:cs typeface="Arial"/>
                <a:sym typeface="Arial"/>
              </a:defRPr>
            </a:lvl3pPr>
            <a:lvl4pPr marL="1200150" indent="-171450">
              <a:spcBef>
                <a:spcPts val="400"/>
              </a:spcBef>
              <a:buFontTx/>
              <a:defRPr b="1" sz="2000">
                <a:solidFill>
                  <a:srgbClr val="FFFFFF"/>
                </a:solidFill>
                <a:latin typeface="Arial"/>
                <a:ea typeface="Arial"/>
                <a:cs typeface="Arial"/>
                <a:sym typeface="Arial"/>
              </a:defRPr>
            </a:lvl4pPr>
            <a:lvl5pPr marL="1543050" indent="-171450">
              <a:spcBef>
                <a:spcPts val="400"/>
              </a:spcBef>
              <a:buFontTx/>
              <a:defRPr b="1" sz="2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 name="Text Placeholder 19"/>
          <p:cNvSpPr/>
          <p:nvPr>
            <p:ph type="body" sz="quarter" idx="13"/>
          </p:nvPr>
        </p:nvSpPr>
        <p:spPr>
          <a:xfrm>
            <a:off x="396992" y="3998593"/>
            <a:ext cx="2270008" cy="381001"/>
          </a:xfrm>
          <a:prstGeom prst="rect">
            <a:avLst/>
          </a:prstGeom>
        </p:spPr>
        <p:txBody>
          <a:bodyPr/>
          <a:lstStyle/>
          <a:p>
            <a:pPr marL="0" indent="0">
              <a:spcBef>
                <a:spcPts val="400"/>
              </a:spcBef>
              <a:buSzTx/>
              <a:buFontTx/>
              <a:buNone/>
              <a:defRPr b="1" sz="2000">
                <a:solidFill>
                  <a:srgbClr val="FFFFFF"/>
                </a:solidFill>
                <a:latin typeface="Arial"/>
                <a:ea typeface="Arial"/>
                <a:cs typeface="Arial"/>
                <a:sym typeface="Arial"/>
              </a:defRPr>
            </a:pPr>
          </a:p>
        </p:txBody>
      </p:sp>
      <p:sp>
        <p:nvSpPr>
          <p:cNvPr id="22" name="TextBox 21"/>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11" name="Flowchart: Process 9"/>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12" name="TextBox 13"/>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113"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14" name="Straight Connector 8"/>
          <p:cNvSpPr/>
          <p:nvPr/>
        </p:nvSpPr>
        <p:spPr>
          <a:xfrm>
            <a:off x="0" y="653853"/>
            <a:ext cx="9144001" cy="1"/>
          </a:xfrm>
          <a:prstGeom prst="line">
            <a:avLst/>
          </a:prstGeom>
          <a:ln w="41275">
            <a:solidFill>
              <a:srgbClr val="C83232"/>
            </a:solidFill>
            <a:miter/>
          </a:ln>
        </p:spPr>
        <p:txBody>
          <a:bodyPr lIns="45719" rIns="45719"/>
          <a:lstStyle/>
          <a:p>
            <a:pPr/>
          </a:p>
        </p:txBody>
      </p:sp>
      <p:pic>
        <p:nvPicPr>
          <p:cNvPr id="115" name="Picture 10" descr="Picture 10"/>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123"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24"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125"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13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34"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42" name="Flowchart: Process 9"/>
          <p:cNvSpPr/>
          <p:nvPr/>
        </p:nvSpPr>
        <p:spPr>
          <a:xfrm>
            <a:off x="-5872" y="6410337"/>
            <a:ext cx="9155743" cy="457748"/>
          </a:xfrm>
          <a:prstGeom prst="rect">
            <a:avLst/>
          </a:prstGeom>
          <a:solidFill>
            <a:srgbClr val="595959"/>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43"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44" name="Straight Connector 8"/>
          <p:cNvSpPr/>
          <p:nvPr/>
        </p:nvSpPr>
        <p:spPr>
          <a:xfrm>
            <a:off x="0" y="653853"/>
            <a:ext cx="9144001" cy="1"/>
          </a:xfrm>
          <a:prstGeom prst="line">
            <a:avLst/>
          </a:prstGeom>
          <a:ln w="41275">
            <a:solidFill>
              <a:srgbClr val="404040"/>
            </a:solidFill>
            <a:miter/>
          </a:ln>
        </p:spPr>
        <p:txBody>
          <a:bodyPr lIns="45719" rIns="45719"/>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BF5700"/>
        </a:solidFill>
      </p:bgPr>
    </p:bg>
    <p:spTree>
      <p:nvGrpSpPr>
        <p:cNvPr id="1" name=""/>
        <p:cNvGrpSpPr/>
        <p:nvPr/>
      </p:nvGrpSpPr>
      <p:grpSpPr>
        <a:xfrm>
          <a:off x="0" y="0"/>
          <a:ext cx="0" cy="0"/>
          <a:chOff x="0" y="0"/>
          <a:chExt cx="0" cy="0"/>
        </a:xfrm>
      </p:grpSpPr>
      <p:sp>
        <p:nvSpPr>
          <p:cNvPr id="152" name="Flowchart: Process 7"/>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53" name="Title 1"/>
          <p:cNvSpPr txBox="1"/>
          <p:nvPr/>
        </p:nvSpPr>
        <p:spPr>
          <a:xfrm>
            <a:off x="426892" y="3963846"/>
            <a:ext cx="4678508" cy="45339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UT Austin</a:t>
            </a:r>
          </a:p>
        </p:txBody>
      </p:sp>
      <p:sp>
        <p:nvSpPr>
          <p:cNvPr id="154" name="Title Text"/>
          <p:cNvSpPr txBox="1"/>
          <p:nvPr>
            <p:ph type="title"/>
          </p:nvPr>
        </p:nvSpPr>
        <p:spPr>
          <a:prstGeom prst="rect">
            <a:avLst/>
          </a:prstGeom>
        </p:spPr>
        <p:txBody>
          <a:bodyPr/>
          <a:lstStyle>
            <a:lvl1pPr defTabSz="914400">
              <a:lnSpc>
                <a:spcPct val="90000"/>
              </a:lnSpc>
              <a:defRPr i="0"/>
            </a:lvl1pPr>
          </a:lstStyle>
          <a:p>
            <a:pPr/>
            <a:r>
              <a:t>Title Text</a:t>
            </a:r>
          </a:p>
        </p:txBody>
      </p:sp>
      <p:pic>
        <p:nvPicPr>
          <p:cNvPr id="155" name="Content Placeholder 8" descr="Content Placeholder 8"/>
          <p:cNvPicPr>
            <a:picLocks noChangeAspect="1"/>
          </p:cNvPicPr>
          <p:nvPr/>
        </p:nvPicPr>
        <p:blipFill>
          <a:blip r:embed="rId2">
            <a:extLst/>
          </a:blip>
          <a:srcRect l="0" t="10220" r="0" b="0"/>
          <a:stretch>
            <a:fillRect/>
          </a:stretch>
        </p:blipFill>
        <p:spPr>
          <a:xfrm>
            <a:off x="0" y="-1"/>
            <a:ext cx="9144000" cy="560979"/>
          </a:xfrm>
          <a:prstGeom prst="rect">
            <a:avLst/>
          </a:prstGeom>
          <a:ln w="12700">
            <a:miter lim="400000"/>
          </a:ln>
        </p:spPr>
      </p:pic>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BF5700"/>
        </a:solidFill>
      </p:bgPr>
    </p:bg>
    <p:spTree>
      <p:nvGrpSpPr>
        <p:cNvPr id="1" name=""/>
        <p:cNvGrpSpPr/>
        <p:nvPr/>
      </p:nvGrpSpPr>
      <p:grpSpPr>
        <a:xfrm>
          <a:off x="0" y="0"/>
          <a:ext cx="0" cy="0"/>
          <a:chOff x="0" y="0"/>
          <a:chExt cx="0" cy="0"/>
        </a:xfrm>
      </p:grpSpPr>
      <p:sp>
        <p:nvSpPr>
          <p:cNvPr id="16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64"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72" name="Flowchart: Process 9"/>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73"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174" name="Straight Connector 8"/>
          <p:cNvSpPr/>
          <p:nvPr/>
        </p:nvSpPr>
        <p:spPr>
          <a:xfrm>
            <a:off x="0" y="653853"/>
            <a:ext cx="9144001" cy="1"/>
          </a:xfrm>
          <a:prstGeom prst="line">
            <a:avLst/>
          </a:prstGeom>
          <a:ln w="41275">
            <a:solidFill>
              <a:srgbClr val="BF5700"/>
            </a:solidFill>
            <a:miter/>
          </a:ln>
        </p:spPr>
        <p:txBody>
          <a:bodyPr lIns="45719" rIns="45719"/>
          <a:lstStyle/>
          <a:p>
            <a:pPr/>
          </a:p>
        </p:txBody>
      </p:sp>
      <p:pic>
        <p:nvPicPr>
          <p:cNvPr id="175" name="Content Placeholder 8" descr="Content Placeholder 8"/>
          <p:cNvPicPr>
            <a:picLocks noChangeAspect="1"/>
          </p:cNvPicPr>
          <p:nvPr/>
        </p:nvPicPr>
        <p:blipFill>
          <a:blip r:embed="rId2">
            <a:extLst/>
          </a:blip>
          <a:srcRect l="73429" t="14128" r="0" b="0"/>
          <a:stretch>
            <a:fillRect/>
          </a:stretch>
        </p:blipFill>
        <p:spPr>
          <a:xfrm>
            <a:off x="-5871" y="6400799"/>
            <a:ext cx="2179730" cy="481356"/>
          </a:xfrm>
          <a:prstGeom prst="rect">
            <a:avLst/>
          </a:prstGeom>
          <a:ln w="12700">
            <a:miter lim="400000"/>
          </a:ln>
        </p:spPr>
      </p:pic>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1E4B87"/>
        </a:solidFill>
      </p:bgPr>
    </p:bg>
    <p:spTree>
      <p:nvGrpSpPr>
        <p:cNvPr id="1" name=""/>
        <p:cNvGrpSpPr/>
        <p:nvPr/>
      </p:nvGrpSpPr>
      <p:grpSpPr>
        <a:xfrm>
          <a:off x="0" y="0"/>
          <a:ext cx="0" cy="0"/>
          <a:chOff x="0" y="0"/>
          <a:chExt cx="0" cy="0"/>
        </a:xfrm>
      </p:grpSpPr>
      <p:sp>
        <p:nvSpPr>
          <p:cNvPr id="183" name="Flowchart: Process 7"/>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84" name="Title 1"/>
          <p:cNvSpPr txBox="1"/>
          <p:nvPr/>
        </p:nvSpPr>
        <p:spPr>
          <a:xfrm>
            <a:off x="426892" y="3963846"/>
            <a:ext cx="4678508" cy="45339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lnSpc>
                <a:spcPct val="90000"/>
              </a:lnSpc>
              <a:defRPr b="1" sz="1600">
                <a:solidFill>
                  <a:srgbClr val="FFFFFF"/>
                </a:solidFill>
                <a:latin typeface="Arial"/>
                <a:ea typeface="Arial"/>
                <a:cs typeface="Arial"/>
                <a:sym typeface="Arial"/>
              </a:defRPr>
            </a:lvl1pPr>
          </a:lstStyle>
          <a:p>
            <a:pPr/>
            <a:r>
              <a:t>The Coding Bootcamp at UCLA Extension  |</a:t>
            </a:r>
          </a:p>
        </p:txBody>
      </p:sp>
      <p:sp>
        <p:nvSpPr>
          <p:cNvPr id="185"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186" name="Body Level One…"/>
          <p:cNvSpPr txBox="1"/>
          <p:nvPr>
            <p:ph type="body" sz="quarter" idx="1"/>
          </p:nvPr>
        </p:nvSpPr>
        <p:spPr>
          <a:xfrm>
            <a:off x="4953000" y="4000041"/>
            <a:ext cx="2270008" cy="381001"/>
          </a:xfrm>
          <a:prstGeom prst="rect">
            <a:avLst/>
          </a:prstGeom>
        </p:spPr>
        <p:txBody>
          <a:bodyPr/>
          <a:lstStyle>
            <a:lvl1pPr marL="0" indent="0" defTabSz="914400">
              <a:lnSpc>
                <a:spcPct val="90000"/>
              </a:lnSpc>
              <a:spcBef>
                <a:spcPts val="1000"/>
              </a:spcBef>
              <a:buSzTx/>
              <a:buFontTx/>
              <a:buNone/>
              <a:defRPr b="1" sz="1700">
                <a:solidFill>
                  <a:srgbClr val="FFFFFF"/>
                </a:solidFill>
                <a:latin typeface="Arial"/>
                <a:ea typeface="Arial"/>
                <a:cs typeface="Arial"/>
                <a:sym typeface="Arial"/>
              </a:defRPr>
            </a:lvl1pPr>
            <a:lvl2pPr marL="651509" indent="-194309" defTabSz="914400">
              <a:lnSpc>
                <a:spcPct val="90000"/>
              </a:lnSpc>
              <a:spcBef>
                <a:spcPts val="1000"/>
              </a:spcBef>
              <a:buFontTx/>
              <a:buChar char="•"/>
              <a:defRPr b="1" sz="1700">
                <a:solidFill>
                  <a:srgbClr val="FFFFFF"/>
                </a:solidFill>
                <a:latin typeface="Arial"/>
                <a:ea typeface="Arial"/>
                <a:cs typeface="Arial"/>
                <a:sym typeface="Arial"/>
              </a:defRPr>
            </a:lvl2pPr>
            <a:lvl3pPr marL="1108710" indent="-194310" defTabSz="914400">
              <a:lnSpc>
                <a:spcPct val="90000"/>
              </a:lnSpc>
              <a:spcBef>
                <a:spcPts val="1000"/>
              </a:spcBef>
              <a:buFontTx/>
              <a:defRPr b="1" sz="1700">
                <a:solidFill>
                  <a:srgbClr val="FFFFFF"/>
                </a:solidFill>
                <a:latin typeface="Arial"/>
                <a:ea typeface="Arial"/>
                <a:cs typeface="Arial"/>
                <a:sym typeface="Arial"/>
              </a:defRPr>
            </a:lvl3pPr>
            <a:lvl4pPr marL="1565910" indent="-194310" defTabSz="914400">
              <a:lnSpc>
                <a:spcPct val="90000"/>
              </a:lnSpc>
              <a:spcBef>
                <a:spcPts val="1000"/>
              </a:spcBef>
              <a:buFontTx/>
              <a:buChar char="•"/>
              <a:defRPr b="1" sz="1700">
                <a:solidFill>
                  <a:srgbClr val="FFFFFF"/>
                </a:solidFill>
                <a:latin typeface="Arial"/>
                <a:ea typeface="Arial"/>
                <a:cs typeface="Arial"/>
                <a:sym typeface="Arial"/>
              </a:defRPr>
            </a:lvl4pPr>
            <a:lvl5pPr marL="2023110" indent="-194310" defTabSz="914400">
              <a:lnSpc>
                <a:spcPct val="90000"/>
              </a:lnSpc>
              <a:spcBef>
                <a:spcPts val="1000"/>
              </a:spcBef>
              <a:buFontTx/>
              <a:buChar char="•"/>
              <a:defRPr b="1" sz="17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7" name="Text Placeholder 1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188" name="Rectangle 2"/>
          <p:cNvSpPr/>
          <p:nvPr/>
        </p:nvSpPr>
        <p:spPr>
          <a:xfrm>
            <a:off x="0" y="225480"/>
            <a:ext cx="9144000" cy="48035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89" name="Picture 9" descr="Picture 9"/>
          <p:cNvPicPr>
            <a:picLocks noChangeAspect="1"/>
          </p:cNvPicPr>
          <p:nvPr/>
        </p:nvPicPr>
        <p:blipFill>
          <a:blip r:embed="rId2">
            <a:extLst/>
          </a:blip>
          <a:stretch>
            <a:fillRect/>
          </a:stretch>
        </p:blipFill>
        <p:spPr>
          <a:xfrm>
            <a:off x="6629400" y="236355"/>
            <a:ext cx="2256037" cy="423422"/>
          </a:xfrm>
          <a:prstGeom prst="rect">
            <a:avLst/>
          </a:prstGeom>
          <a:ln w="12700">
            <a:miter lim="400000"/>
          </a:ln>
        </p:spPr>
      </p:pic>
      <p:pic>
        <p:nvPicPr>
          <p:cNvPr id="190" name="Picture 3" descr="Picture 3"/>
          <p:cNvPicPr>
            <a:picLocks noChangeAspect="1"/>
          </p:cNvPicPr>
          <p:nvPr/>
        </p:nvPicPr>
        <p:blipFill>
          <a:blip r:embed="rId3">
            <a:extLst/>
          </a:blip>
          <a:stretch>
            <a:fillRect/>
          </a:stretch>
        </p:blipFill>
        <p:spPr>
          <a:xfrm>
            <a:off x="390606" y="266410"/>
            <a:ext cx="2565401" cy="363309"/>
          </a:xfrm>
          <a:prstGeom prst="rect">
            <a:avLst/>
          </a:prstGeom>
          <a:ln w="12700">
            <a:miter lim="400000"/>
          </a:ln>
        </p:spPr>
      </p:pic>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1E4B87"/>
        </a:solidFill>
      </p:bgPr>
    </p:bg>
    <p:spTree>
      <p:nvGrpSpPr>
        <p:cNvPr id="1" name=""/>
        <p:cNvGrpSpPr/>
        <p:nvPr/>
      </p:nvGrpSpPr>
      <p:grpSpPr>
        <a:xfrm>
          <a:off x="0" y="0"/>
          <a:ext cx="0" cy="0"/>
          <a:chOff x="0" y="0"/>
          <a:chExt cx="0" cy="0"/>
        </a:xfrm>
      </p:grpSpPr>
      <p:sp>
        <p:nvSpPr>
          <p:cNvPr id="198"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99" name="Title Text"/>
          <p:cNvSpPr txBox="1"/>
          <p:nvPr>
            <p:ph type="title"/>
          </p:nvPr>
        </p:nvSpPr>
        <p:spPr>
          <a:prstGeom prst="rect">
            <a:avLst/>
          </a:prstGeom>
        </p:spPr>
        <p:txBody>
          <a:bodyPr/>
          <a:lstStyle>
            <a:lvl1pPr defTabSz="914400">
              <a:lnSpc>
                <a:spcPct val="90000"/>
              </a:lnSpc>
            </a:lvl1pPr>
          </a:lstStyle>
          <a:p>
            <a:pPr/>
            <a:r>
              <a:t>Title Text</a:t>
            </a:r>
          </a:p>
        </p:txBody>
      </p:sp>
      <p:sp>
        <p:nvSpPr>
          <p:cNvPr id="2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07" name="Flowchart: Process 9"/>
          <p:cNvSpPr/>
          <p:nvPr/>
        </p:nvSpPr>
        <p:spPr>
          <a:xfrm>
            <a:off x="2514600" y="6410337"/>
            <a:ext cx="6635268" cy="457748"/>
          </a:xfrm>
          <a:prstGeom prst="rect">
            <a:avLst/>
          </a:prstGeom>
          <a:solidFill>
            <a:srgbClr val="1E4B87"/>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208"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209" name="Straight Connector 8"/>
          <p:cNvSpPr/>
          <p:nvPr/>
        </p:nvSpPr>
        <p:spPr>
          <a:xfrm>
            <a:off x="0" y="653853"/>
            <a:ext cx="9144001" cy="1"/>
          </a:xfrm>
          <a:prstGeom prst="line">
            <a:avLst/>
          </a:prstGeom>
          <a:ln w="41275">
            <a:solidFill>
              <a:srgbClr val="BF5700"/>
            </a:solidFill>
            <a:miter/>
          </a:ln>
        </p:spPr>
        <p:txBody>
          <a:bodyPr lIns="45719" rIns="45719"/>
          <a:lstStyle/>
          <a:p>
            <a:pPr/>
          </a:p>
        </p:txBody>
      </p:sp>
      <p:pic>
        <p:nvPicPr>
          <p:cNvPr id="210" name="Picture 1" descr="Picture 1"/>
          <p:cNvPicPr>
            <a:picLocks noChangeAspect="1"/>
          </p:cNvPicPr>
          <p:nvPr/>
        </p:nvPicPr>
        <p:blipFill>
          <a:blip r:embed="rId2">
            <a:extLst/>
          </a:blip>
          <a:stretch>
            <a:fillRect/>
          </a:stretch>
        </p:blipFill>
        <p:spPr>
          <a:xfrm>
            <a:off x="152400" y="6387212"/>
            <a:ext cx="2256037" cy="423422"/>
          </a:xfrm>
          <a:prstGeom prst="rect">
            <a:avLst/>
          </a:prstGeom>
          <a:ln w="12700">
            <a:miter lim="400000"/>
          </a:ln>
        </p:spPr>
      </p:pic>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18" name="Flowchart: Process 5"/>
          <p:cNvSpPr/>
          <p:nvPr/>
        </p:nvSpPr>
        <p:spPr>
          <a:xfrm>
            <a:off x="-1" y="6418964"/>
            <a:ext cx="9155743" cy="457748"/>
          </a:xfrm>
          <a:prstGeom prst="rect">
            <a:avLst/>
          </a:prstGeom>
          <a:solidFill>
            <a:srgbClr val="1D1A36"/>
          </a:solidFill>
          <a:ln w="12700">
            <a:miter lim="400000"/>
          </a:ln>
        </p:spPr>
        <p:txBody>
          <a:bodyPr lIns="45718" tIns="45718" rIns="45718" bIns="45718" anchor="ctr"/>
          <a:lstStyle/>
          <a:p>
            <a:pPr algn="ctr">
              <a:defRPr sz="1300">
                <a:solidFill>
                  <a:srgbClr val="FFFFFF"/>
                </a:solidFill>
                <a:latin typeface="Arial"/>
                <a:ea typeface="Arial"/>
                <a:cs typeface="Arial"/>
                <a:sym typeface="Arial"/>
              </a:defRPr>
            </a:pPr>
          </a:p>
        </p:txBody>
      </p:sp>
      <p:sp>
        <p:nvSpPr>
          <p:cNvPr id="219" name="Title Text"/>
          <p:cNvSpPr txBox="1"/>
          <p:nvPr>
            <p:ph type="title"/>
          </p:nvPr>
        </p:nvSpPr>
        <p:spPr>
          <a:xfrm>
            <a:off x="304800" y="0"/>
            <a:ext cx="5470527" cy="653854"/>
          </a:xfrm>
          <a:prstGeom prst="rect">
            <a:avLst/>
          </a:prstGeom>
        </p:spPr>
        <p:txBody>
          <a:bodyPr lIns="45718" tIns="45718" rIns="45718" bIns="45718"/>
          <a:lstStyle>
            <a:lvl1pPr defTabSz="914400">
              <a:lnSpc>
                <a:spcPct val="90000"/>
              </a:lnSpc>
              <a:defRPr i="0" sz="2400">
                <a:solidFill>
                  <a:srgbClr val="000000"/>
                </a:solidFill>
              </a:defRPr>
            </a:lvl1pPr>
          </a:lstStyle>
          <a:p>
            <a:pPr/>
            <a:r>
              <a:t>Title Text</a:t>
            </a:r>
          </a:p>
        </p:txBody>
      </p:sp>
      <p:sp>
        <p:nvSpPr>
          <p:cNvPr id="220" name="TextBox 18"/>
          <p:cNvSpPr txBox="1"/>
          <p:nvPr/>
        </p:nvSpPr>
        <p:spPr>
          <a:xfrm>
            <a:off x="6247493" y="6540234"/>
            <a:ext cx="2787652" cy="2024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21" name="Straight Connector 6"/>
          <p:cNvSpPr/>
          <p:nvPr/>
        </p:nvSpPr>
        <p:spPr>
          <a:xfrm>
            <a:off x="0" y="653853"/>
            <a:ext cx="9144001" cy="1"/>
          </a:xfrm>
          <a:prstGeom prst="line">
            <a:avLst/>
          </a:prstGeom>
          <a:ln w="41275">
            <a:solidFill>
              <a:srgbClr val="C83232"/>
            </a:solidFill>
            <a:miter/>
          </a:ln>
        </p:spPr>
        <p:txBody>
          <a:bodyPr lIns="45718" tIns="45718" rIns="45718" bIns="45718"/>
          <a:lstStyle/>
          <a:p>
            <a:pPr>
              <a:defRPr>
                <a:latin typeface="+mj-lt"/>
                <a:ea typeface="+mj-ea"/>
                <a:cs typeface="+mj-cs"/>
                <a:sym typeface="Helvetica"/>
              </a:defRPr>
            </a:pPr>
          </a:p>
        </p:txBody>
      </p:sp>
      <p:sp>
        <p:nvSpPr>
          <p:cNvPr id="222" name="Slide Number"/>
          <p:cNvSpPr txBox="1"/>
          <p:nvPr>
            <p:ph type="sldNum" sz="quarter" idx="2"/>
          </p:nvPr>
        </p:nvSpPr>
        <p:spPr>
          <a:xfrm>
            <a:off x="6329180" y="6247131"/>
            <a:ext cx="224020" cy="218439"/>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8" name="Straight Connector 11"/>
          <p:cNvSpPr/>
          <p:nvPr/>
        </p:nvSpPr>
        <p:spPr>
          <a:xfrm>
            <a:off x="0" y="653853"/>
            <a:ext cx="9144001" cy="1"/>
          </a:xfrm>
          <a:prstGeom prst="line">
            <a:avLst/>
          </a:prstGeom>
          <a:ln w="41275">
            <a:solidFill>
              <a:srgbClr val="262626"/>
            </a:solidFill>
          </a:ln>
        </p:spPr>
        <p:txBody>
          <a:bodyPr lIns="45719" rIns="45719"/>
          <a:lstStyle/>
          <a:p>
            <a:pPr/>
          </a:p>
        </p:txBody>
      </p:sp>
      <p:sp>
        <p:nvSpPr>
          <p:cNvPr id="39" name="Flowchart: Process 12"/>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0" name="TextBox 13"/>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14"/>
          <p:cNvGrpSpPr/>
          <p:nvPr/>
        </p:nvGrpSpPr>
        <p:grpSpPr>
          <a:xfrm>
            <a:off x="5232359" y="6411722"/>
            <a:ext cx="3917511" cy="486920"/>
            <a:chOff x="0" y="0"/>
            <a:chExt cx="3917510" cy="486919"/>
          </a:xfrm>
        </p:grpSpPr>
        <p:pic>
          <p:nvPicPr>
            <p:cNvPr id="41" name="Content Placeholder 8" descr="Content Placeholder 8"/>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42" name="Content Placeholder 8" descr="Content Placeholder 8"/>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44" name="Title Text"/>
          <p:cNvSpPr txBox="1"/>
          <p:nvPr>
            <p:ph type="title"/>
          </p:nvPr>
        </p:nvSpPr>
        <p:spPr>
          <a:xfrm>
            <a:off x="304800" y="0"/>
            <a:ext cx="5470527" cy="653854"/>
          </a:xfrm>
          <a:prstGeom prst="rect">
            <a:avLst/>
          </a:prstGeom>
        </p:spPr>
        <p:txBody>
          <a:bodyPr/>
          <a:lstStyle>
            <a:lvl1pPr>
              <a:defRPr i="0" sz="2400">
                <a:solidFill>
                  <a:srgbClr val="000000"/>
                </a:solidFill>
              </a:defRPr>
            </a:lvl1p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52" name="Rectangle 8"/>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53"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54"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55"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63" name="Rectangle 5"/>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64"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65" name="Title Text"/>
          <p:cNvSpPr txBox="1"/>
          <p:nvPr>
            <p:ph type="title"/>
          </p:nvPr>
        </p:nvSpPr>
        <p:spPr>
          <a:prstGeom prst="rect">
            <a:avLst/>
          </a:prstGeom>
        </p:spPr>
        <p:txBody>
          <a:bodyPr/>
          <a:lstStyle>
            <a:lvl1pPr defTabSz="914400">
              <a:lnSpc>
                <a:spcPct val="90000"/>
              </a:lnSpc>
            </a:lvl1p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73" name="Flowchart: Process 5"/>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74" name="Title Text"/>
          <p:cNvSpPr txBox="1"/>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Title Text</a:t>
            </a:r>
          </a:p>
        </p:txBody>
      </p:sp>
      <p:sp>
        <p:nvSpPr>
          <p:cNvPr id="75" name="Straight Connector 6"/>
          <p:cNvSpPr/>
          <p:nvPr/>
        </p:nvSpPr>
        <p:spPr>
          <a:xfrm>
            <a:off x="0" y="653853"/>
            <a:ext cx="9144001" cy="1"/>
          </a:xfrm>
          <a:prstGeom prst="line">
            <a:avLst/>
          </a:prstGeom>
          <a:ln w="41275">
            <a:solidFill>
              <a:srgbClr val="C83232"/>
            </a:solidFill>
            <a:miter/>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90" name="Picture 15" descr="Picture 15"/>
          <p:cNvPicPr>
            <a:picLocks noChangeAspect="1"/>
          </p:cNvPicPr>
          <p:nvPr/>
        </p:nvPicPr>
        <p:blipFill>
          <a:blip r:embed="rId2">
            <a:extLst/>
          </a:blip>
          <a:stretch>
            <a:fillRect/>
          </a:stretch>
        </p:blipFill>
        <p:spPr>
          <a:xfrm>
            <a:off x="0" y="34413"/>
            <a:ext cx="9144000" cy="6864081"/>
          </a:xfrm>
          <a:prstGeom prst="rect">
            <a:avLst/>
          </a:prstGeom>
          <a:ln w="12700">
            <a:miter lim="400000"/>
          </a:ln>
        </p:spPr>
      </p:pic>
      <p:sp>
        <p:nvSpPr>
          <p:cNvPr id="91"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92"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Rutgers Coding Bootcamp</a:t>
            </a:r>
          </a:p>
        </p:txBody>
      </p:sp>
      <p:sp>
        <p:nvSpPr>
          <p:cNvPr id="93" name="Title Text"/>
          <p:cNvSpPr txBox="1"/>
          <p:nvPr>
            <p:ph type="title"/>
          </p:nvPr>
        </p:nvSpPr>
        <p:spPr>
          <a:prstGeom prst="rect">
            <a:avLst/>
          </a:prstGeom>
        </p:spPr>
        <p:txBody>
          <a:bodyPr/>
          <a:lstStyle>
            <a:lvl1pPr defTabSz="914400">
              <a:lnSpc>
                <a:spcPct val="90000"/>
              </a:lnSpc>
              <a:defRPr i="0"/>
            </a:lvl1pPr>
          </a:lstStyle>
          <a:p>
            <a:pPr/>
            <a:r>
              <a:t>Title Text</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pic>
        <p:nvPicPr>
          <p:cNvPr id="101" name="Picture 7" descr="Picture 7"/>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102"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03" name="Title Text"/>
          <p:cNvSpPr txBox="1"/>
          <p:nvPr>
            <p:ph type="title"/>
          </p:nvPr>
        </p:nvSpPr>
        <p:spPr>
          <a:prstGeom prst="rect">
            <a:avLst/>
          </a:prstGeom>
        </p:spPr>
        <p:txBody>
          <a:bodyPr/>
          <a:lstStyle>
            <a:lvl1pPr defTabSz="914400">
              <a:lnSpc>
                <a:spcPct val="90000"/>
              </a:lnSpc>
            </a:lvl1pPr>
          </a:lstStyle>
          <a:p>
            <a:pPr/>
            <a:r>
              <a:t>Title Text</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3" name="TextBox 15"/>
          <p:cNvSpPr txBox="1"/>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4"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www.amazon.com/Getting-Started-tmux-Victor-Quinn-ebook/dp/B00NW474T6/ref=sr_1_3?ie=UTF8&amp;qid=1502071148&amp;sr=8-3&amp;keywords=tmux/" TargetMode="External"/><Relationship Id="rId4"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lmgtfy.com/?q=google+fu" TargetMode="External"/><Relationship Id="rId4" Type="http://schemas.openxmlformats.org/officeDocument/2006/relationships/image" Target="../media/image10.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hyperlink" Target="http://chancejs.com/" TargetMode="External"/><Relationship Id="rId5" Type="http://schemas.openxmlformats.org/officeDocument/2006/relationships/hyperlink" Target="https://github.com/chancejs/chancejs" TargetMode="External"/><Relationship Id="rId6" Type="http://schemas.openxmlformats.org/officeDocument/2006/relationships/hyperlink" Target="https://www.npmjs.com/package/chance"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1.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2.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3.jpeg"/></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4.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hyperlink" Target="https://www.youtube.com/watch?v=ieb6Svbc10E&amp;index=1&amp;list=PLgJ8UgkiorCnMLsUevoQRxH8t9bt7ne14"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1D1A35"/>
        </a:solidFill>
      </p:bgPr>
    </p:bg>
    <p:spTree>
      <p:nvGrpSpPr>
        <p:cNvPr id="1" name=""/>
        <p:cNvGrpSpPr/>
        <p:nvPr/>
      </p:nvGrpSpPr>
      <p:grpSpPr>
        <a:xfrm>
          <a:off x="0" y="0"/>
          <a:ext cx="0" cy="0"/>
          <a:chOff x="0" y="0"/>
          <a:chExt cx="0" cy="0"/>
        </a:xfrm>
      </p:grpSpPr>
      <p:sp>
        <p:nvSpPr>
          <p:cNvPr id="231" name="Title 1"/>
          <p:cNvSpPr txBox="1"/>
          <p:nvPr>
            <p:ph type="title"/>
          </p:nvPr>
        </p:nvSpPr>
        <p:spPr>
          <a:xfrm>
            <a:off x="390606" y="2953542"/>
            <a:ext cx="8229601" cy="871860"/>
          </a:xfrm>
          <a:prstGeom prst="rect">
            <a:avLst/>
          </a:prstGeom>
        </p:spPr>
        <p:txBody>
          <a:bodyPr/>
          <a:lstStyle/>
          <a:p>
            <a:pPr/>
            <a:r>
              <a:t>The Zen of Coding</a:t>
            </a:r>
          </a:p>
        </p:txBody>
      </p:sp>
      <p:sp>
        <p:nvSpPr>
          <p:cNvPr id="232" name="TextBox 9"/>
          <p:cNvSpPr txBox="1"/>
          <p:nvPr/>
        </p:nvSpPr>
        <p:spPr>
          <a:xfrm>
            <a:off x="390605" y="3894456"/>
            <a:ext cx="233154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The Coding Bootcamp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390606" y="2953542"/>
            <a:ext cx="8229601" cy="871860"/>
          </a:xfrm>
          <a:prstGeom prst="rect">
            <a:avLst/>
          </a:prstGeom>
        </p:spPr>
        <p:txBody>
          <a:bodyPr/>
          <a:lstStyle/>
          <a:p>
            <a:pPr/>
            <a:r>
              <a:t>On Keys To Success…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Title 1"/>
          <p:cNvSpPr txBox="1"/>
          <p:nvPr>
            <p:ph type="title"/>
          </p:nvPr>
        </p:nvSpPr>
        <p:spPr>
          <a:xfrm>
            <a:off x="304799" y="-1"/>
            <a:ext cx="5470528" cy="653856"/>
          </a:xfrm>
          <a:prstGeom prst="rect">
            <a:avLst/>
          </a:prstGeom>
        </p:spPr>
        <p:txBody>
          <a:bodyPr/>
          <a:lstStyle/>
          <a:p>
            <a:pPr/>
            <a:r>
              <a:t>Don’t Be This Guy…</a:t>
            </a:r>
          </a:p>
        </p:txBody>
      </p:sp>
      <p:pic>
        <p:nvPicPr>
          <p:cNvPr id="283" name="Picture 2" descr="Picture 2"/>
          <p:cNvPicPr>
            <a:picLocks noChangeAspect="1"/>
          </p:cNvPicPr>
          <p:nvPr/>
        </p:nvPicPr>
        <p:blipFill>
          <a:blip r:embed="rId3">
            <a:extLst/>
          </a:blip>
          <a:stretch>
            <a:fillRect/>
          </a:stretch>
        </p:blipFill>
        <p:spPr>
          <a:xfrm>
            <a:off x="1524000" y="1200150"/>
            <a:ext cx="6096000" cy="4457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7" name="Picture 2" descr="Picture 2"/>
          <p:cNvPicPr>
            <a:picLocks noChangeAspect="1"/>
          </p:cNvPicPr>
          <p:nvPr/>
        </p:nvPicPr>
        <p:blipFill>
          <a:blip r:embed="rId3">
            <a:extLst/>
          </a:blip>
          <a:stretch>
            <a:fillRect/>
          </a:stretch>
        </p:blipFill>
        <p:spPr>
          <a:xfrm>
            <a:off x="685800" y="914400"/>
            <a:ext cx="7981950" cy="5324475"/>
          </a:xfrm>
          <a:prstGeom prst="rect">
            <a:avLst/>
          </a:prstGeom>
          <a:ln w="12700">
            <a:miter lim="400000"/>
          </a:ln>
        </p:spPr>
      </p:pic>
      <p:sp>
        <p:nvSpPr>
          <p:cNvPr id="288" name="Title 1"/>
          <p:cNvSpPr txBox="1"/>
          <p:nvPr>
            <p:ph type="title"/>
          </p:nvPr>
        </p:nvSpPr>
        <p:spPr>
          <a:xfrm>
            <a:off x="304799" y="-1"/>
            <a:ext cx="5470528" cy="653856"/>
          </a:xfrm>
          <a:prstGeom prst="rect">
            <a:avLst/>
          </a:prstGeom>
        </p:spPr>
        <p:txBody>
          <a:bodyPr/>
          <a:lstStyle/>
          <a:p>
            <a:pPr/>
            <a:r>
              <a:t>This Should Be You.</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304799" y="-1"/>
            <a:ext cx="5470528" cy="653856"/>
          </a:xfrm>
          <a:prstGeom prst="rect">
            <a:avLst/>
          </a:prstGeom>
        </p:spPr>
        <p:txBody>
          <a:bodyPr/>
          <a:lstStyle/>
          <a:p>
            <a:pPr/>
            <a:r>
              <a:t>Our Mantra for Today and Beyond…</a:t>
            </a:r>
          </a:p>
        </p:txBody>
      </p:sp>
      <p:sp>
        <p:nvSpPr>
          <p:cNvPr id="293" name="TextBox 3"/>
          <p:cNvSpPr txBox="1"/>
          <p:nvPr/>
        </p:nvSpPr>
        <p:spPr>
          <a:xfrm>
            <a:off x="304800" y="3048000"/>
            <a:ext cx="8610600" cy="5480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i="1" sz="3200">
                <a:latin typeface="Arial"/>
                <a:ea typeface="Arial"/>
                <a:cs typeface="Arial"/>
                <a:sym typeface="Arial"/>
              </a:defRPr>
            </a:lvl1pPr>
          </a:lstStyle>
          <a:p>
            <a:pPr/>
            <a:r>
              <a:t>When it comes to web development…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304799" y="-1"/>
            <a:ext cx="5470528" cy="653856"/>
          </a:xfrm>
          <a:prstGeom prst="rect">
            <a:avLst/>
          </a:prstGeom>
        </p:spPr>
        <p:txBody>
          <a:bodyPr/>
          <a:lstStyle/>
          <a:p>
            <a:pPr/>
            <a:r>
              <a:t>Our Mantra for Today and Beyond…</a:t>
            </a:r>
          </a:p>
        </p:txBody>
      </p:sp>
      <p:sp>
        <p:nvSpPr>
          <p:cNvPr id="296" name="TextBox 3"/>
          <p:cNvSpPr txBox="1"/>
          <p:nvPr/>
        </p:nvSpPr>
        <p:spPr>
          <a:xfrm>
            <a:off x="304800" y="2743200"/>
            <a:ext cx="8610600" cy="12266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i="1" sz="8000">
                <a:latin typeface="Arial"/>
                <a:ea typeface="Arial"/>
                <a:cs typeface="Arial"/>
                <a:sym typeface="Arial"/>
              </a:defRPr>
            </a:pPr>
            <a:r>
              <a:t>I know </a:t>
            </a:r>
            <a:r>
              <a:rPr b="1" u="sng"/>
              <a:t>nothing.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extBox 1"/>
          <p:cNvSpPr txBox="1"/>
          <p:nvPr/>
        </p:nvSpPr>
        <p:spPr>
          <a:xfrm>
            <a:off x="8305800" y="6400799"/>
            <a:ext cx="9271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latin typeface="Arial"/>
                <a:ea typeface="Arial"/>
                <a:cs typeface="Arial"/>
                <a:sym typeface="Arial"/>
              </a:defRPr>
            </a:lvl1pPr>
          </a:lstStyle>
          <a:p>
            <a:pPr/>
            <a:r>
              <a:t>You.</a:t>
            </a:r>
          </a:p>
        </p:txBody>
      </p:sp>
      <p:sp>
        <p:nvSpPr>
          <p:cNvPr id="301" name="Straight Arrow Connector 4"/>
          <p:cNvSpPr/>
          <p:nvPr/>
        </p:nvSpPr>
        <p:spPr>
          <a:xfrm flipH="1" flipV="1">
            <a:off x="8000999" y="6172199"/>
            <a:ext cx="304801" cy="228601"/>
          </a:xfrm>
          <a:prstGeom prst="line">
            <a:avLst/>
          </a:prstGeom>
          <a:ln w="635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390606" y="2953542"/>
            <a:ext cx="8229601" cy="871860"/>
          </a:xfrm>
          <a:prstGeom prst="rect">
            <a:avLst/>
          </a:prstGeom>
        </p:spPr>
        <p:txBody>
          <a:bodyPr/>
          <a:lstStyle/>
          <a:p>
            <a:pPr/>
            <a:r>
              <a:t>The Path of Learning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304799" y="-1"/>
            <a:ext cx="5470528" cy="653856"/>
          </a:xfrm>
          <a:prstGeom prst="rect">
            <a:avLst/>
          </a:prstGeom>
        </p:spPr>
        <p:txBody>
          <a:bodyPr/>
          <a:lstStyle/>
          <a:p>
            <a:pPr/>
            <a:r>
              <a:t>Nothing Comes Easy…</a:t>
            </a:r>
          </a:p>
        </p:txBody>
      </p:sp>
      <p:sp>
        <p:nvSpPr>
          <p:cNvPr id="310" name="Content Placeholder 2"/>
          <p:cNvSpPr txBox="1"/>
          <p:nvPr/>
        </p:nvSpPr>
        <p:spPr>
          <a:xfrm>
            <a:off x="289559" y="762000"/>
            <a:ext cx="8583816" cy="30934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br/>
            <a:r>
              <a:t>As students, you face three </a:t>
            </a:r>
            <a:endParaRPr sz="2800"/>
          </a:p>
          <a:p>
            <a:pPr indent="228600" algn="ctr">
              <a:lnSpc>
                <a:spcPct val="90000"/>
              </a:lnSpc>
              <a:defRPr b="1" sz="3200">
                <a:latin typeface="Arial"/>
                <a:ea typeface="Arial"/>
                <a:cs typeface="Arial"/>
                <a:sym typeface="Arial"/>
              </a:defRPr>
            </a:pPr>
            <a:r>
              <a:t>HUGE obstacles!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itle 1"/>
          <p:cNvSpPr txBox="1"/>
          <p:nvPr>
            <p:ph type="title"/>
          </p:nvPr>
        </p:nvSpPr>
        <p:spPr>
          <a:xfrm>
            <a:off x="304799" y="-1"/>
            <a:ext cx="5470528" cy="653856"/>
          </a:xfrm>
          <a:prstGeom prst="rect">
            <a:avLst/>
          </a:prstGeom>
        </p:spPr>
        <p:txBody>
          <a:bodyPr/>
          <a:lstStyle/>
          <a:p>
            <a:pPr/>
            <a:r>
              <a:t>Obstacle #1 – The Great Confusion</a:t>
            </a:r>
          </a:p>
        </p:txBody>
      </p:sp>
      <p:pic>
        <p:nvPicPr>
          <p:cNvPr id="315" name="Picture 2" descr="Picture 2"/>
          <p:cNvPicPr>
            <a:picLocks noChangeAspect="1"/>
          </p:cNvPicPr>
          <p:nvPr/>
        </p:nvPicPr>
        <p:blipFill>
          <a:blip r:embed="rId3">
            <a:extLst/>
          </a:blip>
          <a:stretch>
            <a:fillRect/>
          </a:stretch>
        </p:blipFill>
        <p:spPr>
          <a:xfrm>
            <a:off x="228600" y="679253"/>
            <a:ext cx="8763000" cy="56959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Title 1"/>
          <p:cNvSpPr txBox="1"/>
          <p:nvPr>
            <p:ph type="title"/>
          </p:nvPr>
        </p:nvSpPr>
        <p:spPr>
          <a:xfrm>
            <a:off x="304799" y="-1"/>
            <a:ext cx="5470528" cy="653856"/>
          </a:xfrm>
          <a:prstGeom prst="rect">
            <a:avLst/>
          </a:prstGeom>
        </p:spPr>
        <p:txBody>
          <a:bodyPr/>
          <a:lstStyle/>
          <a:p>
            <a:pPr/>
            <a:r>
              <a:t>Obstacle #2 – The Great Doubt</a:t>
            </a:r>
          </a:p>
        </p:txBody>
      </p:sp>
      <p:pic>
        <p:nvPicPr>
          <p:cNvPr id="320" name="Picture 4" descr="Picture 4"/>
          <p:cNvPicPr>
            <a:picLocks noChangeAspect="1"/>
          </p:cNvPicPr>
          <p:nvPr/>
        </p:nvPicPr>
        <p:blipFill>
          <a:blip r:embed="rId3">
            <a:extLst/>
          </a:blip>
          <a:stretch>
            <a:fillRect/>
          </a:stretch>
        </p:blipFill>
        <p:spPr>
          <a:xfrm>
            <a:off x="-10101" y="1028734"/>
            <a:ext cx="9154101" cy="52459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304799" y="-1"/>
            <a:ext cx="5470528" cy="653856"/>
          </a:xfrm>
          <a:prstGeom prst="rect">
            <a:avLst/>
          </a:prstGeom>
        </p:spPr>
        <p:txBody>
          <a:bodyPr/>
          <a:lstStyle/>
          <a:p>
            <a:pPr/>
            <a:r>
              <a:t>Instructor = … ?</a:t>
            </a:r>
          </a:p>
        </p:txBody>
      </p:sp>
      <p:sp>
        <p:nvSpPr>
          <p:cNvPr id="235" name="TextBox 7"/>
          <p:cNvSpPr txBox="1"/>
          <p:nvPr/>
        </p:nvSpPr>
        <p:spPr>
          <a:xfrm>
            <a:off x="870741" y="4803976"/>
            <a:ext cx="190470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Insert image here</a:t>
            </a:r>
          </a:p>
        </p:txBody>
      </p:sp>
      <p:sp>
        <p:nvSpPr>
          <p:cNvPr id="236" name="Shape 70"/>
          <p:cNvSpPr txBox="1"/>
          <p:nvPr/>
        </p:nvSpPr>
        <p:spPr>
          <a:xfrm>
            <a:off x="196850" y="760688"/>
            <a:ext cx="8947150" cy="318277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indent="228600" defTabSz="685800">
              <a:defRPr b="1" sz="2800" u="sng">
                <a:latin typeface="Arial"/>
                <a:ea typeface="Arial"/>
                <a:cs typeface="Arial"/>
                <a:sym typeface="Arial"/>
              </a:defRPr>
            </a:pPr>
            <a:r>
              <a:t>Victor Quinn</a:t>
            </a:r>
          </a:p>
          <a:p>
            <a:pPr marL="685800" indent="-457200" defTabSz="685800">
              <a:buSzPct val="100000"/>
              <a:buFont typeface="Arial"/>
              <a:buChar char="•"/>
              <a:defRPr b="1"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B.S. in Computer Science, Physics, J.D. in IP Law</a:t>
            </a:r>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Head of Engineering at Knotel, a NYC startup</a:t>
            </a:r>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Over 13 years coding, </a:t>
            </a:r>
            <a:r>
              <a:rPr sz="1500"/>
              <a:t>(with plenty of experience being a n00b at it.)</a:t>
            </a:r>
            <a:endParaRPr sz="2400"/>
          </a:p>
        </p:txBody>
      </p:sp>
      <p:sp>
        <p:nvSpPr>
          <p:cNvPr id="237" name="Rectangle 6"/>
          <p:cNvSpPr txBox="1"/>
          <p:nvPr/>
        </p:nvSpPr>
        <p:spPr>
          <a:xfrm>
            <a:off x="3428998" y="4326923"/>
            <a:ext cx="5726744" cy="12388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85800" indent="-457200">
              <a:buSzPct val="100000"/>
              <a:buFont typeface="Arial"/>
              <a:buChar char="•"/>
              <a:defRPr sz="3000">
                <a:latin typeface="Arial"/>
                <a:ea typeface="Arial"/>
                <a:cs typeface="Arial"/>
                <a:sym typeface="Arial"/>
              </a:defRPr>
            </a:pPr>
            <a:r>
              <a:t>I wrote </a:t>
            </a:r>
            <a:r>
              <a:rPr u="sng">
                <a:solidFill>
                  <a:srgbClr val="0000FF"/>
                </a:solidFill>
                <a:uFill>
                  <a:solidFill>
                    <a:srgbClr val="0000FF"/>
                  </a:solidFill>
                </a:uFill>
                <a:hlinkClick r:id="rId3" invalidUrl="" action="" tgtFrame="" tooltip="" history="1" highlightClick="0" endSnd="0"/>
              </a:rPr>
              <a:t>the book on tmux</a:t>
            </a:r>
          </a:p>
          <a:p>
            <a:pPr marL="685800" indent="-457200">
              <a:buSzPct val="100000"/>
              <a:buFont typeface="Arial"/>
              <a:buChar char="•"/>
              <a:defRPr sz="3000">
                <a:latin typeface="Arial"/>
                <a:ea typeface="Arial"/>
                <a:cs typeface="Arial"/>
                <a:sym typeface="Arial"/>
              </a:defRPr>
            </a:pPr>
          </a:p>
          <a:p>
            <a:pPr marL="685800" indent="-457200">
              <a:buSzPct val="100000"/>
              <a:buFont typeface="Arial"/>
              <a:buChar char="•"/>
              <a:defRPr sz="2000">
                <a:latin typeface="Arial"/>
                <a:ea typeface="Arial"/>
                <a:cs typeface="Arial"/>
                <a:sym typeface="Arial"/>
              </a:defRPr>
            </a:pPr>
            <a:r>
              <a:t>Secretly, a huge sci-fi/fantasy book geek</a:t>
            </a:r>
          </a:p>
        </p:txBody>
      </p:sp>
      <p:pic>
        <p:nvPicPr>
          <p:cNvPr id="238" name="Headshot.jpg" descr="Headshot.jpg"/>
          <p:cNvPicPr>
            <a:picLocks noChangeAspect="1"/>
          </p:cNvPicPr>
          <p:nvPr/>
        </p:nvPicPr>
        <p:blipFill>
          <a:blip r:embed="rId4">
            <a:extLst/>
          </a:blip>
          <a:stretch>
            <a:fillRect/>
          </a:stretch>
        </p:blipFill>
        <p:spPr>
          <a:xfrm>
            <a:off x="518809" y="3558272"/>
            <a:ext cx="2787651" cy="27761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Title 1"/>
          <p:cNvSpPr txBox="1"/>
          <p:nvPr>
            <p:ph type="title"/>
          </p:nvPr>
        </p:nvSpPr>
        <p:spPr>
          <a:xfrm>
            <a:off x="304799" y="-1"/>
            <a:ext cx="5470528" cy="653856"/>
          </a:xfrm>
          <a:prstGeom prst="rect">
            <a:avLst/>
          </a:prstGeom>
        </p:spPr>
        <p:txBody>
          <a:bodyPr/>
          <a:lstStyle/>
          <a:p>
            <a:pPr/>
            <a:r>
              <a:t>Obstacle #3 – The Great Distance</a:t>
            </a:r>
          </a:p>
        </p:txBody>
      </p:sp>
      <p:pic>
        <p:nvPicPr>
          <p:cNvPr id="325" name="Picture 2" descr="Picture 2"/>
          <p:cNvPicPr>
            <a:picLocks noChangeAspect="1"/>
          </p:cNvPicPr>
          <p:nvPr/>
        </p:nvPicPr>
        <p:blipFill>
          <a:blip r:embed="rId3">
            <a:extLst/>
          </a:blip>
          <a:stretch>
            <a:fillRect/>
          </a:stretch>
        </p:blipFill>
        <p:spPr>
          <a:xfrm>
            <a:off x="0" y="838200"/>
            <a:ext cx="9144000" cy="5143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304799" y="-1"/>
            <a:ext cx="5470528" cy="653856"/>
          </a:xfrm>
          <a:prstGeom prst="rect">
            <a:avLst/>
          </a:prstGeom>
        </p:spPr>
        <p:txBody>
          <a:bodyPr/>
          <a:lstStyle/>
          <a:p>
            <a:pPr/>
            <a:r>
              <a:t>Nothing Comes Easy…</a:t>
            </a:r>
          </a:p>
        </p:txBody>
      </p:sp>
      <p:sp>
        <p:nvSpPr>
          <p:cNvPr id="330" name="Content Placeholder 2"/>
          <p:cNvSpPr txBox="1"/>
          <p:nvPr/>
        </p:nvSpPr>
        <p:spPr>
          <a:xfrm>
            <a:off x="289559" y="762000"/>
            <a:ext cx="8583816" cy="35177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3200" u="sng">
                <a:latin typeface="Arial"/>
                <a:ea typeface="Arial"/>
                <a:cs typeface="Arial"/>
                <a:sym typeface="Arial"/>
              </a:defRPr>
            </a:pPr>
          </a:p>
          <a:p>
            <a:pPr indent="228600">
              <a:lnSpc>
                <a:spcPct val="90000"/>
              </a:lnSpc>
              <a:defRPr b="1" sz="3200" u="sng">
                <a:latin typeface="Arial"/>
                <a:ea typeface="Arial"/>
                <a:cs typeface="Arial"/>
                <a:sym typeface="Arial"/>
              </a:defRPr>
            </a:pPr>
            <a:r>
              <a:t>Learning to Code Requires Two Things:</a:t>
            </a:r>
            <a:endParaRPr sz="2800"/>
          </a:p>
          <a:p>
            <a:pPr indent="228600">
              <a:lnSpc>
                <a:spcPct val="90000"/>
              </a:lnSpc>
              <a:defRPr b="1" sz="3200" u="sng">
                <a:latin typeface="Arial"/>
                <a:ea typeface="Arial"/>
                <a:cs typeface="Arial"/>
                <a:sym typeface="Arial"/>
              </a:defRPr>
            </a:pPr>
          </a:p>
          <a:p>
            <a:pPr marL="742950" indent="-514350">
              <a:lnSpc>
                <a:spcPct val="90000"/>
              </a:lnSpc>
              <a:buSzPct val="100000"/>
              <a:buAutoNum type="arabicPeriod" startAt="1"/>
              <a:defRPr sz="3200">
                <a:latin typeface="Arial"/>
                <a:ea typeface="Arial"/>
                <a:cs typeface="Arial"/>
                <a:sym typeface="Arial"/>
              </a:defRPr>
            </a:pPr>
            <a:r>
              <a:t>Persisting in the face of something that feels </a:t>
            </a:r>
            <a:r>
              <a:rPr u="sng"/>
              <a:t>incredibly hard and confusing</a:t>
            </a:r>
            <a:r>
              <a:t>.</a:t>
            </a:r>
            <a:endParaRPr sz="2800"/>
          </a:p>
          <a:p>
            <a:pPr marL="742950" indent="-514350">
              <a:lnSpc>
                <a:spcPct val="90000"/>
              </a:lnSpc>
              <a:buSzPct val="100000"/>
              <a:buAutoNum type="arabicPeriod" startAt="1"/>
              <a:defRPr sz="3200">
                <a:latin typeface="Arial"/>
                <a:ea typeface="Arial"/>
                <a:cs typeface="Arial"/>
                <a:sym typeface="Arial"/>
              </a:defRPr>
            </a:pPr>
          </a:p>
          <a:p>
            <a:pPr marL="742950" indent="-514350">
              <a:lnSpc>
                <a:spcPct val="90000"/>
              </a:lnSpc>
              <a:buSzPct val="100000"/>
              <a:buAutoNum type="arabicPeriod" startAt="2"/>
              <a:defRPr sz="3200">
                <a:latin typeface="Arial"/>
                <a:ea typeface="Arial"/>
                <a:cs typeface="Arial"/>
                <a:sym typeface="Arial"/>
              </a:defRPr>
            </a:pPr>
            <a:r>
              <a:t>Maintaining the self-confidence necessary to believe that you </a:t>
            </a:r>
            <a:r>
              <a:rPr u="sng"/>
              <a:t>CAN DO THIS</a:t>
            </a: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Rectangle 4"/>
          <p:cNvSpPr/>
          <p:nvPr/>
        </p:nvSpPr>
        <p:spPr>
          <a:xfrm>
            <a:off x="0" y="762000"/>
            <a:ext cx="9144000" cy="4800600"/>
          </a:xfrm>
          <a:prstGeom prst="rect">
            <a:avLst/>
          </a:prstGeom>
          <a:solidFill>
            <a:srgbClr val="DEEBF7"/>
          </a:solidFill>
          <a:ln w="12700">
            <a:miter lim="400000"/>
          </a:ln>
        </p:spPr>
        <p:txBody>
          <a:bodyPr lIns="45719" rIns="45719" anchor="ctr"/>
          <a:lstStyle/>
          <a:p>
            <a:pPr algn="ctr">
              <a:defRPr>
                <a:solidFill>
                  <a:srgbClr val="FFFFFF"/>
                </a:solidFill>
              </a:defRPr>
            </a:pPr>
          </a:p>
        </p:txBody>
      </p:sp>
      <p:sp>
        <p:nvSpPr>
          <p:cNvPr id="335" name="Title 1"/>
          <p:cNvSpPr txBox="1"/>
          <p:nvPr>
            <p:ph type="title"/>
          </p:nvPr>
        </p:nvSpPr>
        <p:spPr>
          <a:xfrm>
            <a:off x="304799" y="-1"/>
            <a:ext cx="5470528" cy="653856"/>
          </a:xfrm>
          <a:prstGeom prst="rect">
            <a:avLst/>
          </a:prstGeom>
        </p:spPr>
        <p:txBody>
          <a:bodyPr/>
          <a:lstStyle/>
          <a:p>
            <a:pPr/>
            <a:r>
              <a:t>Learning is “Frustrating”</a:t>
            </a:r>
          </a:p>
        </p:txBody>
      </p:sp>
      <p:sp>
        <p:nvSpPr>
          <p:cNvPr id="336" name="Content Placeholder 2"/>
          <p:cNvSpPr txBox="1"/>
          <p:nvPr/>
        </p:nvSpPr>
        <p:spPr>
          <a:xfrm>
            <a:off x="457200" y="838200"/>
            <a:ext cx="8229600" cy="5270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2800">
                <a:latin typeface="Arial"/>
                <a:ea typeface="Arial"/>
                <a:cs typeface="Arial"/>
                <a:sym typeface="Arial"/>
              </a:defRPr>
            </a:pPr>
            <a:r>
              <a:t>“You can’t tell whether you’re learning something when you’re learning it—in fact, </a:t>
            </a:r>
            <a:r>
              <a:rPr b="1" u="sng"/>
              <a:t>learning feels a lot more like frustration</a:t>
            </a:r>
            <a:r>
              <a:t>.”</a:t>
            </a:r>
          </a:p>
          <a:p>
            <a:pPr>
              <a:lnSpc>
                <a:spcPct val="90000"/>
              </a:lnSpc>
              <a:spcBef>
                <a:spcPts val="1000"/>
              </a:spcBef>
              <a:defRPr sz="2800">
                <a:latin typeface="Arial"/>
                <a:ea typeface="Arial"/>
                <a:cs typeface="Arial"/>
                <a:sym typeface="Arial"/>
              </a:defRPr>
            </a:pPr>
          </a:p>
          <a:p>
            <a:pPr>
              <a:lnSpc>
                <a:spcPct val="90000"/>
              </a:lnSpc>
              <a:spcBef>
                <a:spcPts val="1000"/>
              </a:spcBef>
              <a:defRPr sz="2800">
                <a:latin typeface="Arial"/>
                <a:ea typeface="Arial"/>
                <a:cs typeface="Arial"/>
                <a:sym typeface="Arial"/>
              </a:defRPr>
            </a:pPr>
            <a: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a:lnSpc>
                <a:spcPct val="90000"/>
              </a:lnSpc>
              <a:spcBef>
                <a:spcPts val="1000"/>
              </a:spcBef>
              <a:defRPr sz="1600">
                <a:latin typeface="Arial"/>
                <a:ea typeface="Arial"/>
                <a:cs typeface="Arial"/>
                <a:sym typeface="Arial"/>
              </a:defRPr>
            </a:pPr>
          </a:p>
          <a:p>
            <a:pPr>
              <a:lnSpc>
                <a:spcPct val="90000"/>
              </a:lnSpc>
              <a:spcBef>
                <a:spcPts val="1000"/>
              </a:spcBef>
              <a:defRPr i="1" sz="1600">
                <a:latin typeface="Arial"/>
                <a:ea typeface="Arial"/>
                <a:cs typeface="Arial"/>
                <a:sym typeface="Arial"/>
              </a:defRPr>
            </a:pPr>
            <a:r>
              <a:t>Jeff Dickey, Author of Write Modern Web Apps with the MEAN Stack: Mongo, Express, AngularJS, and Node.JS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xfrm>
            <a:off x="304799" y="-1"/>
            <a:ext cx="5470528" cy="653856"/>
          </a:xfrm>
          <a:prstGeom prst="rect">
            <a:avLst/>
          </a:prstGeom>
        </p:spPr>
        <p:txBody>
          <a:bodyPr/>
          <a:lstStyle/>
          <a:p>
            <a:pPr/>
            <a:r>
              <a:t>Advice for the Journey</a:t>
            </a:r>
          </a:p>
        </p:txBody>
      </p:sp>
      <p:sp>
        <p:nvSpPr>
          <p:cNvPr id="341" name="Rectangle 5"/>
          <p:cNvSpPr/>
          <p:nvPr/>
        </p:nvSpPr>
        <p:spPr>
          <a:xfrm>
            <a:off x="-1" y="676039"/>
            <a:ext cx="9155743" cy="5038962"/>
          </a:xfrm>
          <a:prstGeom prst="rect">
            <a:avLst/>
          </a:prstGeom>
          <a:solidFill>
            <a:srgbClr val="2E75B6"/>
          </a:solidFill>
          <a:ln w="12700">
            <a:miter lim="400000"/>
          </a:ln>
        </p:spPr>
        <p:txBody>
          <a:bodyPr lIns="45719" rIns="45719" anchor="ctr"/>
          <a:lstStyle/>
          <a:p>
            <a:pPr algn="ctr">
              <a:defRPr>
                <a:solidFill>
                  <a:srgbClr val="FFFFFF"/>
                </a:solidFill>
              </a:defRPr>
            </a:pPr>
          </a:p>
        </p:txBody>
      </p:sp>
      <p:sp>
        <p:nvSpPr>
          <p:cNvPr id="342" name="Content Placeholder 2"/>
          <p:cNvSpPr txBox="1"/>
          <p:nvPr/>
        </p:nvSpPr>
        <p:spPr>
          <a:xfrm>
            <a:off x="443344" y="914400"/>
            <a:ext cx="8229601" cy="2978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2800" u="sng">
                <a:solidFill>
                  <a:srgbClr val="FFFFFF"/>
                </a:solidFill>
                <a:latin typeface="Arial"/>
                <a:ea typeface="Arial"/>
                <a:cs typeface="Arial"/>
                <a:sym typeface="Arial"/>
              </a:defRPr>
            </a:pPr>
            <a:r>
              <a:t>Throughout this course, always remember to:</a:t>
            </a:r>
          </a:p>
          <a:p>
            <a:pPr indent="228600">
              <a:lnSpc>
                <a:spcPct val="90000"/>
              </a:lnSpc>
              <a:defRPr sz="2800">
                <a:solidFill>
                  <a:srgbClr val="FFFFFF"/>
                </a:solidFill>
                <a:latin typeface="Arial"/>
                <a:ea typeface="Arial"/>
                <a:cs typeface="Arial"/>
                <a:sym typeface="Arial"/>
              </a:defRPr>
            </a:pPr>
          </a:p>
          <a:p>
            <a:pPr marL="742950" indent="-514350">
              <a:lnSpc>
                <a:spcPct val="90000"/>
              </a:lnSpc>
              <a:buSzPct val="100000"/>
              <a:buAutoNum type="arabicPeriod" startAt="1"/>
              <a:defRPr b="1" i="1" sz="3200">
                <a:solidFill>
                  <a:srgbClr val="FFFFFF"/>
                </a:solidFill>
                <a:latin typeface="Arial"/>
                <a:ea typeface="Arial"/>
                <a:cs typeface="Arial"/>
                <a:sym typeface="Arial"/>
              </a:defRPr>
            </a:pPr>
            <a:r>
              <a:t> Work Hard!!</a:t>
            </a:r>
            <a:endParaRPr sz="2800"/>
          </a:p>
          <a:p>
            <a:pPr marL="742950" indent="-514350">
              <a:lnSpc>
                <a:spcPct val="90000"/>
              </a:lnSpc>
              <a:buSzPct val="100000"/>
              <a:buAutoNum type="arabicPeriod" startAt="1"/>
              <a:defRPr sz="3200">
                <a:solidFill>
                  <a:srgbClr val="FFFFFF"/>
                </a:solidFill>
                <a:latin typeface="Arial"/>
                <a:ea typeface="Arial"/>
                <a:cs typeface="Arial"/>
                <a:sym typeface="Arial"/>
              </a:defRPr>
            </a:pPr>
          </a:p>
          <a:p>
            <a:pPr marL="742950" indent="-514350" algn="ctr">
              <a:lnSpc>
                <a:spcPct val="90000"/>
              </a:lnSpc>
              <a:buSzPct val="100000"/>
              <a:buAutoNum type="arabicPeriod" startAt="3"/>
              <a:defRPr sz="3200">
                <a:solidFill>
                  <a:srgbClr val="FFFFFF"/>
                </a:solidFill>
                <a:latin typeface="Arial"/>
                <a:ea typeface="Arial"/>
                <a:cs typeface="Arial"/>
                <a:sym typeface="Arial"/>
              </a:defRPr>
            </a:pPr>
          </a:p>
          <a:p>
            <a:pPr indent="228600">
              <a:lnSpc>
                <a:spcPct val="90000"/>
              </a:lnSpc>
              <a:defRPr sz="3200">
                <a:solidFill>
                  <a:srgbClr val="FFFFFF"/>
                </a:solidFill>
                <a:latin typeface="Arial"/>
                <a:ea typeface="Arial"/>
                <a:cs typeface="Arial"/>
                <a:sym typeface="Arial"/>
              </a:defRPr>
            </a:pPr>
          </a:p>
        </p:txBody>
      </p:sp>
      <p:pic>
        <p:nvPicPr>
          <p:cNvPr id="343" name="Picture 2" descr="Picture 2"/>
          <p:cNvPicPr>
            <a:picLocks noChangeAspect="1"/>
          </p:cNvPicPr>
          <p:nvPr/>
        </p:nvPicPr>
        <p:blipFill>
          <a:blip r:embed="rId2">
            <a:extLst/>
          </a:blip>
          <a:stretch>
            <a:fillRect/>
          </a:stretch>
        </p:blipFill>
        <p:spPr>
          <a:xfrm>
            <a:off x="6113057" y="3429000"/>
            <a:ext cx="3042685" cy="30087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Title 1"/>
          <p:cNvSpPr txBox="1"/>
          <p:nvPr>
            <p:ph type="title"/>
          </p:nvPr>
        </p:nvSpPr>
        <p:spPr>
          <a:xfrm>
            <a:off x="304799" y="-1"/>
            <a:ext cx="5470528" cy="653856"/>
          </a:xfrm>
          <a:prstGeom prst="rect">
            <a:avLst/>
          </a:prstGeom>
        </p:spPr>
        <p:txBody>
          <a:bodyPr/>
          <a:lstStyle/>
          <a:p>
            <a:pPr/>
            <a:r>
              <a:t>Advice for the Journey</a:t>
            </a:r>
          </a:p>
        </p:txBody>
      </p:sp>
      <p:sp>
        <p:nvSpPr>
          <p:cNvPr id="346" name="Rectangle 8"/>
          <p:cNvSpPr/>
          <p:nvPr/>
        </p:nvSpPr>
        <p:spPr>
          <a:xfrm>
            <a:off x="-1" y="676039"/>
            <a:ext cx="9155743" cy="5038962"/>
          </a:xfrm>
          <a:prstGeom prst="rect">
            <a:avLst/>
          </a:prstGeom>
          <a:solidFill>
            <a:srgbClr val="2E75B6"/>
          </a:solidFill>
          <a:ln w="12700">
            <a:miter lim="400000"/>
          </a:ln>
        </p:spPr>
        <p:txBody>
          <a:bodyPr lIns="45719" rIns="45719" anchor="ctr"/>
          <a:lstStyle/>
          <a:p>
            <a:pPr algn="ctr">
              <a:defRPr>
                <a:solidFill>
                  <a:srgbClr val="FFFFFF"/>
                </a:solidFill>
              </a:defRPr>
            </a:pPr>
          </a:p>
        </p:txBody>
      </p:sp>
      <p:sp>
        <p:nvSpPr>
          <p:cNvPr id="347" name="Content Placeholder 2"/>
          <p:cNvSpPr txBox="1"/>
          <p:nvPr/>
        </p:nvSpPr>
        <p:spPr>
          <a:xfrm>
            <a:off x="443344" y="914400"/>
            <a:ext cx="8229601" cy="40896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800" u="sng">
                <a:solidFill>
                  <a:srgbClr val="FFFFFF"/>
                </a:solidFill>
                <a:latin typeface="Arial"/>
                <a:ea typeface="Arial"/>
                <a:cs typeface="Arial"/>
                <a:sym typeface="Arial"/>
              </a:defRPr>
            </a:pPr>
            <a:r>
              <a:t>Throughout this course, always remember to:</a:t>
            </a:r>
            <a:endParaRPr sz="2400"/>
          </a:p>
          <a:p>
            <a:pPr indent="228600" defTabSz="685800">
              <a:defRPr sz="2800">
                <a:solidFill>
                  <a:srgbClr val="FFFFFF"/>
                </a:solidFill>
                <a:latin typeface="Arial"/>
                <a:ea typeface="Arial"/>
                <a:cs typeface="Arial"/>
                <a:sym typeface="Arial"/>
              </a:defRPr>
            </a:pPr>
          </a:p>
          <a:p>
            <a:pPr marL="742950" indent="-514350" defTabSz="685800">
              <a:buSzPct val="100000"/>
              <a:buAutoNum type="arabicPeriod" startAt="1"/>
              <a:defRPr i="1" sz="3600">
                <a:solidFill>
                  <a:srgbClr val="FFFFFF"/>
                </a:solidFill>
                <a:latin typeface="Arial"/>
                <a:ea typeface="Arial"/>
                <a:cs typeface="Arial"/>
                <a:sym typeface="Arial"/>
              </a:defRPr>
            </a:pPr>
            <a:r>
              <a:t> Work Hard!!</a:t>
            </a:r>
            <a:endParaRPr sz="2400"/>
          </a:p>
          <a:p>
            <a:pPr marL="742950" indent="-514350" defTabSz="685800">
              <a:buSzPct val="100000"/>
              <a:buAutoNum type="arabicPeriod" startAt="1"/>
              <a:defRPr sz="3600">
                <a:solidFill>
                  <a:srgbClr val="FFFFFF"/>
                </a:solidFill>
                <a:latin typeface="Arial"/>
                <a:ea typeface="Arial"/>
                <a:cs typeface="Arial"/>
                <a:sym typeface="Arial"/>
              </a:defRPr>
            </a:pPr>
          </a:p>
          <a:p>
            <a:pPr marL="742950" indent="-514350" defTabSz="685800">
              <a:buSzPct val="100000"/>
              <a:buAutoNum type="arabicPeriod" startAt="2"/>
              <a:defRPr b="1" i="1" sz="3600">
                <a:solidFill>
                  <a:srgbClr val="FFFFFF"/>
                </a:solidFill>
                <a:latin typeface="Arial"/>
                <a:ea typeface="Arial"/>
                <a:cs typeface="Arial"/>
                <a:sym typeface="Arial"/>
              </a:defRPr>
            </a:pPr>
            <a:r>
              <a:t> Appreciate your successes</a:t>
            </a:r>
            <a:endParaRPr sz="2400"/>
          </a:p>
          <a:p>
            <a:pPr marL="742950" indent="-514350" algn="ctr" defTabSz="685800">
              <a:buSzPct val="100000"/>
              <a:buAutoNum type="arabicPeriod" startAt="2"/>
              <a:defRPr sz="3600">
                <a:solidFill>
                  <a:srgbClr val="FFFFFF"/>
                </a:solidFill>
                <a:latin typeface="Arial"/>
                <a:ea typeface="Arial"/>
                <a:cs typeface="Arial"/>
                <a:sym typeface="Arial"/>
              </a:defRPr>
            </a:pPr>
          </a:p>
          <a:p>
            <a:pPr indent="228600" defTabSz="685800">
              <a:defRPr sz="3600">
                <a:solidFill>
                  <a:srgbClr val="FFFFFF"/>
                </a:solidFill>
                <a:latin typeface="Arial"/>
                <a:ea typeface="Arial"/>
                <a:cs typeface="Arial"/>
                <a:sym typeface="Arial"/>
              </a:defRPr>
            </a:pPr>
          </a:p>
        </p:txBody>
      </p:sp>
      <p:pic>
        <p:nvPicPr>
          <p:cNvPr id="348" name="Picture 4" descr="Picture 4"/>
          <p:cNvPicPr>
            <a:picLocks noChangeAspect="1"/>
          </p:cNvPicPr>
          <p:nvPr/>
        </p:nvPicPr>
        <p:blipFill>
          <a:blip r:embed="rId2">
            <a:extLst/>
          </a:blip>
          <a:srcRect l="0" t="0" r="0" b="3604"/>
          <a:stretch>
            <a:fillRect/>
          </a:stretch>
        </p:blipFill>
        <p:spPr>
          <a:xfrm>
            <a:off x="5548464" y="3809999"/>
            <a:ext cx="3607276" cy="26079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Title 1"/>
          <p:cNvSpPr txBox="1"/>
          <p:nvPr>
            <p:ph type="title"/>
          </p:nvPr>
        </p:nvSpPr>
        <p:spPr>
          <a:xfrm>
            <a:off x="304799" y="-1"/>
            <a:ext cx="5470528" cy="653856"/>
          </a:xfrm>
          <a:prstGeom prst="rect">
            <a:avLst/>
          </a:prstGeom>
        </p:spPr>
        <p:txBody>
          <a:bodyPr/>
          <a:lstStyle/>
          <a:p>
            <a:pPr/>
            <a:r>
              <a:t>Advice for the Journey</a:t>
            </a:r>
          </a:p>
        </p:txBody>
      </p:sp>
      <p:sp>
        <p:nvSpPr>
          <p:cNvPr id="351" name="Rectangle 8"/>
          <p:cNvSpPr/>
          <p:nvPr/>
        </p:nvSpPr>
        <p:spPr>
          <a:xfrm>
            <a:off x="-1" y="676039"/>
            <a:ext cx="9155743" cy="5038962"/>
          </a:xfrm>
          <a:prstGeom prst="rect">
            <a:avLst/>
          </a:prstGeom>
          <a:solidFill>
            <a:srgbClr val="2E75B6"/>
          </a:solidFill>
          <a:ln w="12700">
            <a:miter lim="400000"/>
          </a:ln>
        </p:spPr>
        <p:txBody>
          <a:bodyPr lIns="45719" rIns="45719" anchor="ctr"/>
          <a:lstStyle/>
          <a:p>
            <a:pPr algn="ctr">
              <a:defRPr>
                <a:solidFill>
                  <a:srgbClr val="FFFFFF"/>
                </a:solidFill>
              </a:defRPr>
            </a:pPr>
          </a:p>
        </p:txBody>
      </p:sp>
      <p:sp>
        <p:nvSpPr>
          <p:cNvPr id="352" name="Content Placeholder 2"/>
          <p:cNvSpPr txBox="1"/>
          <p:nvPr/>
        </p:nvSpPr>
        <p:spPr>
          <a:xfrm>
            <a:off x="443344" y="914400"/>
            <a:ext cx="8229601" cy="42330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2800" u="sng">
                <a:solidFill>
                  <a:srgbClr val="FFFFFF"/>
                </a:solidFill>
                <a:latin typeface="Arial"/>
                <a:ea typeface="Arial"/>
                <a:cs typeface="Arial"/>
                <a:sym typeface="Arial"/>
              </a:defRPr>
            </a:pPr>
            <a:r>
              <a:t>Throughout this course, always remember to:</a:t>
            </a:r>
          </a:p>
          <a:p>
            <a:pPr indent="228600">
              <a:lnSpc>
                <a:spcPct val="90000"/>
              </a:lnSpc>
              <a:defRPr sz="2800">
                <a:solidFill>
                  <a:srgbClr val="FFFFFF"/>
                </a:solidFill>
                <a:latin typeface="Arial"/>
                <a:ea typeface="Arial"/>
                <a:cs typeface="Arial"/>
                <a:sym typeface="Arial"/>
              </a:defRPr>
            </a:pPr>
          </a:p>
          <a:p>
            <a:pPr marL="742950" indent="-514350">
              <a:lnSpc>
                <a:spcPct val="90000"/>
              </a:lnSpc>
              <a:buSzPct val="100000"/>
              <a:buAutoNum type="arabicPeriod" startAt="1"/>
              <a:defRPr i="1" sz="3600">
                <a:solidFill>
                  <a:srgbClr val="FFFFFF"/>
                </a:solidFill>
                <a:latin typeface="Arial"/>
                <a:ea typeface="Arial"/>
                <a:cs typeface="Arial"/>
                <a:sym typeface="Arial"/>
              </a:defRPr>
            </a:pPr>
            <a:r>
              <a:t> Work Hard!!</a:t>
            </a:r>
            <a:endParaRPr sz="2800"/>
          </a:p>
          <a:p>
            <a:pPr marL="742950" indent="-514350">
              <a:lnSpc>
                <a:spcPct val="90000"/>
              </a:lnSpc>
              <a:buSzPct val="100000"/>
              <a:buAutoNum type="arabicPeriod" startAt="1"/>
              <a:defRPr sz="3600">
                <a:solidFill>
                  <a:srgbClr val="FFFFFF"/>
                </a:solidFill>
                <a:latin typeface="Arial"/>
                <a:ea typeface="Arial"/>
                <a:cs typeface="Arial"/>
                <a:sym typeface="Arial"/>
              </a:defRPr>
            </a:pPr>
          </a:p>
          <a:p>
            <a:pPr marL="742950" indent="-514350">
              <a:lnSpc>
                <a:spcPct val="90000"/>
              </a:lnSpc>
              <a:buSzPct val="100000"/>
              <a:buAutoNum type="arabicPeriod" startAt="2"/>
              <a:defRPr i="1" sz="3600">
                <a:solidFill>
                  <a:srgbClr val="FFFFFF"/>
                </a:solidFill>
                <a:latin typeface="Arial"/>
                <a:ea typeface="Arial"/>
                <a:cs typeface="Arial"/>
                <a:sym typeface="Arial"/>
              </a:defRPr>
            </a:pPr>
            <a:r>
              <a:t> Appreciate your successes</a:t>
            </a:r>
            <a:endParaRPr sz="2800"/>
          </a:p>
          <a:p>
            <a:pPr marL="742950" indent="-514350" algn="ctr">
              <a:lnSpc>
                <a:spcPct val="90000"/>
              </a:lnSpc>
              <a:buSzPct val="100000"/>
              <a:buAutoNum type="arabicPeriod" startAt="2"/>
              <a:defRPr sz="3600">
                <a:solidFill>
                  <a:srgbClr val="FFFFFF"/>
                </a:solidFill>
                <a:latin typeface="Arial"/>
                <a:ea typeface="Arial"/>
                <a:cs typeface="Arial"/>
                <a:sym typeface="Arial"/>
              </a:defRPr>
            </a:pPr>
          </a:p>
          <a:p>
            <a:pPr marL="742950" indent="-514350">
              <a:lnSpc>
                <a:spcPct val="90000"/>
              </a:lnSpc>
              <a:buSzPct val="100000"/>
              <a:buAutoNum type="arabicPeriod" startAt="3"/>
              <a:defRPr b="1" sz="3600">
                <a:solidFill>
                  <a:srgbClr val="FFFFFF"/>
                </a:solidFill>
                <a:latin typeface="Arial"/>
                <a:ea typeface="Arial"/>
                <a:cs typeface="Arial"/>
                <a:sym typeface="Arial"/>
              </a:defRPr>
            </a:pPr>
            <a:r>
              <a:t> </a:t>
            </a:r>
            <a:r>
              <a:rPr i="1"/>
              <a:t>Trust yourself</a:t>
            </a:r>
            <a:endParaRPr sz="2800"/>
          </a:p>
          <a:p>
            <a:pPr marL="742950" indent="-514350">
              <a:lnSpc>
                <a:spcPct val="90000"/>
              </a:lnSpc>
              <a:buSzPct val="100000"/>
              <a:buAutoNum type="arabicPeriod" startAt="3"/>
              <a:defRPr sz="3600">
                <a:solidFill>
                  <a:srgbClr val="FFFFFF"/>
                </a:solidFill>
                <a:latin typeface="Arial"/>
                <a:ea typeface="Arial"/>
                <a:cs typeface="Arial"/>
                <a:sym typeface="Arial"/>
              </a:defRPr>
            </a:pPr>
          </a:p>
        </p:txBody>
      </p:sp>
      <p:pic>
        <p:nvPicPr>
          <p:cNvPr id="353" name="Picture 8" descr="Picture 8"/>
          <p:cNvPicPr>
            <a:picLocks noChangeAspect="1"/>
          </p:cNvPicPr>
          <p:nvPr/>
        </p:nvPicPr>
        <p:blipFill>
          <a:blip r:embed="rId3">
            <a:extLst/>
          </a:blip>
          <a:srcRect l="0" t="2868" r="0" b="2857"/>
          <a:stretch>
            <a:fillRect/>
          </a:stretch>
        </p:blipFill>
        <p:spPr>
          <a:xfrm>
            <a:off x="5559443" y="3917920"/>
            <a:ext cx="3584557" cy="2514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Title 1"/>
          <p:cNvSpPr txBox="1"/>
          <p:nvPr>
            <p:ph type="title"/>
          </p:nvPr>
        </p:nvSpPr>
        <p:spPr>
          <a:xfrm>
            <a:off x="304799" y="-1"/>
            <a:ext cx="5470528" cy="653856"/>
          </a:xfrm>
          <a:prstGeom prst="rect">
            <a:avLst/>
          </a:prstGeom>
        </p:spPr>
        <p:txBody>
          <a:bodyPr/>
          <a:lstStyle/>
          <a:p>
            <a:pPr/>
            <a:r>
              <a:t>But remember</a:t>
            </a:r>
            <a:r>
              <a:t>…</a:t>
            </a:r>
          </a:p>
        </p:txBody>
      </p:sp>
      <p:sp>
        <p:nvSpPr>
          <p:cNvPr id="358" name="Rectangle 8"/>
          <p:cNvSpPr/>
          <p:nvPr/>
        </p:nvSpPr>
        <p:spPr>
          <a:xfrm>
            <a:off x="-1" y="676039"/>
            <a:ext cx="9155743" cy="5038962"/>
          </a:xfrm>
          <a:prstGeom prst="rect">
            <a:avLst/>
          </a:prstGeom>
          <a:solidFill>
            <a:srgbClr val="2E75B6"/>
          </a:solidFill>
          <a:ln w="12700">
            <a:miter lim="400000"/>
          </a:ln>
        </p:spPr>
        <p:txBody>
          <a:bodyPr lIns="45719" rIns="45719" anchor="ctr"/>
          <a:lstStyle/>
          <a:p>
            <a:pPr algn="ctr">
              <a:defRPr>
                <a:solidFill>
                  <a:srgbClr val="FFFFFF"/>
                </a:solidFill>
              </a:defRPr>
            </a:pPr>
          </a:p>
        </p:txBody>
      </p:sp>
      <p:sp>
        <p:nvSpPr>
          <p:cNvPr id="359" name="Content Placeholder 2"/>
          <p:cNvSpPr txBox="1"/>
          <p:nvPr/>
        </p:nvSpPr>
        <p:spPr>
          <a:xfrm>
            <a:off x="920269" y="4222186"/>
            <a:ext cx="7315201" cy="1091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i="1" sz="3600">
                <a:solidFill>
                  <a:srgbClr val="FFFFFF"/>
                </a:solidFill>
                <a:latin typeface="Arial"/>
                <a:ea typeface="Arial"/>
                <a:cs typeface="Arial"/>
                <a:sym typeface="Arial"/>
              </a:defRPr>
            </a:pPr>
            <a:r>
              <a:t>If you want to go fast, go alone. </a:t>
            </a:r>
            <a:endParaRPr sz="2800"/>
          </a:p>
          <a:p>
            <a:pPr indent="228600" algn="ctr">
              <a:lnSpc>
                <a:spcPct val="90000"/>
              </a:lnSpc>
              <a:defRPr i="1" sz="3600">
                <a:solidFill>
                  <a:srgbClr val="FFFFFF"/>
                </a:solidFill>
                <a:latin typeface="Arial"/>
                <a:ea typeface="Arial"/>
                <a:cs typeface="Arial"/>
                <a:sym typeface="Arial"/>
              </a:defRPr>
            </a:pPr>
            <a:r>
              <a:t>If you want to go far, go in a team.</a:t>
            </a:r>
          </a:p>
        </p:txBody>
      </p:sp>
      <p:pic>
        <p:nvPicPr>
          <p:cNvPr id="360" name="Picture 2" descr="Picture 2"/>
          <p:cNvPicPr>
            <a:picLocks noChangeAspect="1"/>
          </p:cNvPicPr>
          <p:nvPr/>
        </p:nvPicPr>
        <p:blipFill>
          <a:blip r:embed="rId2">
            <a:extLst/>
          </a:blip>
          <a:stretch>
            <a:fillRect/>
          </a:stretch>
        </p:blipFill>
        <p:spPr>
          <a:xfrm>
            <a:off x="2053166" y="838200"/>
            <a:ext cx="5049408" cy="3262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Title 1"/>
          <p:cNvSpPr txBox="1"/>
          <p:nvPr>
            <p:ph type="title"/>
          </p:nvPr>
        </p:nvSpPr>
        <p:spPr>
          <a:xfrm>
            <a:off x="304800" y="-1"/>
            <a:ext cx="6934200" cy="653856"/>
          </a:xfrm>
          <a:prstGeom prst="rect">
            <a:avLst/>
          </a:prstGeom>
        </p:spPr>
        <p:txBody>
          <a:bodyPr/>
          <a:lstStyle/>
          <a:p>
            <a:pPr/>
            <a:r>
              <a:t>Google Fu – The Most Important Skill of All</a:t>
            </a:r>
          </a:p>
        </p:txBody>
      </p:sp>
      <p:sp>
        <p:nvSpPr>
          <p:cNvPr id="363" name="Rectangle 2"/>
          <p:cNvSpPr txBox="1"/>
          <p:nvPr/>
        </p:nvSpPr>
        <p:spPr>
          <a:xfrm>
            <a:off x="2666999" y="5638800"/>
            <a:ext cx="4396419" cy="6098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u="sng">
                <a:solidFill>
                  <a:srgbClr val="0000FF"/>
                </a:solidFill>
                <a:uFill>
                  <a:solidFill>
                    <a:srgbClr val="0000FF"/>
                  </a:solidFill>
                </a:uFill>
                <a:latin typeface="Arial"/>
                <a:ea typeface="Arial"/>
                <a:cs typeface="Arial"/>
                <a:sym typeface="Aria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What is Google Fu?</a:t>
            </a:r>
          </a:p>
        </p:txBody>
      </p:sp>
      <p:pic>
        <p:nvPicPr>
          <p:cNvPr id="364" name="Picture 6" descr="Picture 6"/>
          <p:cNvPicPr>
            <a:picLocks noChangeAspect="1"/>
          </p:cNvPicPr>
          <p:nvPr/>
        </p:nvPicPr>
        <p:blipFill>
          <a:blip r:embed="rId4">
            <a:extLst/>
          </a:blip>
          <a:stretch>
            <a:fillRect/>
          </a:stretch>
        </p:blipFill>
        <p:spPr>
          <a:xfrm>
            <a:off x="-2628" y="2003326"/>
            <a:ext cx="9144001" cy="2286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Title 1"/>
          <p:cNvSpPr txBox="1"/>
          <p:nvPr>
            <p:ph type="title"/>
          </p:nvPr>
        </p:nvSpPr>
        <p:spPr>
          <a:xfrm>
            <a:off x="390606" y="2953542"/>
            <a:ext cx="8229601" cy="871860"/>
          </a:xfrm>
          <a:prstGeom prst="rect">
            <a:avLst/>
          </a:prstGeom>
        </p:spPr>
        <p:txBody>
          <a:bodyPr/>
          <a:lstStyle/>
          <a:p>
            <a:pPr/>
            <a:r>
              <a:t>Course Structure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304799" y="-1"/>
            <a:ext cx="5470528" cy="653856"/>
          </a:xfrm>
          <a:prstGeom prst="rect">
            <a:avLst/>
          </a:prstGeom>
        </p:spPr>
        <p:txBody>
          <a:bodyPr/>
          <a:lstStyle/>
          <a:p>
            <a:pPr/>
            <a:r>
              <a:t>Daily Schedule</a:t>
            </a:r>
          </a:p>
        </p:txBody>
      </p:sp>
      <p:sp>
        <p:nvSpPr>
          <p:cNvPr id="373" name="Shape 70"/>
          <p:cNvSpPr txBox="1"/>
          <p:nvPr/>
        </p:nvSpPr>
        <p:spPr>
          <a:xfrm>
            <a:off x="98425" y="747990"/>
            <a:ext cx="8947150" cy="52639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For each class we’ll run through the following:</a:t>
            </a:r>
            <a:endParaRPr sz="2400"/>
          </a:p>
          <a:p>
            <a:pPr indent="228600" defTabSz="685800">
              <a:defRPr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Set Objectives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Brief Background Lecture</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Watch Me / Coding Demos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Code Discussions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In-Class Exercises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Project Work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xfrm>
            <a:off x="304799" y="-1"/>
            <a:ext cx="5470528" cy="653856"/>
          </a:xfrm>
          <a:prstGeom prst="rect">
            <a:avLst/>
          </a:prstGeom>
        </p:spPr>
        <p:txBody>
          <a:bodyPr/>
          <a:lstStyle/>
          <a:p>
            <a:pPr/>
            <a:r>
              <a:t>Some Cool Stuff I Made…</a:t>
            </a:r>
          </a:p>
        </p:txBody>
      </p:sp>
      <p:pic>
        <p:nvPicPr>
          <p:cNvPr id="243" name="pasted-image.tiff" descr="pasted-image.tiff"/>
          <p:cNvPicPr>
            <a:picLocks noChangeAspect="1"/>
          </p:cNvPicPr>
          <p:nvPr/>
        </p:nvPicPr>
        <p:blipFill>
          <a:blip r:embed="rId3">
            <a:extLst/>
          </a:blip>
          <a:stretch>
            <a:fillRect/>
          </a:stretch>
        </p:blipFill>
        <p:spPr>
          <a:xfrm>
            <a:off x="1397000" y="1030982"/>
            <a:ext cx="6350000" cy="2540002"/>
          </a:xfrm>
          <a:prstGeom prst="rect">
            <a:avLst/>
          </a:prstGeom>
          <a:ln w="12700">
            <a:miter lim="400000"/>
          </a:ln>
        </p:spPr>
      </p:pic>
      <p:sp>
        <p:nvSpPr>
          <p:cNvPr id="244" name="Chance is my most successful open source library…"/>
          <p:cNvSpPr txBox="1"/>
          <p:nvPr/>
        </p:nvSpPr>
        <p:spPr>
          <a:xfrm>
            <a:off x="432632" y="3615752"/>
            <a:ext cx="8278736" cy="2225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u="sng">
                <a:solidFill>
                  <a:srgbClr val="0000FF"/>
                </a:solidFill>
                <a:uFill>
                  <a:solidFill>
                    <a:srgbClr val="0000FF"/>
                  </a:solidFill>
                </a:uFill>
              </a:defRPr>
            </a:pPr>
            <a:r>
              <a:rPr>
                <a:hlinkClick r:id="rId4" invalidUrl="" action="" tgtFrame="" tooltip="" history="1" highlightClick="0" endSnd="0"/>
              </a:rPr>
              <a:t>Chance</a:t>
            </a:r>
            <a:r>
              <a:rPr u="none">
                <a:solidFill>
                  <a:srgbClr val="000000"/>
                </a:solidFill>
                <a:uFillTx/>
              </a:rPr>
              <a:t> is my most successful open source library</a:t>
            </a:r>
          </a:p>
          <a:p>
            <a:pPr/>
          </a:p>
          <a:p>
            <a:pPr marL="228600" indent="-228600">
              <a:buSzPct val="100000"/>
              <a:buChar char="•"/>
            </a:pPr>
            <a:r>
              <a:t>It is a JavaScript library for generating random things such as names, phone numbers, emails, twitter handles, addresses, and much much more</a:t>
            </a:r>
          </a:p>
          <a:p>
            <a:pPr marL="228600" indent="-228600">
              <a:buSzPct val="100000"/>
              <a:buChar char="•"/>
            </a:pPr>
            <a:r>
              <a:t>It has been starred over 3,000 times on </a:t>
            </a:r>
            <a:r>
              <a:rPr u="sng">
                <a:solidFill>
                  <a:srgbClr val="0000FF"/>
                </a:solidFill>
                <a:uFill>
                  <a:solidFill>
                    <a:srgbClr val="0000FF"/>
                  </a:solidFill>
                </a:uFill>
                <a:hlinkClick r:id="rId5" invalidUrl="" action="" tgtFrame="" tooltip="" history="1" highlightClick="0" endSnd="0"/>
              </a:rPr>
              <a:t>Github</a:t>
            </a:r>
          </a:p>
          <a:p>
            <a:pPr marL="228600" indent="-228600">
              <a:buSzPct val="100000"/>
              <a:buChar char="•"/>
            </a:pPr>
            <a:r>
              <a:t>It has been downloaded </a:t>
            </a:r>
            <a:r>
              <a:rPr u="sng">
                <a:solidFill>
                  <a:srgbClr val="0000FF"/>
                </a:solidFill>
                <a:uFill>
                  <a:solidFill>
                    <a:srgbClr val="0000FF"/>
                  </a:solidFill>
                </a:uFill>
                <a:hlinkClick r:id="rId6" invalidUrl="" action="" tgtFrame="" tooltip="" history="1" highlightClick="0" endSnd="0"/>
              </a:rPr>
              <a:t>1.12M times</a:t>
            </a:r>
            <a:r>
              <a:t> in the last month</a:t>
            </a:r>
          </a:p>
          <a:p>
            <a:pPr marL="228600" indent="-228600">
              <a:buSzPct val="100000"/>
              <a:buChar char="•"/>
            </a:pPr>
            <a:r>
              <a:t>It has 433 unit tests</a:t>
            </a:r>
          </a:p>
          <a:p>
            <a:pPr marL="228600" indent="-228600">
              <a:buSzPct val="100000"/>
              <a:buChar char="•"/>
            </a:pPr>
            <a:r>
              <a:t>Hundreds of other modules are dependent upon it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Title 1"/>
          <p:cNvSpPr txBox="1"/>
          <p:nvPr>
            <p:ph type="title"/>
          </p:nvPr>
        </p:nvSpPr>
        <p:spPr>
          <a:xfrm>
            <a:off x="304799" y="-1"/>
            <a:ext cx="5470528" cy="653856"/>
          </a:xfrm>
          <a:prstGeom prst="rect">
            <a:avLst/>
          </a:prstGeom>
        </p:spPr>
        <p:txBody>
          <a:bodyPr/>
          <a:lstStyle/>
          <a:p>
            <a:pPr/>
            <a:r>
              <a:t>Daily Schedule</a:t>
            </a:r>
          </a:p>
        </p:txBody>
      </p:sp>
      <p:sp>
        <p:nvSpPr>
          <p:cNvPr id="378" name="Shape 70"/>
          <p:cNvSpPr txBox="1"/>
          <p:nvPr/>
        </p:nvSpPr>
        <p:spPr>
          <a:xfrm>
            <a:off x="98425" y="747990"/>
            <a:ext cx="8947150" cy="52639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For each class we’ll run through the following:</a:t>
            </a:r>
            <a:endParaRPr sz="2400"/>
          </a:p>
          <a:p>
            <a:pPr indent="228600" defTabSz="685800">
              <a:defRPr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Set Objectives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Brief Background Lecture</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Watch Me / Coding Demos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Code Discussions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In-Class Exercises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Project Work</a:t>
            </a:r>
          </a:p>
        </p:txBody>
      </p:sp>
      <p:sp>
        <p:nvSpPr>
          <p:cNvPr id="379" name="Rectangle 5"/>
          <p:cNvSpPr/>
          <p:nvPr/>
        </p:nvSpPr>
        <p:spPr>
          <a:xfrm>
            <a:off x="304800" y="3981689"/>
            <a:ext cx="3746705" cy="2334510"/>
          </a:xfrm>
          <a:prstGeom prst="rect">
            <a:avLst/>
          </a:prstGeom>
          <a:ln w="60325">
            <a:solidFill>
              <a:srgbClr val="FF0000"/>
            </a:solidFill>
            <a:miter/>
          </a:ln>
        </p:spPr>
        <p:txBody>
          <a:bodyPr lIns="45719" rIns="45719" anchor="ctr"/>
          <a:lstStyle/>
          <a:p>
            <a:pPr algn="ctr">
              <a:defRPr>
                <a:solidFill>
                  <a:srgbClr val="FFFFFF"/>
                </a:solidFill>
                <a:latin typeface="Arial"/>
                <a:ea typeface="Arial"/>
                <a:cs typeface="Arial"/>
                <a:sym typeface="Arial"/>
              </a:defRPr>
            </a:pPr>
          </a:p>
        </p:txBody>
      </p:sp>
      <p:sp>
        <p:nvSpPr>
          <p:cNvPr id="380" name="TextBox 6"/>
          <p:cNvSpPr txBox="1"/>
          <p:nvPr/>
        </p:nvSpPr>
        <p:spPr>
          <a:xfrm>
            <a:off x="4181117" y="4770099"/>
            <a:ext cx="4845011"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800" u="sng">
                <a:solidFill>
                  <a:srgbClr val="C00000"/>
                </a:solidFill>
                <a:latin typeface="Arial"/>
                <a:ea typeface="Arial"/>
                <a:cs typeface="Arial"/>
                <a:sym typeface="Arial"/>
              </a:defRPr>
            </a:lvl1pPr>
          </a:lstStyle>
          <a:p>
            <a:pPr/>
            <a:r>
              <a:t>The Super Important Stuff!!!</a:t>
            </a:r>
          </a:p>
        </p:txBody>
      </p:sp>
      <p:sp>
        <p:nvSpPr>
          <p:cNvPr id="381" name="TextBox 7"/>
          <p:cNvSpPr txBox="1"/>
          <p:nvPr/>
        </p:nvSpPr>
        <p:spPr>
          <a:xfrm>
            <a:off x="4838491" y="5364612"/>
            <a:ext cx="3530264"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i="1" sz="2800">
                <a:solidFill>
                  <a:srgbClr val="C00000"/>
                </a:solidFill>
                <a:latin typeface="Arial"/>
                <a:ea typeface="Arial"/>
                <a:cs typeface="Arial"/>
                <a:sym typeface="Arial"/>
              </a:defRPr>
            </a:lvl1pPr>
          </a:lstStyle>
          <a:p>
            <a:pPr/>
            <a:r>
              <a:t>i.e. Always be coding!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Title 1"/>
          <p:cNvSpPr txBox="1"/>
          <p:nvPr>
            <p:ph type="title"/>
          </p:nvPr>
        </p:nvSpPr>
        <p:spPr>
          <a:xfrm>
            <a:off x="390606" y="2953542"/>
            <a:ext cx="8229601" cy="871860"/>
          </a:xfrm>
          <a:prstGeom prst="rect">
            <a:avLst/>
          </a:prstGeom>
        </p:spPr>
        <p:txBody>
          <a:bodyPr/>
          <a:lstStyle/>
          <a:p>
            <a:pPr/>
            <a:r>
              <a:t>Pre-Work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Title 1"/>
          <p:cNvSpPr txBox="1"/>
          <p:nvPr>
            <p:ph type="title"/>
          </p:nvPr>
        </p:nvSpPr>
        <p:spPr>
          <a:xfrm>
            <a:off x="304799" y="-1"/>
            <a:ext cx="5470528" cy="653856"/>
          </a:xfrm>
          <a:prstGeom prst="rect">
            <a:avLst/>
          </a:prstGeom>
        </p:spPr>
        <p:txBody>
          <a:bodyPr/>
          <a:lstStyle/>
          <a:p>
            <a:pPr/>
            <a:r>
              <a:t>Software Checklist</a:t>
            </a:r>
          </a:p>
        </p:txBody>
      </p:sp>
      <p:sp>
        <p:nvSpPr>
          <p:cNvPr id="390" name="Shape 70"/>
          <p:cNvSpPr txBox="1"/>
          <p:nvPr/>
        </p:nvSpPr>
        <p:spPr>
          <a:xfrm>
            <a:off x="98425" y="747989"/>
            <a:ext cx="8947150" cy="48575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b="1" sz="1500">
                <a:latin typeface="Arial"/>
                <a:ea typeface="Arial"/>
                <a:cs typeface="Arial"/>
                <a:sym typeface="Arial"/>
              </a:defRPr>
            </a:pPr>
          </a:p>
          <a:p>
            <a:pPr indent="228600" defTabSz="685800">
              <a:defRPr sz="2800">
                <a:latin typeface="Arial"/>
                <a:ea typeface="Arial"/>
                <a:cs typeface="Arial"/>
                <a:sym typeface="Arial"/>
              </a:defRPr>
            </a:pPr>
            <a:r>
              <a:t>At this point, you should have each of these installed:</a:t>
            </a:r>
            <a:endParaRPr sz="2400"/>
          </a:p>
          <a:p>
            <a:pPr indent="228600" defTabSz="685800">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 Slack </a:t>
            </a:r>
            <a:endParaRPr sz="2400"/>
          </a:p>
          <a:p>
            <a:pPr marL="685800" indent="-457200" defTabSz="685800">
              <a:buSzPct val="100000"/>
              <a:buChar char="❑"/>
              <a:defRPr sz="2800">
                <a:latin typeface="Arial"/>
                <a:ea typeface="Arial"/>
                <a:cs typeface="Arial"/>
                <a:sym typeface="Arial"/>
              </a:defRPr>
            </a:pPr>
            <a:r>
              <a:t> Visual Studio Code</a:t>
            </a:r>
          </a:p>
          <a:p>
            <a:pPr marL="685800" indent="-457200" defTabSz="685800">
              <a:buSzPct val="100000"/>
              <a:buChar char="❑"/>
              <a:defRPr sz="2800">
                <a:latin typeface="Arial"/>
                <a:ea typeface="Arial"/>
                <a:cs typeface="Arial"/>
                <a:sym typeface="Arial"/>
              </a:defRPr>
            </a:pPr>
            <a:r>
              <a:t> Git for Version Control</a:t>
            </a:r>
            <a:endParaRPr sz="2400"/>
          </a:p>
          <a:p>
            <a:pPr marL="685800" indent="-457200" defTabSz="685800">
              <a:buSzPct val="100000"/>
              <a:buChar char="❑"/>
              <a:defRPr sz="2800">
                <a:latin typeface="Arial"/>
                <a:ea typeface="Arial"/>
                <a:cs typeface="Arial"/>
                <a:sym typeface="Arial"/>
              </a:defRPr>
            </a:pPr>
            <a:r>
              <a:t> Git Bash (Windows) or Terminal (Mac)</a:t>
            </a:r>
            <a:endParaRPr sz="2400"/>
          </a:p>
          <a:p>
            <a:pPr marL="685800" indent="-457200" defTabSz="685800">
              <a:buSzPct val="100000"/>
              <a:buChar char="❑"/>
              <a:defRPr sz="2800">
                <a:latin typeface="Arial"/>
                <a:ea typeface="Arial"/>
                <a:cs typeface="Arial"/>
                <a:sym typeface="Arial"/>
              </a:defRPr>
            </a:pPr>
            <a:r>
              <a:t> Node.js</a:t>
            </a:r>
            <a:endParaRPr sz="2400"/>
          </a:p>
          <a:p>
            <a:pPr marL="685800" indent="-457200" defTabSz="685800">
              <a:buSzPct val="100000"/>
              <a:buChar char="❑"/>
              <a:defRPr sz="2800">
                <a:latin typeface="Arial"/>
                <a:ea typeface="Arial"/>
                <a:cs typeface="Arial"/>
                <a:sym typeface="Arial"/>
              </a:defRPr>
            </a:pPr>
            <a:r>
              <a:t> Heroku-CLI</a:t>
            </a:r>
            <a:endParaRPr sz="2400"/>
          </a:p>
          <a:p>
            <a:pPr marL="685800" indent="-457200" defTabSz="685800">
              <a:buSzPct val="100000"/>
              <a:buChar char="❑"/>
              <a:defRPr sz="2800">
                <a:latin typeface="Arial"/>
                <a:ea typeface="Arial"/>
                <a:cs typeface="Arial"/>
                <a:sym typeface="Arial"/>
              </a:defRPr>
            </a:pPr>
            <a:r>
              <a:t>Google Chrome</a:t>
            </a:r>
            <a:endParaRPr sz="2400"/>
          </a:p>
          <a:p>
            <a:pPr indent="228600" defTabSz="685800">
              <a:defRPr sz="28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Title 1"/>
          <p:cNvSpPr txBox="1"/>
          <p:nvPr>
            <p:ph type="title"/>
          </p:nvPr>
        </p:nvSpPr>
        <p:spPr>
          <a:xfrm>
            <a:off x="304799" y="-1"/>
            <a:ext cx="5470528" cy="653856"/>
          </a:xfrm>
          <a:prstGeom prst="rect">
            <a:avLst/>
          </a:prstGeom>
        </p:spPr>
        <p:txBody>
          <a:bodyPr/>
          <a:lstStyle/>
          <a:p>
            <a:pPr/>
            <a:r>
              <a:t>Accounts Checklist</a:t>
            </a:r>
          </a:p>
        </p:txBody>
      </p:sp>
      <p:sp>
        <p:nvSpPr>
          <p:cNvPr id="393" name="Shape 70"/>
          <p:cNvSpPr txBox="1"/>
          <p:nvPr/>
        </p:nvSpPr>
        <p:spPr>
          <a:xfrm>
            <a:off x="98425" y="914399"/>
            <a:ext cx="8947150" cy="58608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You should also now have accounts for:</a:t>
            </a:r>
            <a:endParaRPr sz="2400"/>
          </a:p>
          <a:p>
            <a:pPr indent="228600" defTabSz="685800">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 GitHub (with SSH Integration)</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 Heroku</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 LinkedIn</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 Stack Overflow</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p>
          <a:p>
            <a:pPr indent="228600" defTabSz="685800">
              <a:defRPr sz="28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Title 1"/>
          <p:cNvSpPr txBox="1"/>
          <p:nvPr>
            <p:ph type="title"/>
          </p:nvPr>
        </p:nvSpPr>
        <p:spPr>
          <a:xfrm>
            <a:off x="304799" y="-1"/>
            <a:ext cx="5470528" cy="653856"/>
          </a:xfrm>
          <a:prstGeom prst="rect">
            <a:avLst/>
          </a:prstGeom>
        </p:spPr>
        <p:txBody>
          <a:bodyPr/>
          <a:lstStyle/>
          <a:p>
            <a:pPr/>
            <a:r>
              <a:t>Self-Check</a:t>
            </a:r>
          </a:p>
        </p:txBody>
      </p:sp>
      <p:sp>
        <p:nvSpPr>
          <p:cNvPr id="396" name="Shape 70"/>
          <p:cNvSpPr txBox="1"/>
          <p:nvPr/>
        </p:nvSpPr>
        <p:spPr>
          <a:xfrm>
            <a:off x="98425" y="914399"/>
            <a:ext cx="8947150" cy="70800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Let’s do some quick checks of the following</a:t>
            </a:r>
            <a:endParaRPr sz="2400"/>
          </a:p>
          <a:p>
            <a:pPr indent="228600" defTabSz="685800">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Visual Studio Code Check</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Git Bash / Terminal Check</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Node Check</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Git Check</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r>
              <a:t>Heroku Check</a:t>
            </a:r>
            <a:endParaRPr sz="2400"/>
          </a:p>
          <a:p>
            <a:pPr marL="685800" indent="-457200" defTabSz="685800">
              <a:buSzPct val="100000"/>
              <a:buChar char="❑"/>
              <a:defRPr sz="2800">
                <a:latin typeface="Arial"/>
                <a:ea typeface="Arial"/>
                <a:cs typeface="Arial"/>
                <a:sym typeface="Arial"/>
              </a:defRPr>
            </a:pPr>
          </a:p>
          <a:p>
            <a:pPr marL="685800" indent="-457200" defTabSz="685800">
              <a:buSzPct val="100000"/>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p>
          <a:p>
            <a:pPr indent="228600" defTabSz="685800">
              <a:defRPr sz="28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Title 1"/>
          <p:cNvSpPr txBox="1"/>
          <p:nvPr>
            <p:ph type="title"/>
          </p:nvPr>
        </p:nvSpPr>
        <p:spPr>
          <a:xfrm>
            <a:off x="390606" y="2953542"/>
            <a:ext cx="8229601" cy="871860"/>
          </a:xfrm>
          <a:prstGeom prst="rect">
            <a:avLst/>
          </a:prstGeom>
        </p:spPr>
        <p:txBody>
          <a:bodyPr/>
          <a:lstStyle/>
          <a:p>
            <a:pPr/>
            <a:r>
              <a:t>On the Modern Web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Title 1"/>
          <p:cNvSpPr txBox="1"/>
          <p:nvPr>
            <p:ph type="title"/>
          </p:nvPr>
        </p:nvSpPr>
        <p:spPr>
          <a:xfrm>
            <a:off x="304799" y="-1"/>
            <a:ext cx="5470528" cy="653856"/>
          </a:xfrm>
          <a:prstGeom prst="rect">
            <a:avLst/>
          </a:prstGeom>
        </p:spPr>
        <p:txBody>
          <a:bodyPr/>
          <a:lstStyle/>
          <a:p>
            <a:pPr/>
            <a:r>
              <a:t>Full-Stack Development?</a:t>
            </a:r>
          </a:p>
        </p:txBody>
      </p:sp>
      <p:pic>
        <p:nvPicPr>
          <p:cNvPr id="401" name="Picture 8" descr="Picture 8"/>
          <p:cNvPicPr>
            <a:picLocks noChangeAspect="1"/>
          </p:cNvPicPr>
          <p:nvPr/>
        </p:nvPicPr>
        <p:blipFill>
          <a:blip r:embed="rId3">
            <a:extLst/>
          </a:blip>
          <a:stretch>
            <a:fillRect/>
          </a:stretch>
        </p:blipFill>
        <p:spPr>
          <a:xfrm>
            <a:off x="1752600" y="838200"/>
            <a:ext cx="5362575" cy="53625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Title 1"/>
          <p:cNvSpPr txBox="1"/>
          <p:nvPr>
            <p:ph type="title"/>
          </p:nvPr>
        </p:nvSpPr>
        <p:spPr>
          <a:xfrm>
            <a:off x="304799" y="-1"/>
            <a:ext cx="5470528" cy="653856"/>
          </a:xfrm>
          <a:prstGeom prst="rect">
            <a:avLst/>
          </a:prstGeom>
        </p:spPr>
        <p:txBody>
          <a:bodyPr/>
          <a:lstStyle/>
          <a:p>
            <a:pPr/>
            <a:r>
              <a:t>The “Magic” of YouTube</a:t>
            </a:r>
          </a:p>
        </p:txBody>
      </p:sp>
      <p:pic>
        <p:nvPicPr>
          <p:cNvPr id="406" name="Picture 3" descr="Picture 3"/>
          <p:cNvPicPr>
            <a:picLocks noChangeAspect="1"/>
          </p:cNvPicPr>
          <p:nvPr/>
        </p:nvPicPr>
        <p:blipFill>
          <a:blip r:embed="rId3">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304799" y="-1"/>
            <a:ext cx="5470528" cy="653856"/>
          </a:xfrm>
          <a:prstGeom prst="rect">
            <a:avLst/>
          </a:prstGeom>
        </p:spPr>
        <p:txBody>
          <a:bodyPr/>
          <a:lstStyle/>
          <a:p>
            <a:pPr/>
            <a:r>
              <a:t>Full-Stack Development</a:t>
            </a:r>
          </a:p>
        </p:txBody>
      </p:sp>
      <p:sp>
        <p:nvSpPr>
          <p:cNvPr id="411" name="Rectangle 5"/>
          <p:cNvSpPr/>
          <p:nvPr/>
        </p:nvSpPr>
        <p:spPr>
          <a:xfrm>
            <a:off x="-1" y="4923128"/>
            <a:ext cx="9155743" cy="1492316"/>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12" name="Rectangle 6"/>
          <p:cNvSpPr txBox="1"/>
          <p:nvPr/>
        </p:nvSpPr>
        <p:spPr>
          <a:xfrm>
            <a:off x="179711" y="5022270"/>
            <a:ext cx="8796317" cy="1354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000">
                <a:solidFill>
                  <a:srgbClr val="FFFFFF"/>
                </a:solidFill>
                <a:latin typeface="Arial"/>
                <a:ea typeface="Arial"/>
                <a:cs typeface="Arial"/>
                <a:sym typeface="Arial"/>
              </a:defRPr>
            </a:pPr>
          </a:p>
          <a:p>
            <a:pPr marL="342900" indent="-342900">
              <a:buSzPct val="100000"/>
              <a:buFont typeface="Arial"/>
              <a:buChar char="•"/>
              <a:defRPr sz="2000">
                <a:solidFill>
                  <a:srgbClr val="FFFFFF"/>
                </a:solidFill>
                <a:latin typeface="Arial"/>
                <a:ea typeface="Arial"/>
                <a:cs typeface="Arial"/>
                <a:sym typeface="Arial"/>
              </a:defRPr>
            </a:pPr>
          </a:p>
          <a:p>
            <a:pPr marL="342900" indent="-342900">
              <a:buSzPct val="100000"/>
              <a:buFont typeface="Arial"/>
              <a:buChar char="•"/>
              <a:defRPr sz="1600">
                <a:solidFill>
                  <a:srgbClr val="FFFFFF"/>
                </a:solidFill>
                <a:latin typeface="Arial"/>
                <a:ea typeface="Arial"/>
                <a:cs typeface="Arial"/>
                <a:sym typeface="Arial"/>
              </a:defRPr>
            </a:pPr>
            <a:r>
              <a:t>In modern </a:t>
            </a:r>
            <a:r>
              <a:rPr b="1"/>
              <a:t>web apps, </a:t>
            </a:r>
            <a:r>
              <a:t>there’s a constant back-and-forth communication between two key components: the visuals displayed on the user’s browser (</a:t>
            </a:r>
            <a:r>
              <a:rPr b="1"/>
              <a:t>frontend) </a:t>
            </a:r>
            <a:r>
              <a:t>and the data and logic stored on the server (</a:t>
            </a:r>
            <a:r>
              <a:rPr b="1"/>
              <a:t>backend).</a:t>
            </a:r>
          </a:p>
        </p:txBody>
      </p:sp>
      <p:pic>
        <p:nvPicPr>
          <p:cNvPr id="413" name="Picture 4" descr="Picture 4"/>
          <p:cNvPicPr>
            <a:picLocks noChangeAspect="1"/>
          </p:cNvPicPr>
          <p:nvPr/>
        </p:nvPicPr>
        <p:blipFill>
          <a:blip r:embed="rId3">
            <a:extLst/>
          </a:blip>
          <a:stretch>
            <a:fillRect/>
          </a:stretch>
        </p:blipFill>
        <p:spPr>
          <a:xfrm>
            <a:off x="11740" y="653853"/>
            <a:ext cx="9144001" cy="48325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Title 1"/>
          <p:cNvSpPr txBox="1"/>
          <p:nvPr>
            <p:ph type="title"/>
          </p:nvPr>
        </p:nvSpPr>
        <p:spPr>
          <a:xfrm>
            <a:off x="304799" y="-1"/>
            <a:ext cx="5470528" cy="653856"/>
          </a:xfrm>
          <a:prstGeom prst="rect">
            <a:avLst/>
          </a:prstGeom>
        </p:spPr>
        <p:txBody>
          <a:bodyPr/>
          <a:lstStyle/>
          <a:p>
            <a:pPr/>
            <a:r>
              <a:t>Full-Stack Development</a:t>
            </a:r>
          </a:p>
        </p:txBody>
      </p:sp>
      <p:sp>
        <p:nvSpPr>
          <p:cNvPr id="418" name="Rectangle 5"/>
          <p:cNvSpPr/>
          <p:nvPr/>
        </p:nvSpPr>
        <p:spPr>
          <a:xfrm>
            <a:off x="-2" y="5429651"/>
            <a:ext cx="9155743" cy="1015664"/>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19" name="Rectangle 7"/>
          <p:cNvSpPr txBox="1"/>
          <p:nvPr/>
        </p:nvSpPr>
        <p:spPr>
          <a:xfrm>
            <a:off x="304799" y="5181600"/>
            <a:ext cx="8665359"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a:solidFill>
                  <a:srgbClr val="FFFFFF"/>
                </a:solidFill>
                <a:latin typeface="Arial"/>
                <a:ea typeface="Arial"/>
                <a:cs typeface="Arial"/>
                <a:sym typeface="Arial"/>
              </a:defRPr>
            </a:pPr>
          </a:p>
          <a:p>
            <a:pPr marL="342900" indent="-342900">
              <a:buSzPct val="100000"/>
              <a:buFont typeface="Arial"/>
              <a:buChar char="•"/>
              <a:defRPr b="1">
                <a:solidFill>
                  <a:srgbClr val="FFFFFF"/>
                </a:solidFill>
                <a:latin typeface="Arial"/>
                <a:ea typeface="Arial"/>
                <a:cs typeface="Arial"/>
                <a:sym typeface="Arial"/>
              </a:defRPr>
            </a:pPr>
            <a:r>
              <a:t>Full-Stack Development </a:t>
            </a:r>
            <a:r>
              <a:rPr b="0"/>
              <a:t>is the concept of building </a:t>
            </a:r>
            <a:r>
              <a:rPr i="1" u="sng"/>
              <a:t>every</a:t>
            </a:r>
            <a:r>
              <a:rPr b="0" i="1"/>
              <a:t> </a:t>
            </a:r>
            <a:r>
              <a:rPr b="0"/>
              <a:t>aspect of the web application – from the visuals and interactions, to the data transfer and processing.</a:t>
            </a:r>
          </a:p>
        </p:txBody>
      </p:sp>
      <p:pic>
        <p:nvPicPr>
          <p:cNvPr id="420" name="Picture 3" descr="Picture 3"/>
          <p:cNvPicPr>
            <a:picLocks noChangeAspect="1"/>
          </p:cNvPicPr>
          <p:nvPr/>
        </p:nvPicPr>
        <p:blipFill>
          <a:blip r:embed="rId3">
            <a:extLst/>
          </a:blip>
          <a:stretch>
            <a:fillRect/>
          </a:stretch>
        </p:blipFill>
        <p:spPr>
          <a:xfrm>
            <a:off x="0" y="533400"/>
            <a:ext cx="9144000" cy="48962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1D1A35"/>
        </a:solidFill>
      </p:bgPr>
    </p:bg>
    <p:spTree>
      <p:nvGrpSpPr>
        <p:cNvPr id="1" name=""/>
        <p:cNvGrpSpPr/>
        <p:nvPr/>
      </p:nvGrpSpPr>
      <p:grpSpPr>
        <a:xfrm>
          <a:off x="0" y="0"/>
          <a:ext cx="0" cy="0"/>
          <a:chOff x="0" y="0"/>
          <a:chExt cx="0" cy="0"/>
        </a:xfrm>
      </p:grpSpPr>
      <p:sp>
        <p:nvSpPr>
          <p:cNvPr id="248" name="Title 1"/>
          <p:cNvSpPr txBox="1"/>
          <p:nvPr>
            <p:ph type="title"/>
          </p:nvPr>
        </p:nvSpPr>
        <p:spPr>
          <a:xfrm>
            <a:off x="390606" y="2953542"/>
            <a:ext cx="8229601" cy="871860"/>
          </a:xfrm>
          <a:prstGeom prst="rect">
            <a:avLst/>
          </a:prstGeom>
        </p:spPr>
        <p:txBody>
          <a:bodyPr/>
          <a:lstStyle/>
          <a:p>
            <a:pPr/>
            <a:r>
              <a:t>The Path of Learning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Title 1"/>
          <p:cNvSpPr txBox="1"/>
          <p:nvPr>
            <p:ph type="title"/>
          </p:nvPr>
        </p:nvSpPr>
        <p:spPr>
          <a:xfrm>
            <a:off x="304799" y="-1"/>
            <a:ext cx="5470528" cy="653856"/>
          </a:xfrm>
          <a:prstGeom prst="rect">
            <a:avLst/>
          </a:prstGeom>
        </p:spPr>
        <p:txBody>
          <a:bodyPr/>
          <a:lstStyle/>
          <a:p>
            <a:pPr/>
            <a:r>
              <a:t>Full-Stack Development</a:t>
            </a:r>
          </a:p>
        </p:txBody>
      </p:sp>
      <p:sp>
        <p:nvSpPr>
          <p:cNvPr id="425" name="Shape 70"/>
          <p:cNvSpPr txBox="1"/>
          <p:nvPr/>
        </p:nvSpPr>
        <p:spPr>
          <a:xfrm>
            <a:off x="0" y="1041305"/>
            <a:ext cx="3079750" cy="19271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HTML</a:t>
            </a:r>
            <a:endParaRPr sz="2400"/>
          </a:p>
          <a:p>
            <a:pPr marL="685800" indent="-457200" defTabSz="685800">
              <a:buSzPct val="100000"/>
              <a:buFont typeface="Arial"/>
              <a:buChar char="•"/>
              <a:defRPr sz="2000">
                <a:latin typeface="Arial"/>
                <a:ea typeface="Arial"/>
                <a:cs typeface="Arial"/>
                <a:sym typeface="Arial"/>
              </a:defRPr>
            </a:pPr>
            <a:r>
              <a:t>CSS</a:t>
            </a:r>
            <a:endParaRPr sz="2400"/>
          </a:p>
          <a:p>
            <a:pPr marL="685800" indent="-457200" defTabSz="685800">
              <a:buSzPct val="100000"/>
              <a:buFont typeface="Arial"/>
              <a:buChar char="•"/>
              <a:defRPr sz="2000">
                <a:latin typeface="Arial"/>
                <a:ea typeface="Arial"/>
                <a:cs typeface="Arial"/>
                <a:sym typeface="Arial"/>
              </a:defRPr>
            </a:pPr>
            <a:r>
              <a:t>JavaScript</a:t>
            </a:r>
          </a:p>
          <a:p>
            <a:pPr marL="685800" indent="-457200" defTabSz="685800">
              <a:buSzPct val="100000"/>
              <a:buFont typeface="Arial"/>
              <a:buChar char="•"/>
              <a:defRPr sz="2000">
                <a:latin typeface="Arial"/>
                <a:ea typeface="Arial"/>
                <a:cs typeface="Arial"/>
                <a:sym typeface="Arial"/>
              </a:defRPr>
            </a:pPr>
            <a:r>
              <a:t>jQuery</a:t>
            </a:r>
          </a:p>
          <a:p>
            <a:pPr marL="685800" indent="-457200" defTabSz="685800">
              <a:buSzPct val="100000"/>
              <a:buFont typeface="Arial"/>
              <a:buChar char="•"/>
              <a:defRPr sz="2000">
                <a:latin typeface="Arial"/>
                <a:ea typeface="Arial"/>
                <a:cs typeface="Arial"/>
                <a:sym typeface="Arial"/>
              </a:defRPr>
            </a:pPr>
            <a:r>
              <a:t>Bootstrap</a:t>
            </a:r>
            <a:endParaRPr sz="2400"/>
          </a:p>
          <a:p>
            <a:pPr marL="685800" indent="-457200" defTabSz="685800">
              <a:buSzPct val="100000"/>
              <a:buFont typeface="Arial"/>
              <a:buChar char="•"/>
              <a:defRPr sz="2000">
                <a:latin typeface="Arial"/>
                <a:ea typeface="Arial"/>
                <a:cs typeface="Arial"/>
                <a:sym typeface="Arial"/>
              </a:defRPr>
            </a:pPr>
            <a:r>
              <a:t>SEO</a:t>
            </a:r>
          </a:p>
        </p:txBody>
      </p:sp>
      <p:sp>
        <p:nvSpPr>
          <p:cNvPr id="426" name="Shape 70"/>
          <p:cNvSpPr txBox="1"/>
          <p:nvPr/>
        </p:nvSpPr>
        <p:spPr>
          <a:xfrm>
            <a:off x="2896000" y="1028449"/>
            <a:ext cx="1920876" cy="10508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Heroku</a:t>
            </a:r>
          </a:p>
          <a:p>
            <a:pPr marL="685800" indent="-457200" defTabSz="685800">
              <a:buSzPct val="100000"/>
              <a:buFont typeface="Arial"/>
              <a:buChar char="•"/>
              <a:defRPr sz="2000">
                <a:latin typeface="Arial"/>
                <a:ea typeface="Arial"/>
                <a:cs typeface="Arial"/>
                <a:sym typeface="Arial"/>
              </a:defRPr>
            </a:pPr>
            <a:r>
              <a:t>Git</a:t>
            </a:r>
            <a:endParaRPr sz="2400"/>
          </a:p>
          <a:p>
            <a:pPr marL="685800" indent="-457200" defTabSz="685800">
              <a:buSzPct val="100000"/>
              <a:buFont typeface="Arial"/>
              <a:buChar char="•"/>
              <a:defRPr sz="2000">
                <a:latin typeface="Arial"/>
                <a:ea typeface="Arial"/>
                <a:cs typeface="Arial"/>
                <a:sym typeface="Arial"/>
              </a:defRPr>
            </a:pPr>
            <a:r>
              <a:t>GitHub</a:t>
            </a:r>
          </a:p>
        </p:txBody>
      </p:sp>
      <p:sp>
        <p:nvSpPr>
          <p:cNvPr id="427" name="Shape 70"/>
          <p:cNvSpPr txBox="1"/>
          <p:nvPr/>
        </p:nvSpPr>
        <p:spPr>
          <a:xfrm>
            <a:off x="-1" y="3754837"/>
            <a:ext cx="3962403" cy="16350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APIs (Consuming)</a:t>
            </a:r>
            <a:endParaRPr sz="2400"/>
          </a:p>
          <a:p>
            <a:pPr marL="685800" indent="-457200" defTabSz="685800">
              <a:buSzPct val="100000"/>
              <a:buFont typeface="Arial"/>
              <a:buChar char="•"/>
              <a:defRPr sz="2000">
                <a:latin typeface="Arial"/>
                <a:ea typeface="Arial"/>
                <a:cs typeface="Arial"/>
                <a:sym typeface="Arial"/>
              </a:defRPr>
            </a:pPr>
            <a:r>
              <a:t>JSON</a:t>
            </a:r>
            <a:endParaRPr sz="2400"/>
          </a:p>
          <a:p>
            <a:pPr marL="685800" indent="-457200" defTabSz="685800">
              <a:buSzPct val="100000"/>
              <a:buFont typeface="Arial"/>
              <a:buChar char="•"/>
              <a:defRPr sz="2000">
                <a:latin typeface="Arial"/>
                <a:ea typeface="Arial"/>
                <a:cs typeface="Arial"/>
                <a:sym typeface="Arial"/>
              </a:defRPr>
            </a:pPr>
            <a:r>
              <a:t>AJAX</a:t>
            </a:r>
            <a:endParaRPr sz="2400"/>
          </a:p>
          <a:p>
            <a:pPr marL="685800" indent="-457200" defTabSz="685800">
              <a:buSzPct val="100000"/>
              <a:buFont typeface="Arial"/>
              <a:buChar char="•"/>
              <a:defRPr sz="2000">
                <a:latin typeface="Arial"/>
                <a:ea typeface="Arial"/>
                <a:cs typeface="Arial"/>
                <a:sym typeface="Arial"/>
              </a:defRPr>
            </a:pPr>
            <a:r>
              <a:t>Real Time Cloud Database via Firebase</a:t>
            </a:r>
          </a:p>
        </p:txBody>
      </p:sp>
      <p:sp>
        <p:nvSpPr>
          <p:cNvPr id="428" name="Shape 70"/>
          <p:cNvSpPr txBox="1"/>
          <p:nvPr/>
        </p:nvSpPr>
        <p:spPr>
          <a:xfrm>
            <a:off x="5101130" y="1011636"/>
            <a:ext cx="3841751" cy="28034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Templating Engines</a:t>
            </a:r>
            <a:endParaRPr sz="2400"/>
          </a:p>
          <a:p>
            <a:pPr marL="685800" indent="-457200" defTabSz="685800">
              <a:buSzPct val="100000"/>
              <a:buFont typeface="Arial"/>
              <a:buChar char="•"/>
              <a:defRPr sz="2000">
                <a:latin typeface="Arial"/>
                <a:ea typeface="Arial"/>
                <a:cs typeface="Arial"/>
                <a:sym typeface="Arial"/>
              </a:defRPr>
            </a:pPr>
            <a:r>
              <a:t>Sessions</a:t>
            </a:r>
            <a:endParaRPr sz="2400"/>
          </a:p>
          <a:p>
            <a:pPr marL="685800" indent="-457200" defTabSz="685800">
              <a:buSzPct val="100000"/>
              <a:buFont typeface="Arial"/>
              <a:buChar char="•"/>
              <a:defRPr sz="2000">
                <a:latin typeface="Arial"/>
                <a:ea typeface="Arial"/>
                <a:cs typeface="Arial"/>
                <a:sym typeface="Arial"/>
              </a:defRPr>
            </a:pPr>
            <a:r>
              <a:t>Writing tests</a:t>
            </a:r>
            <a:endParaRPr sz="2400"/>
          </a:p>
          <a:p>
            <a:pPr marL="685800" indent="-457200" defTabSz="685800">
              <a:buSzPct val="100000"/>
              <a:buFont typeface="Arial"/>
              <a:buChar char="•"/>
              <a:defRPr sz="2000">
                <a:latin typeface="Arial"/>
                <a:ea typeface="Arial"/>
                <a:cs typeface="Arial"/>
                <a:sym typeface="Arial"/>
              </a:defRPr>
            </a:pPr>
            <a:r>
              <a:t>Node.js</a:t>
            </a:r>
          </a:p>
          <a:p>
            <a:pPr marL="685800" indent="-457200" defTabSz="685800">
              <a:buSzPct val="100000"/>
              <a:buFont typeface="Arial"/>
              <a:buChar char="•"/>
              <a:defRPr sz="2000">
                <a:latin typeface="Arial"/>
                <a:ea typeface="Arial"/>
                <a:cs typeface="Arial"/>
                <a:sym typeface="Arial"/>
              </a:defRPr>
            </a:pPr>
            <a:r>
              <a:t>Express.js</a:t>
            </a:r>
          </a:p>
          <a:p>
            <a:pPr marL="685800" indent="-457200" defTabSz="685800">
              <a:buSzPct val="100000"/>
              <a:buFont typeface="Arial"/>
              <a:buChar char="•"/>
              <a:defRPr sz="2000">
                <a:latin typeface="Arial"/>
                <a:ea typeface="Arial"/>
                <a:cs typeface="Arial"/>
                <a:sym typeface="Arial"/>
              </a:defRPr>
            </a:pPr>
            <a:r>
              <a:t>Creating APIs</a:t>
            </a:r>
            <a:endParaRPr sz="2400"/>
          </a:p>
          <a:p>
            <a:pPr marL="685800" indent="-457200" defTabSz="685800">
              <a:buSzPct val="100000"/>
              <a:buFont typeface="Arial"/>
              <a:buChar char="•"/>
              <a:defRPr sz="2000">
                <a:latin typeface="Arial"/>
                <a:ea typeface="Arial"/>
                <a:cs typeface="Arial"/>
                <a:sym typeface="Arial"/>
              </a:defRPr>
            </a:pPr>
            <a:r>
              <a:t>MVC</a:t>
            </a:r>
            <a:endParaRPr sz="2400"/>
          </a:p>
          <a:p>
            <a:pPr marL="685800" indent="-457200" defTabSz="685800">
              <a:buSzPct val="100000"/>
              <a:buFont typeface="Arial"/>
              <a:buChar char="•"/>
              <a:defRPr sz="2000">
                <a:latin typeface="Arial"/>
                <a:ea typeface="Arial"/>
                <a:cs typeface="Arial"/>
                <a:sym typeface="Arial"/>
              </a:defRPr>
            </a:pPr>
            <a:r>
              <a:t>User Authentication</a:t>
            </a:r>
          </a:p>
          <a:p>
            <a:pPr marL="685800" indent="-457200" defTabSz="685800">
              <a:buSzPct val="100000"/>
              <a:buFont typeface="Arial"/>
              <a:buChar char="•"/>
              <a:defRPr sz="2000">
                <a:latin typeface="Arial"/>
                <a:ea typeface="Arial"/>
                <a:cs typeface="Arial"/>
                <a:sym typeface="Arial"/>
              </a:defRPr>
            </a:pPr>
            <a:r>
              <a:t>ORM (Sequelize)</a:t>
            </a:r>
          </a:p>
        </p:txBody>
      </p:sp>
      <p:sp>
        <p:nvSpPr>
          <p:cNvPr id="429" name="Shape 70"/>
          <p:cNvSpPr txBox="1"/>
          <p:nvPr/>
        </p:nvSpPr>
        <p:spPr>
          <a:xfrm>
            <a:off x="2940592" y="2832131"/>
            <a:ext cx="2130159" cy="7587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MySQL</a:t>
            </a:r>
            <a:endParaRPr sz="2400"/>
          </a:p>
          <a:p>
            <a:pPr marL="685800" indent="-457200" defTabSz="685800">
              <a:buSzPct val="100000"/>
              <a:buFont typeface="Arial"/>
              <a:buChar char="•"/>
              <a:defRPr sz="2000">
                <a:latin typeface="Arial"/>
                <a:ea typeface="Arial"/>
                <a:cs typeface="Arial"/>
                <a:sym typeface="Arial"/>
              </a:defRPr>
            </a:pPr>
            <a:r>
              <a:t>MongoDB</a:t>
            </a:r>
          </a:p>
        </p:txBody>
      </p:sp>
      <p:sp>
        <p:nvSpPr>
          <p:cNvPr id="430" name="Shape 70"/>
          <p:cNvSpPr txBox="1"/>
          <p:nvPr/>
        </p:nvSpPr>
        <p:spPr>
          <a:xfrm>
            <a:off x="5070750" y="4460435"/>
            <a:ext cx="3049243" cy="13429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Algorithms</a:t>
            </a:r>
            <a:endParaRPr sz="2400"/>
          </a:p>
          <a:p>
            <a:pPr marL="685800" indent="-457200" defTabSz="685800">
              <a:buSzPct val="100000"/>
              <a:buFont typeface="Arial"/>
              <a:buChar char="•"/>
              <a:defRPr sz="2000">
                <a:latin typeface="Arial"/>
                <a:ea typeface="Arial"/>
                <a:cs typeface="Arial"/>
                <a:sym typeface="Arial"/>
              </a:defRPr>
            </a:pPr>
            <a:r>
              <a:t>Design Patterns</a:t>
            </a:r>
          </a:p>
        </p:txBody>
      </p:sp>
      <p:sp>
        <p:nvSpPr>
          <p:cNvPr id="431" name="Shape 70"/>
          <p:cNvSpPr txBox="1"/>
          <p:nvPr/>
        </p:nvSpPr>
        <p:spPr>
          <a:xfrm>
            <a:off x="464903" y="3349345"/>
            <a:ext cx="230505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API Interaction</a:t>
            </a:r>
          </a:p>
        </p:txBody>
      </p:sp>
      <p:sp>
        <p:nvSpPr>
          <p:cNvPr id="432" name="Shape 70"/>
          <p:cNvSpPr txBox="1"/>
          <p:nvPr/>
        </p:nvSpPr>
        <p:spPr>
          <a:xfrm>
            <a:off x="3382672" y="2471503"/>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Databases</a:t>
            </a:r>
          </a:p>
        </p:txBody>
      </p:sp>
      <p:sp>
        <p:nvSpPr>
          <p:cNvPr id="433" name="Shape 70"/>
          <p:cNvSpPr txBox="1"/>
          <p:nvPr/>
        </p:nvSpPr>
        <p:spPr>
          <a:xfrm>
            <a:off x="5504958" y="4708440"/>
            <a:ext cx="259204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CS Fundamentals </a:t>
            </a:r>
          </a:p>
        </p:txBody>
      </p:sp>
      <p:sp>
        <p:nvSpPr>
          <p:cNvPr id="434" name="Shape 70"/>
          <p:cNvSpPr txBox="1"/>
          <p:nvPr/>
        </p:nvSpPr>
        <p:spPr>
          <a:xfrm>
            <a:off x="438460" y="5554331"/>
            <a:ext cx="3904940"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Cutting Edge Development</a:t>
            </a:r>
          </a:p>
        </p:txBody>
      </p:sp>
      <p:sp>
        <p:nvSpPr>
          <p:cNvPr id="435" name="Shape 70"/>
          <p:cNvSpPr txBox="1"/>
          <p:nvPr/>
        </p:nvSpPr>
        <p:spPr>
          <a:xfrm>
            <a:off x="439688" y="634822"/>
            <a:ext cx="218100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The Browser</a:t>
            </a:r>
          </a:p>
        </p:txBody>
      </p:sp>
      <p:sp>
        <p:nvSpPr>
          <p:cNvPr id="436" name="Shape 70"/>
          <p:cNvSpPr txBox="1"/>
          <p:nvPr/>
        </p:nvSpPr>
        <p:spPr>
          <a:xfrm>
            <a:off x="3355059" y="634822"/>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Dev Tools</a:t>
            </a:r>
          </a:p>
        </p:txBody>
      </p:sp>
      <p:sp>
        <p:nvSpPr>
          <p:cNvPr id="437" name="Shape 70"/>
          <p:cNvSpPr txBox="1"/>
          <p:nvPr/>
        </p:nvSpPr>
        <p:spPr>
          <a:xfrm>
            <a:off x="5562982" y="609600"/>
            <a:ext cx="3522976"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Server Side</a:t>
            </a:r>
          </a:p>
        </p:txBody>
      </p:sp>
      <p:sp>
        <p:nvSpPr>
          <p:cNvPr id="438" name="Shape 70"/>
          <p:cNvSpPr txBox="1"/>
          <p:nvPr/>
        </p:nvSpPr>
        <p:spPr>
          <a:xfrm>
            <a:off x="-3208" y="5867400"/>
            <a:ext cx="2213008"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685800" indent="-457200" defTabSz="685800">
              <a:buSzPct val="100000"/>
              <a:buFont typeface="Arial"/>
              <a:buChar char="•"/>
              <a:defRPr sz="2000">
                <a:latin typeface="Arial"/>
                <a:ea typeface="Arial"/>
                <a:cs typeface="Arial"/>
                <a:sym typeface="Arial"/>
              </a:defRPr>
            </a:lvl1pPr>
          </a:lstStyle>
          <a:p>
            <a:pPr/>
            <a:r>
              <a:t>React.js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Title 1"/>
          <p:cNvSpPr txBox="1"/>
          <p:nvPr>
            <p:ph type="title"/>
          </p:nvPr>
        </p:nvSpPr>
        <p:spPr>
          <a:xfrm>
            <a:off x="390606" y="2953542"/>
            <a:ext cx="8229601" cy="871860"/>
          </a:xfrm>
          <a:prstGeom prst="rect">
            <a:avLst/>
          </a:prstGeom>
        </p:spPr>
        <p:txBody>
          <a:bodyPr/>
          <a:lstStyle/>
          <a:p>
            <a:pPr/>
            <a:r>
              <a:t>Let’s Get Crackin!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Title 1"/>
          <p:cNvSpPr txBox="1"/>
          <p:nvPr>
            <p:ph type="title"/>
          </p:nvPr>
        </p:nvSpPr>
        <p:spPr>
          <a:xfrm>
            <a:off x="304799" y="-1"/>
            <a:ext cx="5470528" cy="653856"/>
          </a:xfrm>
          <a:prstGeom prst="rect">
            <a:avLst/>
          </a:prstGeom>
        </p:spPr>
        <p:txBody>
          <a:bodyPr/>
          <a:lstStyle/>
          <a:p>
            <a:pPr/>
            <a:r>
              <a:t>Intro to Console / Terminal</a:t>
            </a:r>
          </a:p>
        </p:txBody>
      </p:sp>
      <p:pic>
        <p:nvPicPr>
          <p:cNvPr id="445" name="Picture 4" descr="Picture 4"/>
          <p:cNvPicPr>
            <a:picLocks noChangeAspect="1"/>
          </p:cNvPicPr>
          <p:nvPr/>
        </p:nvPicPr>
        <p:blipFill>
          <a:blip r:embed="rId3">
            <a:extLst/>
          </a:blip>
          <a:stretch>
            <a:fillRect/>
          </a:stretch>
        </p:blipFill>
        <p:spPr>
          <a:xfrm>
            <a:off x="990600" y="847004"/>
            <a:ext cx="7620000" cy="546919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Title 1"/>
          <p:cNvSpPr txBox="1"/>
          <p:nvPr>
            <p:ph type="title"/>
          </p:nvPr>
        </p:nvSpPr>
        <p:spPr>
          <a:xfrm>
            <a:off x="304799" y="-1"/>
            <a:ext cx="5470528" cy="653856"/>
          </a:xfrm>
          <a:prstGeom prst="rect">
            <a:avLst/>
          </a:prstGeom>
        </p:spPr>
        <p:txBody>
          <a:bodyPr/>
          <a:lstStyle/>
          <a:p>
            <a:pPr/>
            <a:r>
              <a:t>INSTRUCTOR DEMO</a:t>
            </a:r>
          </a:p>
        </p:txBody>
      </p:sp>
      <p:sp>
        <p:nvSpPr>
          <p:cNvPr id="450" name="Title 1"/>
          <p:cNvSpPr txBox="1"/>
          <p:nvPr/>
        </p:nvSpPr>
        <p:spPr>
          <a:xfrm>
            <a:off x="304800" y="1447800"/>
            <a:ext cx="8534400" cy="3429000"/>
          </a:xfrm>
          <a:prstGeom prst="rect">
            <a:avLst/>
          </a:prstGeom>
          <a:ln>
            <a:solidFill>
              <a:srgbClr val="5B9BD5"/>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Calibri Light"/>
              <a:ea typeface="Calibri Light"/>
              <a:cs typeface="Calibri Light"/>
              <a:sym typeface="Calibri Light"/>
            </a:endParaRPr>
          </a:p>
          <a:p>
            <a:pPr algn="ctr" defTabSz="685800">
              <a:defRPr i="1" sz="3600">
                <a:latin typeface="Arial"/>
                <a:ea typeface="Arial"/>
                <a:cs typeface="Arial"/>
                <a:sym typeface="Arial"/>
              </a:defRPr>
            </a:pPr>
            <a:r>
              <a:t>(1-ConsoleCommands)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Title 2"/>
          <p:cNvSpPr txBox="1"/>
          <p:nvPr>
            <p:ph type="title"/>
          </p:nvPr>
        </p:nvSpPr>
        <p:spPr>
          <a:xfrm>
            <a:off x="304799" y="-1"/>
            <a:ext cx="5470528" cy="653856"/>
          </a:xfrm>
          <a:prstGeom prst="rect">
            <a:avLst/>
          </a:prstGeom>
        </p:spPr>
        <p:txBody>
          <a:bodyPr/>
          <a:lstStyle/>
          <a:p>
            <a:pPr/>
            <a:r>
              <a:t>&gt; YOUR TURN!</a:t>
            </a:r>
          </a:p>
        </p:txBody>
      </p:sp>
      <p:sp>
        <p:nvSpPr>
          <p:cNvPr id="45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56" name="TextBox 8"/>
          <p:cNvSpPr txBox="1"/>
          <p:nvPr/>
        </p:nvSpPr>
        <p:spPr>
          <a:xfrm>
            <a:off x="304800" y="914399"/>
            <a:ext cx="8686800" cy="3588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Arial"/>
                <a:ea typeface="Arial"/>
                <a:cs typeface="Arial"/>
                <a:sym typeface="Arial"/>
              </a:defRPr>
            </a:pPr>
            <a:r>
              <a:t>Assignment:</a:t>
            </a:r>
            <a:endParaRPr u="sng"/>
          </a:p>
          <a:p>
            <a:pPr marL="342900" indent="-342900">
              <a:buSzPct val="100000"/>
              <a:buFont typeface="Arial"/>
              <a:buChar char="•"/>
              <a:defRPr sz="2000">
                <a:latin typeface="Arial"/>
                <a:ea typeface="Arial"/>
                <a:cs typeface="Arial"/>
                <a:sym typeface="Arial"/>
              </a:defRPr>
            </a:pPr>
            <a:r>
              <a:t>Make a folder on your desktop named code.</a:t>
            </a:r>
          </a:p>
          <a:p>
            <a:pPr>
              <a:defRPr b="1"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Put all of your code that you do inside of that folder.</a:t>
            </a:r>
          </a:p>
          <a:p>
            <a:pPr marL="342900" indent="-342900">
              <a:buSzPct val="100000"/>
              <a:buFont typeface="Arial"/>
              <a:buChar char="•"/>
              <a:defRPr b="1" sz="2000">
                <a:latin typeface="Arial"/>
                <a:ea typeface="Arial"/>
                <a:cs typeface="Arial"/>
                <a:sym typeface="Arial"/>
              </a:defRPr>
            </a:pPr>
          </a:p>
          <a:p>
            <a:pPr>
              <a:defRPr b="1" sz="2000">
                <a:latin typeface="Arial"/>
                <a:ea typeface="Arial"/>
                <a:cs typeface="Arial"/>
                <a:sym typeface="Arial"/>
              </a:defRPr>
            </a:pPr>
            <a:r>
              <a:t>Best Practices:</a:t>
            </a:r>
          </a:p>
          <a:p>
            <a:pPr marL="342900" indent="-342900">
              <a:buSzPct val="100000"/>
              <a:buFont typeface="Arial"/>
              <a:buChar char="•"/>
              <a:defRPr b="1"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Always use lowercase for folder and file names.</a:t>
            </a:r>
          </a:p>
          <a:p>
            <a:pPr marL="342900" indent="-342900">
              <a:buSzPct val="100000"/>
              <a:buFont typeface="Arial"/>
              <a:buChar char="•"/>
              <a:defRPr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Never put in spaces in your folder and file names.</a:t>
            </a:r>
          </a:p>
          <a:p>
            <a:pPr marL="342900" indent="-342900">
              <a:buSzPct val="100000"/>
              <a:buFont typeface="Arial"/>
              <a:buChar char="•"/>
              <a:defRPr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Use dashes to separate.</a:t>
            </a:r>
          </a:p>
        </p:txBody>
      </p:sp>
      <p:sp>
        <p:nvSpPr>
          <p:cNvPr id="457" name="TextBox 4"/>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 </a:t>
            </a:r>
            <a:r>
              <a:rPr b="0"/>
              <a:t>Get Situated </a:t>
            </a:r>
            <a:r>
              <a:t>|  Suggested Time: </a:t>
            </a:r>
            <a:r>
              <a:rPr b="0"/>
              <a:t>1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Title 2"/>
          <p:cNvSpPr txBox="1"/>
          <p:nvPr>
            <p:ph type="title"/>
          </p:nvPr>
        </p:nvSpPr>
        <p:spPr>
          <a:xfrm>
            <a:off x="304799" y="-1"/>
            <a:ext cx="5470528" cy="653856"/>
          </a:xfrm>
          <a:prstGeom prst="rect">
            <a:avLst/>
          </a:prstGeom>
        </p:spPr>
        <p:txBody>
          <a:bodyPr/>
          <a:lstStyle/>
          <a:p>
            <a:pPr/>
            <a:r>
              <a:t>&gt; YOUR TURN!</a:t>
            </a:r>
          </a:p>
        </p:txBody>
      </p:sp>
      <p:sp>
        <p:nvSpPr>
          <p:cNvPr id="462"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63" name="TextBox 8"/>
          <p:cNvSpPr txBox="1"/>
          <p:nvPr/>
        </p:nvSpPr>
        <p:spPr>
          <a:xfrm>
            <a:off x="304800" y="914399"/>
            <a:ext cx="8686800" cy="50488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Arial"/>
                <a:ea typeface="Arial"/>
                <a:cs typeface="Arial"/>
                <a:sym typeface="Arial"/>
              </a:defRPr>
            </a:pPr>
            <a:r>
              <a:t>Assignment:</a:t>
            </a:r>
          </a:p>
          <a:p>
            <a:pPr>
              <a:defRPr sz="2000">
                <a:latin typeface="Arial"/>
                <a:ea typeface="Arial"/>
                <a:cs typeface="Arial"/>
                <a:sym typeface="Arial"/>
              </a:defRPr>
            </a:pPr>
            <a:r>
              <a:t>From the Terminal / Console and using only the command line, create:</a:t>
            </a:r>
          </a:p>
          <a:p>
            <a:pP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A new folder with the name of first_day_stuff.</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A new HTML file with the name of first_day.html.</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Open the current folder containing the new HTML file.</a:t>
            </a:r>
          </a:p>
          <a:p>
            <a:pPr>
              <a:defRPr sz="2000">
                <a:latin typeface="Arial"/>
                <a:ea typeface="Arial"/>
                <a:cs typeface="Arial"/>
                <a:sym typeface="Arial"/>
              </a:defRPr>
            </a:pPr>
          </a:p>
          <a:p>
            <a:pPr>
              <a:defRPr b="1" sz="2000">
                <a:latin typeface="Arial"/>
                <a:ea typeface="Arial"/>
                <a:cs typeface="Arial"/>
                <a:sym typeface="Arial"/>
              </a:defRPr>
            </a:pPr>
            <a:r>
              <a:t>Bonus:</a:t>
            </a:r>
          </a:p>
          <a:p>
            <a:pPr marL="285750" indent="-285750">
              <a:buSzPct val="100000"/>
              <a:buFont typeface="Arial"/>
              <a:buChar char="•"/>
              <a:defRPr sz="2000">
                <a:latin typeface="Arial"/>
                <a:ea typeface="Arial"/>
                <a:cs typeface="Arial"/>
                <a:sym typeface="Arial"/>
              </a:defRPr>
            </a:pPr>
            <a:r>
              <a:t>Create multiple directories/folders with the names one_folder and second_folder in one command.</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Create multiple files with the names one.html and two.html in one command in the first_day_stuff directory.</a:t>
            </a:r>
          </a:p>
          <a:p>
            <a:pPr marL="285750" indent="-285750">
              <a:buSzPct val="100000"/>
              <a:buFont typeface="Arial"/>
              <a:buChar char="•"/>
              <a:defRPr sz="2000">
                <a:latin typeface="Arial"/>
                <a:ea typeface="Arial"/>
                <a:cs typeface="Arial"/>
                <a:sym typeface="Arial"/>
              </a:defRPr>
            </a:pPr>
          </a:p>
        </p:txBody>
      </p:sp>
      <p:sp>
        <p:nvSpPr>
          <p:cNvPr id="464" name="TextBox 4"/>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Console Commands </a:t>
            </a:r>
            <a:r>
              <a:t>|  Suggested Time: </a:t>
            </a:r>
            <a:r>
              <a:rPr b="0"/>
              <a:t>12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Title 2"/>
          <p:cNvSpPr txBox="1"/>
          <p:nvPr>
            <p:ph type="title"/>
          </p:nvPr>
        </p:nvSpPr>
        <p:spPr>
          <a:xfrm>
            <a:off x="304799" y="-1"/>
            <a:ext cx="5470528" cy="653856"/>
          </a:xfrm>
          <a:prstGeom prst="rect">
            <a:avLst/>
          </a:prstGeom>
        </p:spPr>
        <p:txBody>
          <a:bodyPr/>
          <a:lstStyle/>
          <a:p>
            <a:pPr/>
            <a:r>
              <a:t>Intro to Console</a:t>
            </a:r>
          </a:p>
        </p:txBody>
      </p:sp>
      <p:sp>
        <p:nvSpPr>
          <p:cNvPr id="467" name="Title 1"/>
          <p:cNvSpPr txBox="1"/>
          <p:nvPr/>
        </p:nvSpPr>
        <p:spPr>
          <a:xfrm>
            <a:off x="1438275" y="1267851"/>
            <a:ext cx="6457951" cy="10981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lnSpc>
                <a:spcPct val="80000"/>
              </a:lnSpc>
              <a:defRPr b="1" i="1" sz="4200">
                <a:latin typeface="Arial"/>
                <a:ea typeface="Arial"/>
                <a:cs typeface="Arial"/>
                <a:sym typeface="Arial"/>
              </a:defRPr>
            </a:lvl1pPr>
          </a:lstStyle>
          <a:p>
            <a:pPr/>
            <a:r>
              <a:t>Discuss with Neighbors</a:t>
            </a:r>
          </a:p>
        </p:txBody>
      </p:sp>
      <p:pic>
        <p:nvPicPr>
          <p:cNvPr id="468" name="Picture 4" descr="Picture 4"/>
          <p:cNvPicPr>
            <a:picLocks noChangeAspect="1"/>
          </p:cNvPicPr>
          <p:nvPr/>
        </p:nvPicPr>
        <p:blipFill>
          <a:blip r:embed="rId3">
            <a:extLst/>
          </a:blip>
          <a:stretch>
            <a:fillRect/>
          </a:stretch>
        </p:blipFill>
        <p:spPr>
          <a:xfrm>
            <a:off x="2286000" y="2133600"/>
            <a:ext cx="4876800" cy="40355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Title 1"/>
          <p:cNvSpPr txBox="1"/>
          <p:nvPr>
            <p:ph type="title"/>
          </p:nvPr>
        </p:nvSpPr>
        <p:spPr>
          <a:xfrm>
            <a:off x="390606" y="2953542"/>
            <a:ext cx="8229601" cy="871860"/>
          </a:xfrm>
          <a:prstGeom prst="rect">
            <a:avLst/>
          </a:prstGeom>
        </p:spPr>
        <p:txBody>
          <a:bodyPr/>
          <a:lstStyle/>
          <a:p>
            <a:pPr/>
            <a:r>
              <a:t>Hello, HTML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Title 2"/>
          <p:cNvSpPr txBox="1"/>
          <p:nvPr>
            <p:ph type="title"/>
          </p:nvPr>
        </p:nvSpPr>
        <p:spPr>
          <a:xfrm>
            <a:off x="304799" y="-1"/>
            <a:ext cx="5470528" cy="653856"/>
          </a:xfrm>
          <a:prstGeom prst="rect">
            <a:avLst/>
          </a:prstGeom>
        </p:spPr>
        <p:txBody>
          <a:bodyPr/>
          <a:lstStyle/>
          <a:p>
            <a:pPr/>
            <a:r>
              <a:t>&lt;title&gt; Intro to HTML &lt;/title&gt;</a:t>
            </a:r>
          </a:p>
        </p:txBody>
      </p:sp>
      <p:pic>
        <p:nvPicPr>
          <p:cNvPr id="477" name="Picture 2" descr="Picture 2"/>
          <p:cNvPicPr>
            <a:picLocks noChangeAspect="1"/>
          </p:cNvPicPr>
          <p:nvPr/>
        </p:nvPicPr>
        <p:blipFill>
          <a:blip r:embed="rId2">
            <a:extLst/>
          </a:blip>
          <a:stretch>
            <a:fillRect/>
          </a:stretch>
        </p:blipFill>
        <p:spPr>
          <a:xfrm>
            <a:off x="-2" y="897972"/>
            <a:ext cx="4101967" cy="4101966"/>
          </a:xfrm>
          <a:prstGeom prst="rect">
            <a:avLst/>
          </a:prstGeom>
          <a:ln w="12700">
            <a:miter lim="400000"/>
          </a:ln>
        </p:spPr>
      </p:pic>
      <p:pic>
        <p:nvPicPr>
          <p:cNvPr id="478" name="Picture 4" descr="Picture 4"/>
          <p:cNvPicPr>
            <a:picLocks noChangeAspect="1"/>
          </p:cNvPicPr>
          <p:nvPr/>
        </p:nvPicPr>
        <p:blipFill>
          <a:blip r:embed="rId3">
            <a:extLst/>
          </a:blip>
          <a:stretch>
            <a:fillRect/>
          </a:stretch>
        </p:blipFill>
        <p:spPr>
          <a:xfrm>
            <a:off x="4127363" y="927158"/>
            <a:ext cx="4776298" cy="4141354"/>
          </a:xfrm>
          <a:prstGeom prst="rect">
            <a:avLst/>
          </a:prstGeom>
          <a:ln w="12700">
            <a:miter lim="400000"/>
          </a:ln>
        </p:spPr>
      </p:pic>
      <p:sp>
        <p:nvSpPr>
          <p:cNvPr id="479" name="Rectangle 8"/>
          <p:cNvSpPr/>
          <p:nvPr/>
        </p:nvSpPr>
        <p:spPr>
          <a:xfrm>
            <a:off x="-2" y="5203711"/>
            <a:ext cx="9155743" cy="1197090"/>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80" name="Rectangle 9"/>
          <p:cNvSpPr txBox="1"/>
          <p:nvPr/>
        </p:nvSpPr>
        <p:spPr>
          <a:xfrm>
            <a:off x="173841" y="5257799"/>
            <a:ext cx="8796317" cy="959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2000">
                <a:solidFill>
                  <a:srgbClr val="FFFFFF"/>
                </a:solidFill>
                <a:latin typeface="Arial"/>
                <a:ea typeface="Arial"/>
                <a:cs typeface="Arial"/>
                <a:sym typeface="Arial"/>
              </a:defRPr>
            </a:pPr>
            <a:r>
              <a:t>HTML </a:t>
            </a:r>
            <a:r>
              <a:rPr b="0"/>
              <a:t>is one of the three base languages behind </a:t>
            </a:r>
            <a:r>
              <a:rPr b="0" u="sng"/>
              <a:t>every single website</a:t>
            </a:r>
            <a:r>
              <a:rPr b="0"/>
              <a:t>.</a:t>
            </a:r>
            <a:endParaRPr b="0"/>
          </a:p>
          <a:p>
            <a:pPr marL="342900" indent="-342900">
              <a:buSzPct val="100000"/>
              <a:buFont typeface="Arial"/>
              <a:buChar char="•"/>
              <a:defRPr sz="2000">
                <a:solidFill>
                  <a:srgbClr val="FFFFFF"/>
                </a:solidFill>
                <a:latin typeface="Arial"/>
                <a:ea typeface="Arial"/>
                <a:cs typeface="Arial"/>
                <a:sym typeface="Arial"/>
              </a:defRPr>
            </a:pPr>
          </a:p>
          <a:p>
            <a:pPr marL="342900" indent="-342900">
              <a:buSzPct val="100000"/>
              <a:buFont typeface="Arial"/>
              <a:buChar char="•"/>
              <a:defRPr sz="2000">
                <a:solidFill>
                  <a:srgbClr val="FFFFFF"/>
                </a:solidFill>
                <a:latin typeface="Arial"/>
                <a:ea typeface="Arial"/>
                <a:cs typeface="Arial"/>
                <a:sym typeface="Arial"/>
              </a:defRPr>
            </a:pPr>
            <a:r>
              <a:t>It defines all of the basic content and a </a:t>
            </a:r>
            <a:r>
              <a:rPr i="1"/>
              <a:t>bit</a:t>
            </a:r>
            <a:r>
              <a:t> of formatting.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Title 2"/>
          <p:cNvSpPr txBox="1"/>
          <p:nvPr>
            <p:ph type="title"/>
          </p:nvPr>
        </p:nvSpPr>
        <p:spPr>
          <a:xfrm>
            <a:off x="304799" y="-1"/>
            <a:ext cx="5470528" cy="653856"/>
          </a:xfrm>
          <a:prstGeom prst="rect">
            <a:avLst/>
          </a:prstGeom>
        </p:spPr>
        <p:txBody>
          <a:bodyPr/>
          <a:lstStyle/>
          <a:p>
            <a:pPr/>
            <a:r>
              <a:t>&gt; YOUR TURN</a:t>
            </a:r>
          </a:p>
        </p:txBody>
      </p:sp>
      <p:sp>
        <p:nvSpPr>
          <p:cNvPr id="483" name="Rectangle 10"/>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484" name="TextBox 11"/>
          <p:cNvSpPr txBox="1"/>
          <p:nvPr/>
        </p:nvSpPr>
        <p:spPr>
          <a:xfrm>
            <a:off x="304800" y="9143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Assignment:</a:t>
            </a:r>
          </a:p>
          <a:p>
            <a:pPr>
              <a:defRPr>
                <a:latin typeface="Arial"/>
                <a:ea typeface="Arial"/>
                <a:cs typeface="Arial"/>
                <a:sym typeface="Arial"/>
              </a:defRPr>
            </a:pPr>
            <a:r>
              <a:t>In a new HTML file, create the basic structure of an HTML document and include the following in it:</a:t>
            </a:r>
          </a:p>
          <a:p>
            <a:pPr marL="342900" indent="-342900">
              <a:buSzPct val="100000"/>
              <a:buFont typeface="Arial"/>
              <a:buChar char="•"/>
              <a:defRPr>
                <a:latin typeface="Arial"/>
                <a:ea typeface="Arial"/>
                <a:cs typeface="Arial"/>
                <a:sym typeface="Arial"/>
              </a:defRPr>
            </a:pPr>
            <a:r>
              <a:t> DOCTYPE declaration.</a:t>
            </a:r>
          </a:p>
          <a:p>
            <a:pPr marL="342900" indent="-342900">
              <a:buSzPct val="100000"/>
              <a:buFont typeface="Arial"/>
              <a:buChar char="•"/>
              <a:defRPr>
                <a:latin typeface="Arial"/>
                <a:ea typeface="Arial"/>
                <a:cs typeface="Arial"/>
                <a:sym typeface="Arial"/>
              </a:defRPr>
            </a:pPr>
            <a:r>
              <a:t> Head tag with a title tag.</a:t>
            </a:r>
          </a:p>
          <a:p>
            <a:pPr marL="342900" indent="-342900">
              <a:buSzPct val="100000"/>
              <a:buFont typeface="Arial"/>
              <a:buChar char="•"/>
              <a:defRPr>
                <a:latin typeface="Arial"/>
                <a:ea typeface="Arial"/>
                <a:cs typeface="Arial"/>
                <a:sym typeface="Arial"/>
              </a:defRPr>
            </a:pPr>
            <a:r>
              <a:t> H1 tag with a title of your choice.</a:t>
            </a:r>
          </a:p>
          <a:p>
            <a:pPr marL="342900" indent="-342900">
              <a:buSzPct val="100000"/>
              <a:buFont typeface="Arial"/>
              <a:buChar char="•"/>
              <a:defRPr>
                <a:latin typeface="Arial"/>
                <a:ea typeface="Arial"/>
                <a:cs typeface="Arial"/>
                <a:sym typeface="Arial"/>
              </a:defRPr>
            </a:pPr>
            <a:r>
              <a:t> Embed an image.</a:t>
            </a:r>
          </a:p>
          <a:p>
            <a:pPr marL="342900" indent="-342900">
              <a:buSzPct val="100000"/>
              <a:buFont typeface="Arial"/>
              <a:buChar char="•"/>
              <a:defRPr>
                <a:latin typeface="Arial"/>
                <a:ea typeface="Arial"/>
                <a:cs typeface="Arial"/>
                <a:sym typeface="Arial"/>
              </a:defRPr>
            </a:pPr>
            <a:r>
              <a:t> Create the following three links on your page:</a:t>
            </a:r>
          </a:p>
          <a:p>
            <a:pPr lvl="1" marL="800100" indent="-342900">
              <a:buSzPct val="100000"/>
              <a:buFont typeface="Arial"/>
              <a:buChar char="•"/>
              <a:defRPr>
                <a:latin typeface="Arial"/>
                <a:ea typeface="Arial"/>
                <a:cs typeface="Arial"/>
                <a:sym typeface="Arial"/>
              </a:defRPr>
            </a:pPr>
            <a:r>
              <a:t>  One link that is target="_blank" so that it opens a new tab when clicked on.</a:t>
            </a:r>
          </a:p>
          <a:p>
            <a:pPr lvl="1" marL="800100" indent="-342900">
              <a:buSzPct val="100000"/>
              <a:buFont typeface="Arial"/>
              <a:buChar char="•"/>
              <a:defRPr>
                <a:latin typeface="Arial"/>
                <a:ea typeface="Arial"/>
                <a:cs typeface="Arial"/>
                <a:sym typeface="Arial"/>
              </a:defRPr>
            </a:pPr>
            <a:r>
              <a:t>  Make the second link bold.</a:t>
            </a:r>
          </a:p>
          <a:p>
            <a:pPr lvl="1" marL="800100" indent="-342900">
              <a:buSzPct val="100000"/>
              <a:buFont typeface="Arial"/>
              <a:buChar char="•"/>
              <a:defRPr>
                <a:latin typeface="Arial"/>
                <a:ea typeface="Arial"/>
                <a:cs typeface="Arial"/>
                <a:sym typeface="Arial"/>
              </a:defRPr>
            </a:pPr>
            <a:r>
              <a:t>  Make the third link a placeholder so it goes nowhere.</a:t>
            </a:r>
          </a:p>
          <a:p>
            <a:pPr>
              <a:defRPr>
                <a:latin typeface="Arial"/>
                <a:ea typeface="Arial"/>
                <a:cs typeface="Arial"/>
                <a:sym typeface="Arial"/>
              </a:defRPr>
            </a:pPr>
          </a:p>
          <a:p>
            <a:pPr>
              <a:defRPr b="1">
                <a:latin typeface="Arial"/>
                <a:ea typeface="Arial"/>
                <a:cs typeface="Arial"/>
                <a:sym typeface="Arial"/>
              </a:defRPr>
            </a:pPr>
            <a:r>
              <a:t>Bonus:</a:t>
            </a:r>
          </a:p>
          <a:p>
            <a:pPr marL="342900" indent="-342900">
              <a:buSzPct val="100000"/>
              <a:buFont typeface="Arial"/>
              <a:buChar char="•"/>
              <a:defRPr>
                <a:latin typeface="Arial"/>
                <a:ea typeface="Arial"/>
                <a:cs typeface="Arial"/>
                <a:sym typeface="Arial"/>
              </a:defRPr>
            </a:pPr>
            <a:r>
              <a:t>Create an ordered list of steps to make a sandwich.</a:t>
            </a:r>
          </a:p>
          <a:p>
            <a:pPr marL="342900" indent="-342900">
              <a:buSzPct val="100000"/>
              <a:buFont typeface="Arial"/>
              <a:buChar char="•"/>
              <a:defRPr>
                <a:latin typeface="Arial"/>
                <a:ea typeface="Arial"/>
                <a:cs typeface="Arial"/>
                <a:sym typeface="Arial"/>
              </a:defRPr>
            </a:pPr>
            <a:r>
              <a:t>Create an unordered list of 5 bands/musicians you like.</a:t>
            </a:r>
          </a:p>
          <a:p>
            <a:pPr marL="342900" indent="-342900">
              <a:buSzPct val="100000"/>
              <a:buFont typeface="Arial"/>
              <a:buChar char="•"/>
              <a:defRPr>
                <a:latin typeface="Arial"/>
                <a:ea typeface="Arial"/>
                <a:cs typeface="Arial"/>
                <a:sym typeface="Arial"/>
              </a:defRPr>
            </a:pPr>
            <a:r>
              <a:t>Create a table with 2 columns (animal class and animal name) and 4 rows of animals.</a:t>
            </a:r>
          </a:p>
          <a:p>
            <a:pPr marL="342900" indent="-342900">
              <a:buSzPct val="100000"/>
              <a:buFont typeface="Arial"/>
              <a:buChar char="•"/>
              <a:defRPr>
                <a:latin typeface="Arial"/>
                <a:ea typeface="Arial"/>
                <a:cs typeface="Arial"/>
                <a:sym typeface="Arial"/>
              </a:defRPr>
            </a:pPr>
            <a:r>
              <a:t>Use an alternate way of separating links without line breaks.</a:t>
            </a:r>
          </a:p>
          <a:p>
            <a:pPr marL="342900" indent="-342900">
              <a:buSzPct val="100000"/>
              <a:buFont typeface="Arial"/>
              <a:buChar char="•"/>
              <a:defRPr>
                <a:latin typeface="Arial"/>
                <a:ea typeface="Arial"/>
                <a:cs typeface="Arial"/>
                <a:sym typeface="Arial"/>
              </a:defRPr>
            </a:pPr>
            <a:r>
              <a:t>Embed a YouTube video of your favorite band/musician.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xfrm>
            <a:off x="304799" y="-1"/>
            <a:ext cx="5470528" cy="653856"/>
          </a:xfrm>
          <a:prstGeom prst="rect">
            <a:avLst/>
          </a:prstGeom>
        </p:spPr>
        <p:txBody>
          <a:bodyPr/>
          <a:lstStyle/>
          <a:p>
            <a:pPr/>
            <a:r>
              <a:t>Your Goals...</a:t>
            </a:r>
          </a:p>
        </p:txBody>
      </p:sp>
      <p:sp>
        <p:nvSpPr>
          <p:cNvPr id="251" name="TextBox 10"/>
          <p:cNvSpPr txBox="1"/>
          <p:nvPr/>
        </p:nvSpPr>
        <p:spPr>
          <a:xfrm>
            <a:off x="4884899" y="838199"/>
            <a:ext cx="3458727" cy="76999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800" u="sng">
                <a:latin typeface="Arial"/>
                <a:ea typeface="Arial"/>
                <a:cs typeface="Arial"/>
                <a:sym typeface="Arial"/>
              </a:defRPr>
            </a:lvl1pPr>
          </a:lstStyle>
          <a:p>
            <a:pPr/>
            <a:r>
              <a:t>New Career</a:t>
            </a:r>
          </a:p>
        </p:txBody>
      </p:sp>
      <p:sp>
        <p:nvSpPr>
          <p:cNvPr id="252" name="TextBox 20"/>
          <p:cNvSpPr txBox="1"/>
          <p:nvPr/>
        </p:nvSpPr>
        <p:spPr>
          <a:xfrm>
            <a:off x="304800" y="1123516"/>
            <a:ext cx="4457959"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Arial"/>
                <a:ea typeface="Arial"/>
                <a:cs typeface="Arial"/>
                <a:sym typeface="Arial"/>
              </a:defRPr>
            </a:lvl1pPr>
          </a:lstStyle>
          <a:p>
            <a:pPr/>
            <a:r>
              <a:t>Basically 1000% of you said…</a:t>
            </a:r>
          </a:p>
        </p:txBody>
      </p:sp>
      <p:pic>
        <p:nvPicPr>
          <p:cNvPr id="253" name="Picture 2" descr="Picture 2"/>
          <p:cNvPicPr>
            <a:picLocks noChangeAspect="1"/>
          </p:cNvPicPr>
          <p:nvPr/>
        </p:nvPicPr>
        <p:blipFill>
          <a:blip r:embed="rId2">
            <a:extLst/>
          </a:blip>
          <a:stretch>
            <a:fillRect/>
          </a:stretch>
        </p:blipFill>
        <p:spPr>
          <a:xfrm>
            <a:off x="1828800" y="2031877"/>
            <a:ext cx="5410200" cy="40576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Title 2"/>
          <p:cNvSpPr txBox="1"/>
          <p:nvPr>
            <p:ph type="title"/>
          </p:nvPr>
        </p:nvSpPr>
        <p:spPr>
          <a:xfrm>
            <a:off x="304799" y="-1"/>
            <a:ext cx="5470528" cy="653856"/>
          </a:xfrm>
          <a:prstGeom prst="rect">
            <a:avLst/>
          </a:prstGeom>
        </p:spPr>
        <p:txBody>
          <a:bodyPr/>
          <a:lstStyle/>
          <a:p>
            <a:pPr/>
            <a:r>
              <a:t>YouTube Video Walkthrough!</a:t>
            </a:r>
          </a:p>
        </p:txBody>
      </p:sp>
      <p:pic>
        <p:nvPicPr>
          <p:cNvPr id="487" name="Picture 1" descr="Picture 1"/>
          <p:cNvPicPr>
            <a:picLocks noChangeAspect="1"/>
          </p:cNvPicPr>
          <p:nvPr/>
        </p:nvPicPr>
        <p:blipFill>
          <a:blip r:embed="rId2">
            <a:extLst/>
          </a:blip>
          <a:stretch>
            <a:fillRect/>
          </a:stretch>
        </p:blipFill>
        <p:spPr>
          <a:xfrm>
            <a:off x="330200" y="762000"/>
            <a:ext cx="8343900" cy="4733815"/>
          </a:xfrm>
          <a:prstGeom prst="rect">
            <a:avLst/>
          </a:prstGeom>
          <a:ln w="12700">
            <a:miter lim="400000"/>
          </a:ln>
        </p:spPr>
      </p:pic>
      <p:sp>
        <p:nvSpPr>
          <p:cNvPr id="488" name="Rectangle 3"/>
          <p:cNvSpPr txBox="1"/>
          <p:nvPr/>
        </p:nvSpPr>
        <p:spPr>
          <a:xfrm>
            <a:off x="330200" y="5603959"/>
            <a:ext cx="8343900" cy="6173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000FF"/>
                </a:solidFill>
                <a:uFill>
                  <a:solidFill>
                    <a:srgbClr val="0000FF"/>
                  </a:solidFill>
                </a:uFill>
                <a:latin typeface="Arial"/>
                <a:ea typeface="Arial"/>
                <a:cs typeface="Arial"/>
                <a:sym typeface="Aria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https://www.youtube.com/watch?v=ieb6Svbc10E&amp;index=1&amp;list=PLgJ8UgkiorCnMLsUevoQRxH8t9bt7ne14</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Title 2"/>
          <p:cNvSpPr txBox="1"/>
          <p:nvPr>
            <p:ph type="title"/>
          </p:nvPr>
        </p:nvSpPr>
        <p:spPr>
          <a:xfrm>
            <a:off x="304799" y="-1"/>
            <a:ext cx="5470528" cy="653856"/>
          </a:xfrm>
          <a:prstGeom prst="rect">
            <a:avLst/>
          </a:prstGeom>
        </p:spPr>
        <p:txBody>
          <a:bodyPr/>
          <a:lstStyle/>
          <a:p>
            <a:pPr/>
            <a:r>
              <a:t>&lt;title&gt; Intro to HTML &lt;/title&gt;</a:t>
            </a:r>
          </a:p>
        </p:txBody>
      </p:sp>
      <p:sp>
        <p:nvSpPr>
          <p:cNvPr id="491" name="Title 1"/>
          <p:cNvSpPr txBox="1"/>
          <p:nvPr/>
        </p:nvSpPr>
        <p:spPr>
          <a:xfrm>
            <a:off x="3208820" y="2935534"/>
            <a:ext cx="6457951" cy="10981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How’d it go?</a:t>
            </a:r>
          </a:p>
        </p:txBody>
      </p:sp>
      <p:pic>
        <p:nvPicPr>
          <p:cNvPr id="492" name="Picture 2" descr="Picture 2"/>
          <p:cNvPicPr>
            <a:picLocks noChangeAspect="1"/>
          </p:cNvPicPr>
          <p:nvPr/>
        </p:nvPicPr>
        <p:blipFill>
          <a:blip r:embed="rId2">
            <a:extLst/>
          </a:blip>
          <a:stretch>
            <a:fillRect/>
          </a:stretch>
        </p:blipFill>
        <p:spPr>
          <a:xfrm>
            <a:off x="330200" y="1498852"/>
            <a:ext cx="3447706" cy="409727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Title 1"/>
          <p:cNvSpPr txBox="1"/>
          <p:nvPr>
            <p:ph type="title"/>
          </p:nvPr>
        </p:nvSpPr>
        <p:spPr>
          <a:xfrm>
            <a:off x="390606" y="2953542"/>
            <a:ext cx="8229601" cy="871860"/>
          </a:xfrm>
          <a:prstGeom prst="rect">
            <a:avLst/>
          </a:prstGeom>
        </p:spPr>
        <p:txBody>
          <a:bodyPr/>
          <a:lstStyle/>
          <a:p>
            <a:pPr/>
            <a:r>
              <a:t>Homework!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Title 2"/>
          <p:cNvSpPr txBox="1"/>
          <p:nvPr>
            <p:ph type="title"/>
          </p:nvPr>
        </p:nvSpPr>
        <p:spPr>
          <a:xfrm>
            <a:off x="304799" y="-1"/>
            <a:ext cx="5470528" cy="653856"/>
          </a:xfrm>
          <a:prstGeom prst="rect">
            <a:avLst/>
          </a:prstGeom>
        </p:spPr>
        <p:txBody>
          <a:bodyPr/>
          <a:lstStyle/>
          <a:p>
            <a:pPr/>
            <a:r>
              <a:t>Homework “Due”: Next Class</a:t>
            </a:r>
          </a:p>
        </p:txBody>
      </p:sp>
      <p:sp>
        <p:nvSpPr>
          <p:cNvPr id="497" name="TextBox 3"/>
          <p:cNvSpPr txBox="1"/>
          <p:nvPr/>
        </p:nvSpPr>
        <p:spPr>
          <a:xfrm>
            <a:off x="304800" y="914399"/>
            <a:ext cx="8686800" cy="3588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Arial"/>
                <a:ea typeface="Arial"/>
                <a:cs typeface="Arial"/>
                <a:sym typeface="Arial"/>
              </a:defRPr>
            </a:pPr>
            <a:r>
              <a:t>By Next Class:</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Figure out where the GitHub Repo is for our class. </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Re-do the Terminal example from class today. </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Re-do the HTML example from class today. </a:t>
            </a:r>
          </a:p>
          <a:p>
            <a:pPr lvl="1" marL="742950" indent="-285750">
              <a:buSzPct val="100000"/>
              <a:buFont typeface="Arial"/>
              <a:buChar char="•"/>
              <a:defRPr sz="2000">
                <a:latin typeface="Arial"/>
                <a:ea typeface="Arial"/>
                <a:cs typeface="Arial"/>
                <a:sym typeface="Arial"/>
              </a:defRPr>
            </a:pPr>
          </a:p>
          <a:p>
            <a:pPr lvl="1" marL="742950" indent="-285750">
              <a:buSzPct val="100000"/>
              <a:buFont typeface="Arial"/>
              <a:buChar char="•"/>
              <a:defRPr sz="2000">
                <a:latin typeface="Arial"/>
                <a:ea typeface="Arial"/>
                <a:cs typeface="Arial"/>
                <a:sym typeface="Arial"/>
              </a:defRPr>
            </a:pPr>
            <a:r>
              <a:t>Watch the Walkthrough Video if you felt a bit lost.  </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Title 1"/>
          <p:cNvSpPr txBox="1"/>
          <p:nvPr>
            <p:ph type="title"/>
          </p:nvPr>
        </p:nvSpPr>
        <p:spPr>
          <a:xfrm>
            <a:off x="304799" y="-1"/>
            <a:ext cx="5470528" cy="653856"/>
          </a:xfrm>
          <a:prstGeom prst="rect">
            <a:avLst/>
          </a:prstGeom>
        </p:spPr>
        <p:txBody>
          <a:bodyPr/>
          <a:lstStyle/>
          <a:p>
            <a:pPr/>
            <a:r>
              <a:t>Your Goals...</a:t>
            </a:r>
          </a:p>
        </p:txBody>
      </p:sp>
      <p:sp>
        <p:nvSpPr>
          <p:cNvPr id="256" name="TextBox 11"/>
          <p:cNvSpPr txBox="1"/>
          <p:nvPr/>
        </p:nvSpPr>
        <p:spPr>
          <a:xfrm>
            <a:off x="304800" y="1440539"/>
            <a:ext cx="8686800"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escape a “</a:t>
            </a:r>
            <a:r>
              <a:rPr u="sng"/>
              <a:t>dead-end job</a:t>
            </a:r>
            <a:r>
              <a:t>”</a:t>
            </a:r>
          </a:p>
        </p:txBody>
      </p:sp>
      <p:sp>
        <p:nvSpPr>
          <p:cNvPr id="257" name="TextBox 12"/>
          <p:cNvSpPr txBox="1"/>
          <p:nvPr/>
        </p:nvSpPr>
        <p:spPr>
          <a:xfrm>
            <a:off x="304800" y="2024936"/>
            <a:ext cx="8686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pursue a “</a:t>
            </a:r>
            <a:r>
              <a:rPr u="sng"/>
              <a:t>dream</a:t>
            </a:r>
            <a:r>
              <a:t>”</a:t>
            </a:r>
          </a:p>
        </p:txBody>
      </p:sp>
      <p:sp>
        <p:nvSpPr>
          <p:cNvPr id="258" name="TextBox 13"/>
          <p:cNvSpPr txBox="1"/>
          <p:nvPr/>
        </p:nvSpPr>
        <p:spPr>
          <a:xfrm>
            <a:off x="304800" y="2609332"/>
            <a:ext cx="8686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be able to “</a:t>
            </a:r>
            <a:r>
              <a:rPr u="sng"/>
              <a:t>create</a:t>
            </a:r>
            <a:r>
              <a:t>”</a:t>
            </a:r>
          </a:p>
        </p:txBody>
      </p:sp>
      <p:sp>
        <p:nvSpPr>
          <p:cNvPr id="259" name="TextBox 14"/>
          <p:cNvSpPr txBox="1"/>
          <p:nvPr/>
        </p:nvSpPr>
        <p:spPr>
          <a:xfrm>
            <a:off x="304800" y="3193727"/>
            <a:ext cx="8686800"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follow a “</a:t>
            </a:r>
            <a:r>
              <a:rPr u="sng"/>
              <a:t>fascination</a:t>
            </a:r>
            <a:r>
              <a:t>”</a:t>
            </a:r>
          </a:p>
        </p:txBody>
      </p:sp>
      <p:sp>
        <p:nvSpPr>
          <p:cNvPr id="260" name="TextBox 15"/>
          <p:cNvSpPr txBox="1"/>
          <p:nvPr/>
        </p:nvSpPr>
        <p:spPr>
          <a:xfrm>
            <a:off x="304800" y="3778124"/>
            <a:ext cx="8686801"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attain “</a:t>
            </a:r>
            <a:r>
              <a:rPr u="sng"/>
              <a:t>financial stability</a:t>
            </a:r>
            <a:r>
              <a:t>”</a:t>
            </a:r>
          </a:p>
        </p:txBody>
      </p:sp>
      <p:sp>
        <p:nvSpPr>
          <p:cNvPr id="261" name="TextBox 16"/>
          <p:cNvSpPr txBox="1"/>
          <p:nvPr/>
        </p:nvSpPr>
        <p:spPr>
          <a:xfrm>
            <a:off x="304800" y="4362520"/>
            <a:ext cx="8686801"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attain “</a:t>
            </a:r>
            <a:r>
              <a:rPr u="sng"/>
              <a:t>financial freedom</a:t>
            </a:r>
            <a:r>
              <a:t>”</a:t>
            </a:r>
          </a:p>
        </p:txBody>
      </p:sp>
      <p:sp>
        <p:nvSpPr>
          <p:cNvPr id="262" name="TextBox 17"/>
          <p:cNvSpPr txBox="1"/>
          <p:nvPr/>
        </p:nvSpPr>
        <p:spPr>
          <a:xfrm>
            <a:off x="304800" y="4946915"/>
            <a:ext cx="8686800"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a:t>
            </a:r>
            <a:r>
              <a:rPr u="sng"/>
              <a:t>challenge</a:t>
            </a:r>
            <a:r>
              <a:t>” yourself</a:t>
            </a:r>
          </a:p>
        </p:txBody>
      </p:sp>
      <p:sp>
        <p:nvSpPr>
          <p:cNvPr id="263" name="TextBox 18"/>
          <p:cNvSpPr txBox="1"/>
          <p:nvPr/>
        </p:nvSpPr>
        <p:spPr>
          <a:xfrm>
            <a:off x="332438" y="838200"/>
            <a:ext cx="5354499"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u="sng">
                <a:latin typeface="Arial"/>
                <a:ea typeface="Arial"/>
                <a:cs typeface="Arial"/>
                <a:sym typeface="Arial"/>
              </a:defRPr>
            </a:lvl1pPr>
          </a:lstStyle>
          <a:p>
            <a:pPr/>
            <a:r>
              <a:t>And why do you want a new career?</a:t>
            </a:r>
          </a:p>
        </p:txBody>
      </p:sp>
      <p:sp>
        <p:nvSpPr>
          <p:cNvPr id="264" name="TextBox 19"/>
          <p:cNvSpPr txBox="1"/>
          <p:nvPr/>
        </p:nvSpPr>
        <p:spPr>
          <a:xfrm>
            <a:off x="304800" y="5531308"/>
            <a:ext cx="8686800" cy="437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Arial"/>
                <a:ea typeface="Arial"/>
                <a:cs typeface="Arial"/>
                <a:sym typeface="Arial"/>
              </a:defRPr>
            </a:pPr>
            <a:r>
              <a:t>To be a “</a:t>
            </a:r>
            <a:r>
              <a:rPr u="sng"/>
              <a:t>role model</a:t>
            </a:r>
            <a:r>
              <a:t>” for kids</a:t>
            </a:r>
          </a:p>
        </p:txBody>
      </p:sp>
      <p:pic>
        <p:nvPicPr>
          <p:cNvPr id="265" name="Picture 2" descr="Picture 2"/>
          <p:cNvPicPr>
            <a:picLocks noChangeAspect="1"/>
          </p:cNvPicPr>
          <p:nvPr/>
        </p:nvPicPr>
        <p:blipFill>
          <a:blip r:embed="rId2">
            <a:extLst/>
          </a:blip>
          <a:stretch>
            <a:fillRect/>
          </a:stretch>
        </p:blipFill>
        <p:spPr>
          <a:xfrm>
            <a:off x="4686300" y="1823772"/>
            <a:ext cx="4210488" cy="31528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xfrm>
            <a:off x="304799" y="-1"/>
            <a:ext cx="5470528" cy="653856"/>
          </a:xfrm>
          <a:prstGeom prst="rect">
            <a:avLst/>
          </a:prstGeom>
        </p:spPr>
        <p:txBody>
          <a:bodyPr/>
          <a:lstStyle/>
          <a:p>
            <a:pPr/>
            <a:r>
              <a:t>Your Goal = Our Goal</a:t>
            </a:r>
          </a:p>
        </p:txBody>
      </p:sp>
      <p:sp>
        <p:nvSpPr>
          <p:cNvPr id="268" name="Content Placeholder 2"/>
          <p:cNvSpPr txBox="1"/>
          <p:nvPr/>
        </p:nvSpPr>
        <p:spPr>
          <a:xfrm>
            <a:off x="289559" y="762000"/>
            <a:ext cx="8583816" cy="34558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r>
              <a:t>As instructors, </a:t>
            </a:r>
            <a:endParaRPr sz="2800"/>
          </a:p>
          <a:p>
            <a:pPr indent="228600" algn="ctr">
              <a:lnSpc>
                <a:spcPct val="90000"/>
              </a:lnSpc>
              <a:defRPr b="1" sz="3200">
                <a:latin typeface="Arial"/>
                <a:ea typeface="Arial"/>
                <a:cs typeface="Arial"/>
                <a:sym typeface="Arial"/>
              </a:defRPr>
            </a:pPr>
            <a:r>
              <a:t>we take your goals </a:t>
            </a:r>
            <a:r>
              <a:rPr u="sng"/>
              <a:t>very, </a:t>
            </a:r>
            <a:r>
              <a:rPr i="1" u="sng"/>
              <a:t>very</a:t>
            </a:r>
            <a:r>
              <a:rPr u="sng"/>
              <a:t> seriously.</a:t>
            </a:r>
            <a:endParaRPr sz="2800"/>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xfrm>
            <a:off x="304799" y="-1"/>
            <a:ext cx="5470528" cy="653856"/>
          </a:xfrm>
          <a:prstGeom prst="rect">
            <a:avLst/>
          </a:prstGeom>
        </p:spPr>
        <p:txBody>
          <a:bodyPr/>
          <a:lstStyle/>
          <a:p>
            <a:pPr/>
            <a:r>
              <a:t>Support Team</a:t>
            </a:r>
          </a:p>
        </p:txBody>
      </p:sp>
      <p:sp>
        <p:nvSpPr>
          <p:cNvPr id="271" name="Content Placeholder 2"/>
          <p:cNvSpPr txBox="1"/>
          <p:nvPr/>
        </p:nvSpPr>
        <p:spPr>
          <a:xfrm>
            <a:off x="289559" y="762000"/>
            <a:ext cx="8583816" cy="5599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1500">
                <a:latin typeface="Arial"/>
                <a:ea typeface="Arial"/>
                <a:cs typeface="Arial"/>
                <a:sym typeface="Arial"/>
              </a:defRPr>
            </a:pPr>
          </a:p>
          <a:p>
            <a:pPr indent="228600">
              <a:lnSpc>
                <a:spcPct val="90000"/>
              </a:lnSpc>
              <a:defRPr b="1" sz="3200">
                <a:latin typeface="Arial"/>
                <a:ea typeface="Arial"/>
                <a:cs typeface="Arial"/>
                <a:sym typeface="Arial"/>
              </a:defRPr>
            </a:pPr>
            <a:r>
              <a:t>Our Promise:</a:t>
            </a:r>
            <a:endParaRPr sz="2800"/>
          </a:p>
          <a:p>
            <a:pPr indent="228600">
              <a:lnSpc>
                <a:spcPct val="90000"/>
              </a:lnSpc>
              <a:defRPr sz="2400">
                <a:latin typeface="Arial"/>
                <a:ea typeface="Arial"/>
                <a:cs typeface="Arial"/>
                <a:sym typeface="Arial"/>
              </a:defRPr>
            </a:pPr>
            <a:r>
              <a:t>If you’re willing to put in the time – and you take our advice, we’re here to help you </a:t>
            </a:r>
            <a:r>
              <a:rPr u="sng"/>
              <a:t>100% of the way</a:t>
            </a:r>
            <a:r>
              <a:t>. </a:t>
            </a:r>
            <a:endParaRPr sz="2800"/>
          </a:p>
          <a:p>
            <a:pPr indent="228600">
              <a:lnSpc>
                <a:spcPct val="90000"/>
              </a:lnSpc>
              <a:defRPr sz="2400">
                <a:latin typeface="Arial"/>
                <a:ea typeface="Arial"/>
                <a:cs typeface="Arial"/>
                <a:sym typeface="Arial"/>
              </a:defRPr>
            </a:pPr>
          </a:p>
          <a:p>
            <a:pPr indent="228600">
              <a:lnSpc>
                <a:spcPct val="90000"/>
              </a:lnSpc>
              <a:defRPr sz="2400">
                <a:latin typeface="Arial"/>
                <a:ea typeface="Arial"/>
                <a:cs typeface="Arial"/>
                <a:sym typeface="Arial"/>
              </a:defRPr>
            </a:pPr>
            <a:r>
              <a:t>This goes for everyone working behind the program:</a:t>
            </a:r>
            <a:endParaRPr sz="2800"/>
          </a:p>
          <a:p>
            <a:pPr indent="228600">
              <a:lnSpc>
                <a:spcPct val="90000"/>
              </a:lnSpc>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Instructors</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TAs </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Student Success Team</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Career Coaches</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Everyone Else!</a:t>
            </a:r>
            <a:endParaRPr sz="2800"/>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xfrm>
            <a:off x="304799" y="-1"/>
            <a:ext cx="5470528" cy="653856"/>
          </a:xfrm>
          <a:prstGeom prst="rect">
            <a:avLst/>
          </a:prstGeom>
        </p:spPr>
        <p:txBody>
          <a:bodyPr/>
          <a:lstStyle/>
          <a:p>
            <a:pPr/>
            <a:r>
              <a:t>But Remember…</a:t>
            </a:r>
          </a:p>
        </p:txBody>
      </p:sp>
      <p:sp>
        <p:nvSpPr>
          <p:cNvPr id="276" name="Content Placeholder 2"/>
          <p:cNvSpPr txBox="1"/>
          <p:nvPr/>
        </p:nvSpPr>
        <p:spPr>
          <a:xfrm>
            <a:off x="289559" y="762000"/>
            <a:ext cx="8583816" cy="26619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sz="4800">
                <a:latin typeface="Arial"/>
                <a:ea typeface="Arial"/>
                <a:cs typeface="Arial"/>
                <a:sym typeface="Arial"/>
              </a:defRPr>
            </a:pPr>
          </a:p>
          <a:p>
            <a:pPr indent="228600" algn="ctr">
              <a:lnSpc>
                <a:spcPct val="90000"/>
              </a:lnSpc>
              <a:defRPr sz="4800">
                <a:latin typeface="Arial"/>
                <a:ea typeface="Arial"/>
                <a:cs typeface="Arial"/>
                <a:sym typeface="Arial"/>
              </a:defRPr>
            </a:pPr>
          </a:p>
          <a:p>
            <a:pPr indent="228600" algn="ctr">
              <a:lnSpc>
                <a:spcPct val="90000"/>
              </a:lnSpc>
              <a:defRPr sz="4800">
                <a:latin typeface="Arial"/>
                <a:ea typeface="Arial"/>
                <a:cs typeface="Arial"/>
                <a:sym typeface="Arial"/>
              </a:defRPr>
            </a:pPr>
          </a:p>
          <a:p>
            <a:pPr indent="228600" algn="ctr">
              <a:lnSpc>
                <a:spcPct val="90000"/>
              </a:lnSpc>
              <a:defRPr sz="4800">
                <a:latin typeface="Arial"/>
                <a:ea typeface="Arial"/>
                <a:cs typeface="Arial"/>
                <a:sym typeface="Arial"/>
              </a:defRPr>
            </a:pPr>
            <a:r>
              <a:t>Nothing good comes easy.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Helvetica"/>
        <a:ea typeface="Helvetica"/>
        <a:cs typeface="Helvetica"/>
      </a:majorFont>
      <a:minorFont>
        <a:latin typeface="Calibri"/>
        <a:ea typeface="Calibri"/>
        <a:cs typeface="Calibri"/>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