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6" name="Shape 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" name="Flowchart: Process 16"/>
          <p:cNvSpPr/>
          <p:nvPr/>
        </p:nvSpPr>
        <p:spPr>
          <a:xfrm>
            <a:off x="427037" y="3736975"/>
            <a:ext cx="6335714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Process 5"/>
          <p:cNvSpPr/>
          <p:nvPr/>
        </p:nvSpPr>
        <p:spPr>
          <a:xfrm>
            <a:off x="-1" y="6418262"/>
            <a:ext cx="9155115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3" name="Straight Connector 3"/>
          <p:cNvSpPr/>
          <p:nvPr/>
        </p:nvSpPr>
        <p:spPr>
          <a:xfrm>
            <a:off x="0" y="654050"/>
            <a:ext cx="9144001" cy="0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Flowchart: Process 7"/>
          <p:cNvSpPr/>
          <p:nvPr/>
        </p:nvSpPr>
        <p:spPr>
          <a:xfrm>
            <a:off x="427037" y="3736975"/>
            <a:ext cx="6335714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4" name="Title 1"/>
          <p:cNvSpPr txBox="1"/>
          <p:nvPr/>
        </p:nvSpPr>
        <p:spPr>
          <a:xfrm>
            <a:off x="427037" y="3962400"/>
            <a:ext cx="3535364" cy="45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The Coding Bootcamp</a:t>
            </a: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4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3" Type="http://schemas.openxmlformats.org/officeDocument/2006/relationships/image" Target="../media/image1.gi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9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gif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jpe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jpe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5.jpeg"/><Relationship Id="rId4" Type="http://schemas.openxmlformats.org/officeDocument/2006/relationships/image" Target="../media/image29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5.jpeg"/><Relationship Id="rId4" Type="http://schemas.openxmlformats.org/officeDocument/2006/relationships/image" Target="../media/image29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5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olumbia.bootcampcontent.com/columbia-bootcamp/COLNYC201806FSF2-Class-Repository-FSF/tree/master/01-html-git-css/Homework" TargetMode="External"/><Relationship Id="rId3" Type="http://schemas.openxmlformats.org/officeDocument/2006/relationships/hyperlink" Target="https://columbia.bootcampcontent.com/columbia-bootcamp/COLNYC201806FSF2-Class-Repository-FSF/tree/master/01-html-git-css/Homework/GitHub-Help" TargetMode="Externa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5.jpeg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5.jpeg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olumbia.bootcampcontent.com/columbia-bootcamp/COLNYC201806FSF2-Class-Repository-FSF/tree/master/01-html-git-css" TargetMode="External"/><Relationship Id="rId3" Type="http://schemas.openxmlformats.org/officeDocument/2006/relationships/hyperlink" Target="https://www.bootcampspot-v2.com/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Going Live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Full-Stack Development?</a:t>
            </a:r>
          </a:p>
        </p:txBody>
      </p:sp>
      <p:pic>
        <p:nvPicPr>
          <p:cNvPr id="90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1625" y="723898"/>
            <a:ext cx="5616575" cy="56165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&gt; Intro to Console</a:t>
            </a:r>
          </a:p>
        </p:txBody>
      </p:sp>
      <p:pic>
        <p:nvPicPr>
          <p:cNvPr id="9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719" y="847079"/>
            <a:ext cx="7619761" cy="54687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&lt;title&gt; Intro to HTML &lt;/title&gt;</a:t>
            </a:r>
          </a:p>
        </p:txBody>
      </p:sp>
      <p:pic>
        <p:nvPicPr>
          <p:cNvPr id="96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11520"/>
            <a:ext cx="4101480" cy="4101480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27400" y="940679"/>
            <a:ext cx="4775761" cy="4141082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CustomShape 2"/>
          <p:cNvSpPr/>
          <p:nvPr/>
        </p:nvSpPr>
        <p:spPr>
          <a:xfrm>
            <a:off x="-1" y="5293440"/>
            <a:ext cx="9155522" cy="1055881"/>
          </a:xfrm>
          <a:prstGeom prst="rect">
            <a:avLst/>
          </a:prstGeom>
          <a:solidFill>
            <a:srgbClr val="2E75B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9" name="CustomShape 3"/>
          <p:cNvSpPr txBox="1"/>
          <p:nvPr/>
        </p:nvSpPr>
        <p:spPr>
          <a:xfrm>
            <a:off x="173879" y="5334120"/>
            <a:ext cx="8795882" cy="932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 sz="20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HTML </a:t>
            </a:r>
            <a:r>
              <a:rPr b="0"/>
              <a:t>is one of the three base languages behind </a:t>
            </a:r>
            <a:r>
              <a:rPr b="0" u="sng"/>
              <a:t>every single website</a:t>
            </a:r>
            <a:r>
              <a:rPr b="0"/>
              <a:t>.</a:t>
            </a:r>
            <a:endParaRPr b="0"/>
          </a:p>
          <a:p>
            <a:pPr/>
            <a:endParaRPr>
              <a:latin typeface="+mj-lt"/>
              <a:ea typeface="+mj-ea"/>
              <a:cs typeface="+mj-cs"/>
              <a:sym typeface="Arial"/>
            </a:endParaRPr>
          </a:p>
          <a:p>
            <a:pPr>
              <a:buSzPct val="100000"/>
              <a:buFont typeface="Arial"/>
              <a:buChar char="•"/>
              <a:defRPr sz="20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It defines all of the basic content and a </a:t>
            </a:r>
            <a:r>
              <a:rPr i="1"/>
              <a:t>bit</a:t>
            </a:r>
            <a:r>
              <a:t> of formatting.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Pushing and Pulling to GitHub</a:t>
            </a:r>
          </a:p>
        </p:txBody>
      </p:sp>
      <p:sp>
        <p:nvSpPr>
          <p:cNvPr id="102" name="CustomShape 2"/>
          <p:cNvSpPr/>
          <p:nvPr/>
        </p:nvSpPr>
        <p:spPr>
          <a:xfrm>
            <a:off x="-1" y="865080"/>
            <a:ext cx="9143642" cy="1520641"/>
          </a:xfrm>
          <a:prstGeom prst="rect">
            <a:avLst/>
          </a:prstGeom>
          <a:solidFill>
            <a:srgbClr val="DAE3F3"/>
          </a:solidFill>
          <a:ln w="12700">
            <a:solidFill>
              <a:srgbClr val="DAE3F3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03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719" y="1230839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9160" y="1223279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Picture 35" descr="Picture 3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4959" y="122112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0759" y="122112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5080" y="855359"/>
            <a:ext cx="1511281" cy="1511282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CustomShape 3"/>
          <p:cNvSpPr/>
          <p:nvPr/>
        </p:nvSpPr>
        <p:spPr>
          <a:xfrm rot="5400000">
            <a:off x="1596600" y="2007360"/>
            <a:ext cx="873001" cy="10814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00">
            <a:solidFill>
              <a:srgbClr val="C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9" name="CustomShape 4"/>
          <p:cNvSpPr txBox="1"/>
          <p:nvPr/>
        </p:nvSpPr>
        <p:spPr>
          <a:xfrm>
            <a:off x="2420640" y="867600"/>
            <a:ext cx="21571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0" name="CustomShape 5"/>
          <p:cNvSpPr txBox="1"/>
          <p:nvPr/>
        </p:nvSpPr>
        <p:spPr>
          <a:xfrm>
            <a:off x="3540240" y="865080"/>
            <a:ext cx="21571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1" name="CustomShape 6"/>
          <p:cNvSpPr txBox="1"/>
          <p:nvPr/>
        </p:nvSpPr>
        <p:spPr>
          <a:xfrm>
            <a:off x="4620960" y="871920"/>
            <a:ext cx="21571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2" name="CustomShape 7"/>
          <p:cNvSpPr txBox="1"/>
          <p:nvPr/>
        </p:nvSpPr>
        <p:spPr>
          <a:xfrm>
            <a:off x="5876280" y="871920"/>
            <a:ext cx="21571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3" name="CustomShape 8"/>
          <p:cNvSpPr/>
          <p:nvPr/>
        </p:nvSpPr>
        <p:spPr>
          <a:xfrm flipV="1">
            <a:off x="1492199" y="2104199"/>
            <a:ext cx="2217242" cy="1237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4" name="CustomShape 9"/>
          <p:cNvSpPr txBox="1"/>
          <p:nvPr/>
        </p:nvSpPr>
        <p:spPr>
          <a:xfrm>
            <a:off x="1567439" y="2546280"/>
            <a:ext cx="922596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sp>
        <p:nvSpPr>
          <p:cNvPr id="115" name="CustomShape 10"/>
          <p:cNvSpPr txBox="1"/>
          <p:nvPr/>
        </p:nvSpPr>
        <p:spPr>
          <a:xfrm>
            <a:off x="2592720" y="2962080"/>
            <a:ext cx="1031289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Push Code</a:t>
            </a:r>
          </a:p>
        </p:txBody>
      </p:sp>
      <p:sp>
        <p:nvSpPr>
          <p:cNvPr id="116" name="CustomShape 11"/>
          <p:cNvSpPr/>
          <p:nvPr/>
        </p:nvSpPr>
        <p:spPr>
          <a:xfrm rot="5400000">
            <a:off x="843480" y="2748959"/>
            <a:ext cx="2379241" cy="10814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00">
            <a:solidFill>
              <a:srgbClr val="C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CustomShape 12"/>
          <p:cNvSpPr/>
          <p:nvPr/>
        </p:nvSpPr>
        <p:spPr>
          <a:xfrm flipV="1">
            <a:off x="1563839" y="2086559"/>
            <a:ext cx="3163180" cy="2602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522" y="21600"/>
                </a:lnTo>
              </a:path>
            </a:pathLst>
          </a:custGeom>
          <a:ln w="666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8" name="CustomShape 13"/>
          <p:cNvSpPr txBox="1"/>
          <p:nvPr/>
        </p:nvSpPr>
        <p:spPr>
          <a:xfrm>
            <a:off x="3747239" y="4818240"/>
            <a:ext cx="1031290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Push Code</a:t>
            </a:r>
          </a:p>
        </p:txBody>
      </p:sp>
      <p:sp>
        <p:nvSpPr>
          <p:cNvPr id="119" name="CustomShape 14"/>
          <p:cNvSpPr txBox="1"/>
          <p:nvPr/>
        </p:nvSpPr>
        <p:spPr>
          <a:xfrm>
            <a:off x="1567439" y="4084920"/>
            <a:ext cx="922596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sp>
        <p:nvSpPr>
          <p:cNvPr id="120" name="CustomShape 16"/>
          <p:cNvSpPr txBox="1"/>
          <p:nvPr/>
        </p:nvSpPr>
        <p:spPr>
          <a:xfrm>
            <a:off x="4140720" y="5325840"/>
            <a:ext cx="922595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sp>
        <p:nvSpPr>
          <p:cNvPr id="121" name="CustomShape 17"/>
          <p:cNvSpPr/>
          <p:nvPr/>
        </p:nvSpPr>
        <p:spPr>
          <a:xfrm flipV="1">
            <a:off x="1563839" y="2102040"/>
            <a:ext cx="4416842" cy="393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2" name="CustomShape 18"/>
          <p:cNvSpPr txBox="1"/>
          <p:nvPr/>
        </p:nvSpPr>
        <p:spPr>
          <a:xfrm>
            <a:off x="4866480" y="5744519"/>
            <a:ext cx="1031289" cy="28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Push Code</a:t>
            </a:r>
          </a:p>
        </p:txBody>
      </p:sp>
      <p:sp>
        <p:nvSpPr>
          <p:cNvPr id="123" name="CustomShape 19"/>
          <p:cNvSpPr txBox="1"/>
          <p:nvPr/>
        </p:nvSpPr>
        <p:spPr>
          <a:xfrm>
            <a:off x="6576839" y="1442880"/>
            <a:ext cx="1357198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400" u="sng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GitHub Branch</a:t>
            </a:r>
          </a:p>
        </p:txBody>
      </p:sp>
      <p:pic>
        <p:nvPicPr>
          <p:cNvPr id="124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8519" y="2605320"/>
            <a:ext cx="1271162" cy="1052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3959" y="3793680"/>
            <a:ext cx="904321" cy="1109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Picture 57" descr="Picture 57"/>
          <p:cNvPicPr>
            <a:picLocks noChangeAspect="1"/>
          </p:cNvPicPr>
          <p:nvPr/>
        </p:nvPicPr>
        <p:blipFill>
          <a:blip r:embed="rId6">
            <a:extLst/>
          </a:blip>
          <a:srcRect l="31594" t="0" r="27624" b="0"/>
          <a:stretch>
            <a:fillRect/>
          </a:stretch>
        </p:blipFill>
        <p:spPr>
          <a:xfrm>
            <a:off x="441000" y="5134679"/>
            <a:ext cx="897481" cy="1119242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CustomShape 20"/>
          <p:cNvSpPr/>
          <p:nvPr/>
        </p:nvSpPr>
        <p:spPr>
          <a:xfrm rot="5400000">
            <a:off x="2201399" y="2772360"/>
            <a:ext cx="2379241" cy="10814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00">
            <a:solidFill>
              <a:srgbClr val="C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8" name="CustomShape 21"/>
          <p:cNvSpPr txBox="1"/>
          <p:nvPr/>
        </p:nvSpPr>
        <p:spPr>
          <a:xfrm>
            <a:off x="2925359" y="4084920"/>
            <a:ext cx="922596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-5761" y="0"/>
            <a:ext cx="9143642" cy="65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1" name="CustomShape 2"/>
          <p:cNvSpPr txBox="1"/>
          <p:nvPr/>
        </p:nvSpPr>
        <p:spPr>
          <a:xfrm>
            <a:off x="304919" y="97919"/>
            <a:ext cx="5105162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CSS Syntax</a:t>
            </a:r>
          </a:p>
        </p:txBody>
      </p:sp>
      <p:sp>
        <p:nvSpPr>
          <p:cNvPr id="132" name="CustomShape 3"/>
          <p:cNvSpPr txBox="1"/>
          <p:nvPr/>
        </p:nvSpPr>
        <p:spPr>
          <a:xfrm>
            <a:off x="457199" y="827999"/>
            <a:ext cx="8152922" cy="236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 CSS works by hooking onto </a:t>
            </a:r>
            <a:r>
              <a:rPr b="1"/>
              <a:t>selectors</a:t>
            </a:r>
            <a:r>
              <a:t> added into HTML using “</a:t>
            </a:r>
            <a:r>
              <a:rPr b="1"/>
              <a:t>classes</a:t>
            </a:r>
            <a:r>
              <a:t> and </a:t>
            </a:r>
            <a:r>
              <a:rPr b="1"/>
              <a:t>identifiers</a:t>
            </a:r>
            <a:r>
              <a:t>”. 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 Once hooked, we apply </a:t>
            </a:r>
            <a:r>
              <a:rPr b="1"/>
              <a:t>styles </a:t>
            </a:r>
            <a:r>
              <a:t>to those HTML elements using CSS.</a:t>
            </a:r>
          </a:p>
          <a:p>
            <a:pPr/>
          </a:p>
          <a:p>
            <a:pPr/>
          </a:p>
          <a:p>
            <a:pPr/>
          </a:p>
        </p:txBody>
      </p:sp>
      <p:pic>
        <p:nvPicPr>
          <p:cNvPr id="13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440" y="2629799"/>
            <a:ext cx="8409241" cy="2882881"/>
          </a:xfrm>
          <a:prstGeom prst="rect">
            <a:avLst/>
          </a:prstGeom>
          <a:ln>
            <a:solidFill>
              <a:srgbClr val="2E75B6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-5761" y="0"/>
            <a:ext cx="9143642" cy="65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CustomShape 2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The Concept of “Flow”</a:t>
            </a:r>
          </a:p>
        </p:txBody>
      </p:sp>
      <p:pic>
        <p:nvPicPr>
          <p:cNvPr id="13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726479"/>
            <a:ext cx="7386120" cy="3692881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CustomShape 3"/>
          <p:cNvSpPr txBox="1"/>
          <p:nvPr/>
        </p:nvSpPr>
        <p:spPr>
          <a:xfrm>
            <a:off x="304919" y="4419720"/>
            <a:ext cx="8610122" cy="1773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In HTML/CSS, (by default) every element displayed is governed by a concept called “</a:t>
            </a:r>
            <a:r>
              <a:rPr b="1"/>
              <a:t>flow.</a:t>
            </a:r>
            <a:r>
              <a:t>”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This means that HTML elements force their adjacent elements to </a:t>
            </a:r>
            <a:r>
              <a:rPr b="1"/>
              <a:t>flow around</a:t>
            </a:r>
            <a:r>
              <a:t> them.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-5761" y="0"/>
            <a:ext cx="9143642" cy="65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1" name="CustomShape 2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The Box Model</a:t>
            </a:r>
          </a:p>
        </p:txBody>
      </p:sp>
      <p:sp>
        <p:nvSpPr>
          <p:cNvPr id="142" name="CustomShape 3"/>
          <p:cNvSpPr txBox="1"/>
          <p:nvPr/>
        </p:nvSpPr>
        <p:spPr>
          <a:xfrm>
            <a:off x="304919" y="5356080"/>
            <a:ext cx="8610122" cy="83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The Box Model wraps every CSS element in </a:t>
            </a:r>
            <a:r>
              <a:rPr b="1"/>
              <a:t>padding, border and margin</a:t>
            </a:r>
            <a:r>
              <a:t> – allowing developers to modify spacing styles.</a:t>
            </a:r>
          </a:p>
        </p:txBody>
      </p:sp>
      <p:pic>
        <p:nvPicPr>
          <p:cNvPr id="14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3119" y="783719"/>
            <a:ext cx="5339881" cy="45068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-5761" y="0"/>
            <a:ext cx="9143642" cy="65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6" name="CustomShape 2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CSS Positioning</a:t>
            </a:r>
          </a:p>
        </p:txBody>
      </p:sp>
      <p:sp>
        <p:nvSpPr>
          <p:cNvPr id="147" name="CustomShape 3"/>
          <p:cNvSpPr txBox="1"/>
          <p:nvPr/>
        </p:nvSpPr>
        <p:spPr>
          <a:xfrm>
            <a:off x="304919" y="5549760"/>
            <a:ext cx="8610122" cy="83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We can orient our HTML elements in relation to space with CSS positioning </a:t>
            </a:r>
            <a:r>
              <a:rPr b="1"/>
              <a:t>(static, relative, fixed, absolute)</a:t>
            </a:r>
            <a:r>
              <a:t>.</a:t>
            </a:r>
          </a:p>
        </p:txBody>
      </p:sp>
      <p:pic>
        <p:nvPicPr>
          <p:cNvPr id="148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8199" y="783719"/>
            <a:ext cx="5695562" cy="46357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How to Learn…</a:t>
            </a:r>
          </a:p>
        </p:txBody>
      </p:sp>
      <p:pic>
        <p:nvPicPr>
          <p:cNvPr id="15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920" y="3270599"/>
            <a:ext cx="4562281" cy="1285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rcRect l="15997" t="0" r="0" b="0"/>
          <a:stretch>
            <a:fillRect/>
          </a:stretch>
        </p:blipFill>
        <p:spPr>
          <a:xfrm>
            <a:off x="0" y="701640"/>
            <a:ext cx="4400280" cy="10472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70480" y="4827239"/>
            <a:ext cx="5565241" cy="13910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1439" y="1425599"/>
            <a:ext cx="5714641" cy="170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icture 12" descr="Picture 1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261759" y="3908159"/>
            <a:ext cx="1971361" cy="42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icture 13" descr="Picture 1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956240" y="2479319"/>
            <a:ext cx="1437841" cy="5043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icture 14" descr="Picture 14"/>
          <p:cNvPicPr>
            <a:picLocks noChangeAspect="1"/>
          </p:cNvPicPr>
          <p:nvPr/>
        </p:nvPicPr>
        <p:blipFill>
          <a:blip r:embed="rId8">
            <a:extLst/>
          </a:blip>
          <a:srcRect l="0" t="5647" r="0" b="0"/>
          <a:stretch>
            <a:fillRect/>
          </a:stretch>
        </p:blipFill>
        <p:spPr>
          <a:xfrm>
            <a:off x="7467479" y="914399"/>
            <a:ext cx="1342801" cy="799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icture 15" descr="Picture 15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172039" y="857880"/>
            <a:ext cx="2781001" cy="628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Picture 8" descr="Picture 8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228680" y="4635360"/>
            <a:ext cx="1942921" cy="1664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 txBox="1"/>
          <p:nvPr/>
        </p:nvSpPr>
        <p:spPr>
          <a:xfrm>
            <a:off x="304919" y="97919"/>
            <a:ext cx="5105162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General Questions / Issues?</a:t>
            </a:r>
          </a:p>
        </p:txBody>
      </p:sp>
      <p:pic>
        <p:nvPicPr>
          <p:cNvPr id="16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439" y="1017359"/>
            <a:ext cx="8465402" cy="48409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305039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Check-Up Session</a:t>
            </a:r>
          </a:p>
        </p:txBody>
      </p:sp>
      <p:sp>
        <p:nvSpPr>
          <p:cNvPr id="61" name="CustomShape 2"/>
          <p:cNvSpPr txBox="1"/>
          <p:nvPr/>
        </p:nvSpPr>
        <p:spPr>
          <a:xfrm>
            <a:off x="305039" y="1966874"/>
            <a:ext cx="8534160" cy="942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i="1" sz="6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How’s it going?</a:t>
            </a:r>
          </a:p>
        </p:txBody>
      </p:sp>
      <p:sp>
        <p:nvSpPr>
          <p:cNvPr id="62" name="CustomShape 3"/>
          <p:cNvSpPr txBox="1"/>
          <p:nvPr/>
        </p:nvSpPr>
        <p:spPr>
          <a:xfrm>
            <a:off x="287399" y="3172305"/>
            <a:ext cx="853416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i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After 1 week of Bootcamp, how are you holding up?</a:t>
            </a:r>
          </a:p>
        </p:txBody>
      </p:sp>
      <p:sp>
        <p:nvSpPr>
          <p:cNvPr id="63" name="CustomShape 4"/>
          <p:cNvSpPr txBox="1"/>
          <p:nvPr/>
        </p:nvSpPr>
        <p:spPr>
          <a:xfrm>
            <a:off x="258959" y="3781785"/>
            <a:ext cx="853416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i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What feedback do you have so far?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pPr/>
            <a:r>
              <a:t>Double Take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-5761" y="0"/>
            <a:ext cx="9143642" cy="65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7" name="CustomShape 2"/>
          <p:cNvSpPr txBox="1"/>
          <p:nvPr/>
        </p:nvSpPr>
        <p:spPr>
          <a:xfrm>
            <a:off x="304920" y="97919"/>
            <a:ext cx="57146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Divs, Sections, Navs, Etc….</a:t>
            </a:r>
          </a:p>
        </p:txBody>
      </p:sp>
      <p:pic>
        <p:nvPicPr>
          <p:cNvPr id="168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7160" r="0" b="67440"/>
          <a:stretch>
            <a:fillRect/>
          </a:stretch>
        </p:blipFill>
        <p:spPr>
          <a:xfrm>
            <a:off x="215999" y="2956679"/>
            <a:ext cx="8305561" cy="818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0" t="0" r="24818" b="78208"/>
          <a:stretch>
            <a:fillRect/>
          </a:stretch>
        </p:blipFill>
        <p:spPr>
          <a:xfrm>
            <a:off x="838013" y="2268334"/>
            <a:ext cx="7848428" cy="7617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icture 11" descr="Picture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2999" y="817559"/>
            <a:ext cx="5838482" cy="1314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Picture 12" descr="Picture 1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47160" y="5644800"/>
            <a:ext cx="6324121" cy="6710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Picture 13" descr="Picture 1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10799" y="3857040"/>
            <a:ext cx="4524121" cy="818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Picture 14" descr="Picture 14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04920" y="4637880"/>
            <a:ext cx="8838721" cy="961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 txBox="1"/>
          <p:nvPr/>
        </p:nvSpPr>
        <p:spPr>
          <a:xfrm>
            <a:off x="304920" y="97919"/>
            <a:ext cx="57146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Divs, Sections, Navs, Etc….</a:t>
            </a:r>
          </a:p>
        </p:txBody>
      </p:sp>
      <p:pic>
        <p:nvPicPr>
          <p:cNvPr id="17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2480" y="786960"/>
            <a:ext cx="5943240" cy="4460400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CustomShape 2"/>
          <p:cNvSpPr txBox="1"/>
          <p:nvPr/>
        </p:nvSpPr>
        <p:spPr>
          <a:xfrm>
            <a:off x="304919" y="5313960"/>
            <a:ext cx="8610122" cy="83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All web layouts are inherently composed of containers, traditionally called “</a:t>
            </a:r>
            <a:r>
              <a:rPr b="1"/>
              <a:t>divs.</a:t>
            </a:r>
            <a: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 txBox="1"/>
          <p:nvPr/>
        </p:nvSpPr>
        <p:spPr>
          <a:xfrm>
            <a:off x="304920" y="97919"/>
            <a:ext cx="57146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Divs, Sections, Navs, Etc….</a:t>
            </a:r>
          </a:p>
        </p:txBody>
      </p:sp>
      <p:pic>
        <p:nvPicPr>
          <p:cNvPr id="180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752760"/>
            <a:ext cx="8380440" cy="3885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1" name="CustomShape 2"/>
          <p:cNvSpPr txBox="1"/>
          <p:nvPr/>
        </p:nvSpPr>
        <p:spPr>
          <a:xfrm>
            <a:off x="304919" y="4787639"/>
            <a:ext cx="8610122" cy="1330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 HTML5 introduced the concept of </a:t>
            </a:r>
            <a:r>
              <a:rPr b="1"/>
              <a:t>“semantic layouts,” </a:t>
            </a:r>
            <a:r>
              <a:t>meaning “divs” could be given more meaningful names.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 In theory, this helps with organization and search engine optimization.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 txBox="1"/>
          <p:nvPr/>
        </p:nvSpPr>
        <p:spPr>
          <a:xfrm>
            <a:off x="304920" y="97919"/>
            <a:ext cx="57146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Divs, Sections, Navs, Etc….</a:t>
            </a:r>
          </a:p>
        </p:txBody>
      </p:sp>
      <p:sp>
        <p:nvSpPr>
          <p:cNvPr id="184" name="CustomShape 2"/>
          <p:cNvSpPr txBox="1"/>
          <p:nvPr/>
        </p:nvSpPr>
        <p:spPr>
          <a:xfrm>
            <a:off x="6262559" y="748079"/>
            <a:ext cx="2772001" cy="4225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 That said… many (if not most) websites, seem to still be using basic </a:t>
            </a:r>
            <a:r>
              <a:rPr b="1"/>
              <a:t>divs. </a:t>
            </a:r>
            <a:endParaRPr b="1"/>
          </a:p>
          <a:p>
            <a:pPr/>
            <a:endParaRPr b="1">
              <a:latin typeface="+mj-lt"/>
              <a:ea typeface="+mj-ea"/>
              <a:cs typeface="+mj-cs"/>
              <a:sym typeface="Arial"/>
            </a:endParaRPr>
          </a:p>
          <a:p>
            <a:pPr>
              <a:buSzPct val="100000"/>
              <a:buFont typeface="Arial"/>
              <a:buChar char="•"/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 There are reasons for this that we’ll showcase in later sections.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 Additionally, it’s possible to include “semantics” by using id names and classes. </a:t>
            </a:r>
          </a:p>
        </p:txBody>
      </p:sp>
      <p:pic>
        <p:nvPicPr>
          <p:cNvPr id="185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920" y="734399"/>
            <a:ext cx="5790961" cy="55029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 txBox="1"/>
          <p:nvPr/>
        </p:nvSpPr>
        <p:spPr>
          <a:xfrm>
            <a:off x="304920" y="97919"/>
            <a:ext cx="57146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Divs, Sections, Navs, Etc….</a:t>
            </a:r>
          </a:p>
        </p:txBody>
      </p:sp>
      <p:sp>
        <p:nvSpPr>
          <p:cNvPr id="188" name="CustomShape 2"/>
          <p:cNvSpPr txBox="1"/>
          <p:nvPr/>
        </p:nvSpPr>
        <p:spPr>
          <a:xfrm>
            <a:off x="304920" y="5029199"/>
            <a:ext cx="8730000" cy="1050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b="1" sz="2000">
                <a:latin typeface="+mj-lt"/>
                <a:ea typeface="+mj-ea"/>
                <a:cs typeface="+mj-cs"/>
                <a:sym typeface="Arial"/>
              </a:defRPr>
            </a:pPr>
            <a:r>
              <a:t> Bottom line: </a:t>
            </a:r>
            <a:endParaRPr b="0"/>
          </a:p>
          <a:p>
            <a:pPr>
              <a:defRPr b="1" sz="2000">
                <a:latin typeface="+mj-lt"/>
                <a:ea typeface="+mj-ea"/>
                <a:cs typeface="+mj-cs"/>
                <a:sym typeface="Arial"/>
              </a:defRPr>
            </a:pPr>
            <a:r>
              <a:rPr b="0"/>
              <a:t> Follow your homework’s instructions. But when you get out in the “real world,” follow the convention of where you work!</a:t>
            </a:r>
          </a:p>
        </p:txBody>
      </p:sp>
      <p:sp>
        <p:nvSpPr>
          <p:cNvPr id="189" name="CustomShape 3"/>
          <p:cNvSpPr/>
          <p:nvPr/>
        </p:nvSpPr>
        <p:spPr>
          <a:xfrm>
            <a:off x="762120" y="762120"/>
            <a:ext cx="3885840" cy="4114440"/>
          </a:xfrm>
          <a:prstGeom prst="rect">
            <a:avLst/>
          </a:prstGeom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0" name="CustomShape 4"/>
          <p:cNvSpPr/>
          <p:nvPr/>
        </p:nvSpPr>
        <p:spPr>
          <a:xfrm>
            <a:off x="4876920" y="762120"/>
            <a:ext cx="3885841" cy="4114440"/>
          </a:xfrm>
          <a:prstGeom prst="rect">
            <a:avLst/>
          </a:prstGeom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1" name="CustomShape 5"/>
          <p:cNvSpPr txBox="1"/>
          <p:nvPr/>
        </p:nvSpPr>
        <p:spPr>
          <a:xfrm>
            <a:off x="2018520" y="2186279"/>
            <a:ext cx="1355833" cy="76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48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div?</a:t>
            </a:r>
          </a:p>
        </p:txBody>
      </p:sp>
      <p:sp>
        <p:nvSpPr>
          <p:cNvPr id="192" name="CustomShape 6"/>
          <p:cNvSpPr txBox="1"/>
          <p:nvPr/>
        </p:nvSpPr>
        <p:spPr>
          <a:xfrm>
            <a:off x="5656319" y="2191319"/>
            <a:ext cx="2676833" cy="76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48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Section?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 txBox="1"/>
          <p:nvPr/>
        </p:nvSpPr>
        <p:spPr>
          <a:xfrm>
            <a:off x="304920" y="97919"/>
            <a:ext cx="57146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Classes vs. IDs</a:t>
            </a:r>
          </a:p>
        </p:txBody>
      </p:sp>
      <p:pic>
        <p:nvPicPr>
          <p:cNvPr id="195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395359"/>
            <a:ext cx="8397000" cy="2209321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CustomShape 2"/>
          <p:cNvSpPr txBox="1"/>
          <p:nvPr/>
        </p:nvSpPr>
        <p:spPr>
          <a:xfrm>
            <a:off x="304919" y="3845879"/>
            <a:ext cx="8610122" cy="298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When choosing between a CSS ID and a CSS Class follow the convention: </a:t>
            </a:r>
          </a:p>
          <a:p>
            <a:pPr/>
          </a:p>
          <a:p>
            <a:pPr>
              <a:buSzPct val="100000"/>
              <a:buFont typeface="Arial"/>
              <a:buChar char="•"/>
              <a:defRPr b="1" sz="2000">
                <a:latin typeface="+mj-lt"/>
                <a:ea typeface="+mj-ea"/>
                <a:cs typeface="+mj-cs"/>
                <a:sym typeface="Arial"/>
              </a:defRPr>
            </a:pPr>
            <a:r>
              <a:t> Classes (.classname) </a:t>
            </a:r>
            <a:r>
              <a:rPr b="0"/>
              <a:t>are to be used if the same style will be used on multiple HTML elements.</a:t>
            </a:r>
            <a:endParaRPr b="0"/>
          </a:p>
          <a:p>
            <a:pPr/>
            <a:endParaRPr>
              <a:latin typeface="+mj-lt"/>
              <a:ea typeface="+mj-ea"/>
              <a:cs typeface="+mj-cs"/>
              <a:sym typeface="Arial"/>
            </a:endParaRPr>
          </a:p>
          <a:p>
            <a:pPr>
              <a:buSzPct val="100000"/>
              <a:buFont typeface="Arial"/>
              <a:buChar char="•"/>
              <a:defRPr b="1" sz="2000">
                <a:latin typeface="+mj-lt"/>
                <a:ea typeface="+mj-ea"/>
                <a:cs typeface="+mj-cs"/>
                <a:sym typeface="Arial"/>
              </a:defRPr>
            </a:pPr>
            <a:r>
              <a:t> IDs (#idname) </a:t>
            </a:r>
            <a:r>
              <a:rPr b="0"/>
              <a:t>are to be used if a style is </a:t>
            </a:r>
            <a:r>
              <a:rPr b="0" i="1"/>
              <a:t>unique </a:t>
            </a:r>
            <a:r>
              <a:rPr b="0"/>
              <a:t>to that HTML element.</a:t>
            </a:r>
            <a:endParaRPr b="0"/>
          </a:p>
          <a:p>
            <a:pPr/>
            <a:endParaRPr>
              <a:latin typeface="+mj-lt"/>
              <a:ea typeface="+mj-ea"/>
              <a:cs typeface="+mj-cs"/>
              <a:sym typeface="Arial"/>
            </a:endParaRPr>
          </a:p>
          <a:p>
            <a:pPr/>
            <a:endParaRPr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97" name="CustomShape 3"/>
          <p:cNvSpPr txBox="1"/>
          <p:nvPr/>
        </p:nvSpPr>
        <p:spPr>
          <a:xfrm>
            <a:off x="854999" y="964800"/>
            <a:ext cx="3170942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Classes = Barcode (all iPod)</a:t>
            </a:r>
          </a:p>
        </p:txBody>
      </p:sp>
      <p:sp>
        <p:nvSpPr>
          <p:cNvPr id="198" name="CustomShape 4"/>
          <p:cNvSpPr txBox="1"/>
          <p:nvPr/>
        </p:nvSpPr>
        <p:spPr>
          <a:xfrm>
            <a:off x="4887719" y="984960"/>
            <a:ext cx="3792672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IDs = Serial Number (unique iPod)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 txBox="1"/>
          <p:nvPr/>
        </p:nvSpPr>
        <p:spPr>
          <a:xfrm>
            <a:off x="304920" y="97919"/>
            <a:ext cx="57146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Chrome Developer Tools (Inspector)</a:t>
            </a:r>
          </a:p>
        </p:txBody>
      </p:sp>
      <p:sp>
        <p:nvSpPr>
          <p:cNvPr id="201" name="CustomShape 2"/>
          <p:cNvSpPr txBox="1"/>
          <p:nvPr/>
        </p:nvSpPr>
        <p:spPr>
          <a:xfrm>
            <a:off x="457199" y="827999"/>
            <a:ext cx="3352322" cy="376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 sz="2400">
                <a:latin typeface="+mj-lt"/>
                <a:ea typeface="+mj-ea"/>
                <a:cs typeface="+mj-cs"/>
                <a:sym typeface="Arial"/>
              </a:defRPr>
            </a:pPr>
            <a:r>
              <a:t> </a:t>
            </a:r>
            <a:r>
              <a:rPr b="0"/>
              <a:t>This</a:t>
            </a:r>
            <a:r>
              <a:t> </a:t>
            </a:r>
            <a:r>
              <a:rPr b="0"/>
              <a:t>is one of the most frequent tools you will use in web development. </a:t>
            </a:r>
            <a:endParaRPr b="0"/>
          </a:p>
          <a:p>
            <a:pPr/>
            <a:endParaRPr>
              <a:latin typeface="+mj-lt"/>
              <a:ea typeface="+mj-ea"/>
              <a:cs typeface="+mj-cs"/>
              <a:sym typeface="Arial"/>
            </a:endParaRPr>
          </a:p>
          <a:p>
            <a:pPr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 It allows you to truly debug your web designs. </a:t>
            </a:r>
          </a:p>
          <a:p>
            <a:pPr/>
          </a:p>
          <a:p>
            <a:pPr>
              <a:buSzPct val="100000"/>
              <a:buFont typeface="Arial"/>
              <a:buChar char="•"/>
              <a:defRPr b="1" sz="2400" u="sng">
                <a:latin typeface="+mj-lt"/>
                <a:ea typeface="+mj-ea"/>
                <a:cs typeface="+mj-cs"/>
                <a:sym typeface="Arial"/>
              </a:defRPr>
            </a:pPr>
            <a:r>
              <a:t>Start using it!</a:t>
            </a:r>
          </a:p>
        </p:txBody>
      </p:sp>
      <p:pic>
        <p:nvPicPr>
          <p:cNvPr id="202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42000" y="954359"/>
            <a:ext cx="4961521" cy="49665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9" y="990719"/>
            <a:ext cx="9138961" cy="38811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5" name="CustomShape 1"/>
          <p:cNvSpPr txBox="1"/>
          <p:nvPr/>
        </p:nvSpPr>
        <p:spPr>
          <a:xfrm>
            <a:off x="116639" y="5181479"/>
            <a:ext cx="8915042" cy="758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b="1" sz="2000">
                <a:latin typeface="+mj-lt"/>
                <a:ea typeface="+mj-ea"/>
                <a:cs typeface="+mj-cs"/>
                <a:sym typeface="Arial"/>
              </a:defRPr>
            </a:pPr>
            <a:r>
              <a:t> You can edit any page’s HTML and CSS with Chrome Developer Tools. </a:t>
            </a:r>
          </a:p>
          <a:p>
            <a:pPr>
              <a:buSzPct val="100000"/>
              <a:buFont typeface="Arial"/>
              <a:buChar char="•"/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 Plus, you’ll see your results instantly. </a:t>
            </a:r>
          </a:p>
        </p:txBody>
      </p:sp>
      <p:sp>
        <p:nvSpPr>
          <p:cNvPr id="206" name="CustomShape 2"/>
          <p:cNvSpPr txBox="1"/>
          <p:nvPr/>
        </p:nvSpPr>
        <p:spPr>
          <a:xfrm>
            <a:off x="304920" y="97919"/>
            <a:ext cx="6933959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Modifying Sites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INSTRUCTOR DEMO!</a:t>
            </a:r>
          </a:p>
        </p:txBody>
      </p:sp>
      <p:grpSp>
        <p:nvGrpSpPr>
          <p:cNvPr id="211" name="CustomShape 2"/>
          <p:cNvGrpSpPr/>
          <p:nvPr/>
        </p:nvGrpSpPr>
        <p:grpSpPr>
          <a:xfrm>
            <a:off x="304920" y="1447919"/>
            <a:ext cx="8534160" cy="3428641"/>
            <a:chOff x="0" y="0"/>
            <a:chExt cx="8534159" cy="3428639"/>
          </a:xfrm>
        </p:grpSpPr>
        <p:sp>
          <p:nvSpPr>
            <p:cNvPr id="209" name="Rectangle"/>
            <p:cNvSpPr/>
            <p:nvPr/>
          </p:nvSpPr>
          <p:spPr>
            <a:xfrm>
              <a:off x="0" y="0"/>
              <a:ext cx="8534160" cy="342864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10" name="Instructor: Demo…"/>
            <p:cNvSpPr txBox="1"/>
            <p:nvPr/>
          </p:nvSpPr>
          <p:spPr>
            <a:xfrm>
              <a:off x="0" y="1204516"/>
              <a:ext cx="8534160" cy="1019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i="1" sz="3600">
                  <a:latin typeface="+mj-lt"/>
                  <a:ea typeface="+mj-ea"/>
                  <a:cs typeface="+mj-cs"/>
                  <a:sym typeface="Arial"/>
                </a:defRPr>
              </a:pPr>
              <a:r>
                <a:t>Instructor: Demo </a:t>
              </a:r>
            </a:p>
            <a:p>
              <a:pPr algn="ctr">
                <a:defRPr i="1" sz="2800">
                  <a:latin typeface="+mj-lt"/>
                  <a:ea typeface="+mj-ea"/>
                  <a:cs typeface="+mj-cs"/>
                  <a:sym typeface="Arial"/>
                </a:defRPr>
              </a:pPr>
              <a:r>
                <a:t>(Chrome Developer Tools)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Instructor Feedback</a:t>
            </a:r>
          </a:p>
        </p:txBody>
      </p:sp>
      <p:pic>
        <p:nvPicPr>
          <p:cNvPr id="6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7480" y="783719"/>
            <a:ext cx="7425001" cy="4942801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CustomShape 2"/>
          <p:cNvSpPr txBox="1"/>
          <p:nvPr/>
        </p:nvSpPr>
        <p:spPr>
          <a:xfrm>
            <a:off x="304919" y="5821200"/>
            <a:ext cx="8610122" cy="503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b="1" sz="22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Seriously, mind-blown.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-11881" y="689759"/>
            <a:ext cx="9155522" cy="56260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4" name="CustomShape 2"/>
          <p:cNvSpPr txBox="1"/>
          <p:nvPr/>
        </p:nvSpPr>
        <p:spPr>
          <a:xfrm>
            <a:off x="304919" y="914400"/>
            <a:ext cx="8686442" cy="50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400">
                <a:latin typeface="+mj-lt"/>
                <a:ea typeface="+mj-ea"/>
                <a:cs typeface="+mj-cs"/>
                <a:sym typeface="Arial"/>
              </a:defRPr>
            </a:pPr>
            <a:r>
              <a:t>Assignment</a:t>
            </a:r>
          </a:p>
          <a:p>
            <a:pPr/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For the next 15 minutes, take a website you commonly use (Amazon, Google, Huff Po, etc.) and heavily modify it using the Chrome Developer Tools.</a:t>
            </a:r>
          </a:p>
          <a:p>
            <a:pPr/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Be sure to at least modify: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 Content (Change words)</a:t>
            </a:r>
          </a:p>
          <a:p>
            <a:pPr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 Colors</a:t>
            </a:r>
          </a:p>
          <a:p>
            <a:pPr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 Spacing</a:t>
            </a:r>
          </a:p>
          <a:p>
            <a:pPr/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Send a screenshot to the class’s slack profile when you’re done.</a:t>
            </a:r>
          </a:p>
        </p:txBody>
      </p:sp>
      <p:sp>
        <p:nvSpPr>
          <p:cNvPr id="215" name="CustomShape 3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216" name="CustomShape 4"/>
          <p:cNvSpPr txBox="1"/>
          <p:nvPr/>
        </p:nvSpPr>
        <p:spPr>
          <a:xfrm>
            <a:off x="2971799" y="124919"/>
            <a:ext cx="6019562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t>Suggested Time: </a:t>
            </a:r>
            <a:r>
              <a:rPr b="0"/>
              <a:t>15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-11881" y="689759"/>
            <a:ext cx="9155522" cy="56260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9" name="CustomShape 2"/>
          <p:cNvSpPr txBox="1"/>
          <p:nvPr/>
        </p:nvSpPr>
        <p:spPr>
          <a:xfrm>
            <a:off x="304919" y="914399"/>
            <a:ext cx="8686442" cy="369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400">
                <a:latin typeface="+mj-lt"/>
                <a:ea typeface="+mj-ea"/>
                <a:cs typeface="+mj-cs"/>
                <a:sym typeface="Arial"/>
              </a:defRPr>
            </a:pPr>
            <a:r>
              <a:t>Assignment</a:t>
            </a:r>
          </a:p>
          <a:p>
            <a:pPr/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For the next 10 minutes, edit any site that you’ve been working on in-class or for homework with Chrome Developer Tools.</a:t>
            </a:r>
          </a:p>
          <a:p>
            <a:pPr/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Be sure to at least modify: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 Content (Change words)</a:t>
            </a:r>
          </a:p>
          <a:p>
            <a:pPr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 Colors</a:t>
            </a:r>
          </a:p>
          <a:p>
            <a:pPr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 Spacing</a:t>
            </a:r>
          </a:p>
        </p:txBody>
      </p:sp>
      <p:sp>
        <p:nvSpPr>
          <p:cNvPr id="220" name="CustomShape 3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221" name="CustomShape 4"/>
          <p:cNvSpPr txBox="1"/>
          <p:nvPr/>
        </p:nvSpPr>
        <p:spPr>
          <a:xfrm>
            <a:off x="2971799" y="124919"/>
            <a:ext cx="6019562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t>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pPr/>
            <a:r>
              <a:t>CSS Resets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304919" y="108165"/>
            <a:ext cx="8571602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Loading Multiple CSS Files ***(Very Important!!!)***</a:t>
            </a:r>
          </a:p>
        </p:txBody>
      </p:sp>
      <p:pic>
        <p:nvPicPr>
          <p:cNvPr id="22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559" y="762120"/>
            <a:ext cx="8544961" cy="3141361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CustomShape 2"/>
          <p:cNvSpPr txBox="1"/>
          <p:nvPr/>
        </p:nvSpPr>
        <p:spPr>
          <a:xfrm>
            <a:off x="321480" y="3977280"/>
            <a:ext cx="8555040" cy="180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>
                <a:latin typeface="+mj-lt"/>
                <a:ea typeface="+mj-ea"/>
                <a:cs typeface="+mj-cs"/>
                <a:sym typeface="Arial"/>
              </a:defRPr>
            </a:pPr>
            <a:r>
              <a:t> An incredibly powerful technique: deploying multiple CSS files simultaneously.</a:t>
            </a:r>
          </a:p>
          <a:p>
            <a:pPr/>
          </a:p>
          <a:p>
            <a:pPr>
              <a:buSzPct val="100000"/>
              <a:buFont typeface="Arial"/>
              <a:buChar char="•"/>
              <a:defRPr>
                <a:latin typeface="+mj-lt"/>
                <a:ea typeface="+mj-ea"/>
                <a:cs typeface="+mj-cs"/>
                <a:sym typeface="Arial"/>
              </a:defRPr>
            </a:pPr>
            <a:r>
              <a:t> This lets developers to create complex designs made up of abounding design elements. </a:t>
            </a:r>
          </a:p>
          <a:p>
            <a:pPr/>
          </a:p>
          <a:p>
            <a:pPr>
              <a:buSzPct val="100000"/>
              <a:buFont typeface="Arial"/>
              <a:buChar char="•"/>
              <a:defRPr>
                <a:latin typeface="+mj-lt"/>
                <a:ea typeface="+mj-ea"/>
                <a:cs typeface="+mj-cs"/>
                <a:sym typeface="Arial"/>
              </a:defRPr>
            </a:pPr>
            <a:r>
              <a:t> Just remember: </a:t>
            </a:r>
            <a:r>
              <a:rPr b="1" i="1" u="sng"/>
              <a:t>the loading order matters!!!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INSTRUCTOR DEMO!</a:t>
            </a:r>
          </a:p>
        </p:txBody>
      </p:sp>
      <p:grpSp>
        <p:nvGrpSpPr>
          <p:cNvPr id="232" name="CustomShape 2"/>
          <p:cNvGrpSpPr/>
          <p:nvPr/>
        </p:nvGrpSpPr>
        <p:grpSpPr>
          <a:xfrm>
            <a:off x="304920" y="1447919"/>
            <a:ext cx="8534160" cy="3428641"/>
            <a:chOff x="0" y="0"/>
            <a:chExt cx="8534159" cy="3428639"/>
          </a:xfrm>
        </p:grpSpPr>
        <p:sp>
          <p:nvSpPr>
            <p:cNvPr id="230" name="Rectangle"/>
            <p:cNvSpPr/>
            <p:nvPr/>
          </p:nvSpPr>
          <p:spPr>
            <a:xfrm>
              <a:off x="0" y="0"/>
              <a:ext cx="8534160" cy="342864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31" name="Instructor: Demo…"/>
            <p:cNvSpPr txBox="1"/>
            <p:nvPr/>
          </p:nvSpPr>
          <p:spPr>
            <a:xfrm>
              <a:off x="0" y="1142678"/>
              <a:ext cx="8534160" cy="1143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i="1" sz="3600">
                  <a:latin typeface="+mj-lt"/>
                  <a:ea typeface="+mj-ea"/>
                  <a:cs typeface="+mj-cs"/>
                  <a:sym typeface="Arial"/>
                </a:defRPr>
              </a:pPr>
              <a:r>
                <a:t>Instructor: Demo </a:t>
              </a:r>
            </a:p>
            <a:p>
              <a:pPr algn="ctr">
                <a:defRPr i="1" sz="3600">
                  <a:latin typeface="+mj-lt"/>
                  <a:ea typeface="+mj-ea"/>
                  <a:cs typeface="+mj-cs"/>
                  <a:sym typeface="Arial"/>
                </a:defRPr>
              </a:pPr>
              <a:r>
                <a:t>(1-3_CSSFiles.html | 3-MultipleCSS)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What Browser?</a:t>
            </a:r>
          </a:p>
        </p:txBody>
      </p:sp>
      <p:sp>
        <p:nvSpPr>
          <p:cNvPr id="235" name="CustomShape 2"/>
          <p:cNvSpPr txBox="1"/>
          <p:nvPr/>
        </p:nvSpPr>
        <p:spPr>
          <a:xfrm>
            <a:off x="457199" y="2794985"/>
            <a:ext cx="8229242" cy="1115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i="1" sz="3000">
                <a:latin typeface="+mj-lt"/>
                <a:ea typeface="+mj-ea"/>
                <a:cs typeface="+mj-cs"/>
                <a:sym typeface="Arial"/>
              </a:defRPr>
            </a:pPr>
            <a:r>
              <a:t>By a show of hands…</a:t>
            </a:r>
          </a:p>
          <a:p>
            <a:pPr algn="ctr">
              <a:defRPr b="1" i="1" sz="4200">
                <a:latin typeface="+mj-lt"/>
                <a:ea typeface="+mj-ea"/>
                <a:cs typeface="+mj-cs"/>
                <a:sym typeface="Arial"/>
              </a:defRPr>
            </a:pPr>
            <a:r>
              <a:t>Which browser do you use?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304919" y="108165"/>
            <a:ext cx="7086242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Battle of the Browsers</a:t>
            </a:r>
          </a:p>
        </p:txBody>
      </p:sp>
      <p:pic>
        <p:nvPicPr>
          <p:cNvPr id="238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920" y="1003319"/>
            <a:ext cx="3809521" cy="5057282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CustomShape 2"/>
          <p:cNvSpPr txBox="1"/>
          <p:nvPr/>
        </p:nvSpPr>
        <p:spPr>
          <a:xfrm>
            <a:off x="4343400" y="1307879"/>
            <a:ext cx="4701960" cy="403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Under the hood, web browsers often </a:t>
            </a:r>
            <a:r>
              <a:rPr b="1" u="sng"/>
              <a:t>render web pages differently</a:t>
            </a:r>
            <a:r>
              <a:t> than their competition.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These disparities could mean HTML/CSS displaying differently in each web client.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Because of these potential divergences, web developers need to make their websites </a:t>
            </a:r>
            <a:r>
              <a:rPr b="1" u="sng"/>
              <a:t>cross-browser compatible</a:t>
            </a:r>
            <a: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304919" y="108165"/>
            <a:ext cx="7086242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Reset.css (or Normalize.css)</a:t>
            </a:r>
          </a:p>
        </p:txBody>
      </p:sp>
      <p:pic>
        <p:nvPicPr>
          <p:cNvPr id="24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0" y="783719"/>
            <a:ext cx="6867001" cy="36727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3" name="CustomShape 2"/>
          <p:cNvSpPr txBox="1"/>
          <p:nvPr/>
        </p:nvSpPr>
        <p:spPr>
          <a:xfrm>
            <a:off x="152279" y="4586759"/>
            <a:ext cx="8882282" cy="144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Reset.css will “reset” all browser-specific CSS. This means your site will appear the same in all browsers.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However, you will have to re-style everything yourself.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INSTRUCTOR DEMO!</a:t>
            </a:r>
          </a:p>
        </p:txBody>
      </p:sp>
      <p:grpSp>
        <p:nvGrpSpPr>
          <p:cNvPr id="248" name="CustomShape 2"/>
          <p:cNvGrpSpPr/>
          <p:nvPr/>
        </p:nvGrpSpPr>
        <p:grpSpPr>
          <a:xfrm>
            <a:off x="304920" y="1447919"/>
            <a:ext cx="8534160" cy="3428641"/>
            <a:chOff x="0" y="0"/>
            <a:chExt cx="8534159" cy="3428639"/>
          </a:xfrm>
        </p:grpSpPr>
        <p:sp>
          <p:nvSpPr>
            <p:cNvPr id="246" name="Rectangle"/>
            <p:cNvSpPr/>
            <p:nvPr/>
          </p:nvSpPr>
          <p:spPr>
            <a:xfrm>
              <a:off x="0" y="0"/>
              <a:ext cx="8534160" cy="342864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47" name="Instructor: Demo…"/>
            <p:cNvSpPr txBox="1"/>
            <p:nvPr/>
          </p:nvSpPr>
          <p:spPr>
            <a:xfrm>
              <a:off x="0" y="1142678"/>
              <a:ext cx="8534160" cy="1143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i="1" sz="3600">
                  <a:latin typeface="+mj-lt"/>
                  <a:ea typeface="+mj-ea"/>
                  <a:cs typeface="+mj-cs"/>
                  <a:sym typeface="Arial"/>
                </a:defRPr>
              </a:pPr>
              <a:r>
                <a:t>Instructor: Demo </a:t>
              </a:r>
            </a:p>
            <a:p>
              <a:pPr algn="ctr">
                <a:defRPr i="1" sz="3600">
                  <a:latin typeface="+mj-lt"/>
                  <a:ea typeface="+mj-ea"/>
                  <a:cs typeface="+mj-cs"/>
                  <a:sym typeface="Arial"/>
                </a:defRPr>
              </a:pPr>
              <a:r>
                <a:t>(Example.html | 4-ResetCSS)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Why CSS Resets Matter</a:t>
            </a:r>
          </a:p>
        </p:txBody>
      </p:sp>
      <p:sp>
        <p:nvSpPr>
          <p:cNvPr id="251" name="CustomShape 2"/>
          <p:cNvSpPr txBox="1"/>
          <p:nvPr/>
        </p:nvSpPr>
        <p:spPr>
          <a:xfrm>
            <a:off x="0" y="1307879"/>
            <a:ext cx="9045000" cy="201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AutoNum type="arabicPeriod" startAt="1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It’s important for creating browser-compatible websites</a:t>
            </a:r>
          </a:p>
          <a:p>
            <a:pPr>
              <a:buSzPct val="100000"/>
              <a:buAutoNum type="arabicPeriod" startAt="1"/>
            </a:pPr>
          </a:p>
          <a:p>
            <a:pPr>
              <a:buSzPct val="100000"/>
              <a:buAutoNum type="arabicPeriod" startAt="2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It’s an example of using someone else’s CSS in </a:t>
            </a:r>
            <a:r>
              <a:rPr i="1" u="sng"/>
              <a:t>your </a:t>
            </a:r>
            <a:r>
              <a:t>website!!!</a:t>
            </a:r>
          </a:p>
          <a:p>
            <a:pPr>
              <a:buSzPct val="100000"/>
              <a:buAutoNum type="arabicPeriod" startAt="2"/>
            </a:pPr>
          </a:p>
          <a:p>
            <a:pPr>
              <a:buSzPct val="100000"/>
              <a:buAutoNum type="arabicPeriod" startAt="3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It’s a common Front-End Developer Interview question.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Instructor Feedback</a:t>
            </a:r>
          </a:p>
        </p:txBody>
      </p:sp>
      <p:sp>
        <p:nvSpPr>
          <p:cNvPr id="70" name="CustomShape 2"/>
          <p:cNvSpPr txBox="1"/>
          <p:nvPr/>
        </p:nvSpPr>
        <p:spPr>
          <a:xfrm>
            <a:off x="304919" y="762119"/>
            <a:ext cx="8740442" cy="355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2200">
                <a:latin typeface="+mj-lt"/>
                <a:ea typeface="+mj-ea"/>
                <a:cs typeface="+mj-cs"/>
                <a:sym typeface="Arial"/>
              </a:defRPr>
            </a:pPr>
            <a:r>
              <a:t>Things I’ve noticed people doing </a:t>
            </a:r>
            <a:r>
              <a:rPr i="1" u="sng"/>
              <a:t>incredibly</a:t>
            </a:r>
            <a:r>
              <a:t> well: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All of you are handling an enormous volume of information. </a:t>
            </a:r>
          </a:p>
          <a:p>
            <a:pPr/>
            <a:r>
              <a:t> </a:t>
            </a:r>
          </a:p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All of you are asking the right questions.</a:t>
            </a:r>
          </a:p>
          <a:p>
            <a:pPr/>
            <a:r>
              <a:t> </a:t>
            </a:r>
          </a:p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You notice the right details.</a:t>
            </a:r>
          </a:p>
          <a:p>
            <a:pPr/>
            <a:r>
              <a:t> </a:t>
            </a:r>
          </a:p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You all help each other out.</a:t>
            </a:r>
          </a:p>
          <a:p>
            <a:pPr/>
            <a:r>
              <a:t> </a:t>
            </a:r>
          </a:p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And, most importantly, you are </a:t>
            </a:r>
            <a:r>
              <a:rPr b="1" u="sng"/>
              <a:t>figuring out things on your own.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254" name="CustomShape 2"/>
          <p:cNvSpPr/>
          <p:nvPr/>
        </p:nvSpPr>
        <p:spPr>
          <a:xfrm>
            <a:off x="-11881" y="689759"/>
            <a:ext cx="9155522" cy="56260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5" name="CustomShape 3"/>
          <p:cNvSpPr txBox="1"/>
          <p:nvPr/>
        </p:nvSpPr>
        <p:spPr>
          <a:xfrm>
            <a:off x="304919" y="914399"/>
            <a:ext cx="8686442" cy="235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400">
                <a:latin typeface="+mj-lt"/>
                <a:ea typeface="+mj-ea"/>
                <a:cs typeface="+mj-cs"/>
                <a:sym typeface="Arial"/>
              </a:defRPr>
            </a:pPr>
            <a:r>
              <a:t>Assignment</a:t>
            </a:r>
          </a:p>
          <a:p>
            <a:pPr/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Follow the instructions given via Slack to incorporate a </a:t>
            </a:r>
            <a:r>
              <a:rPr b="1"/>
              <a:t>reset.css</a:t>
            </a:r>
            <a:r>
              <a:t> file into a basic HTML file. </a:t>
            </a:r>
          </a:p>
          <a:p>
            <a:pPr/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Note the impact the reset file makes after its inclusion.</a:t>
            </a:r>
          </a:p>
        </p:txBody>
      </p:sp>
      <p:sp>
        <p:nvSpPr>
          <p:cNvPr id="256" name="CustomShape 4"/>
          <p:cNvSpPr txBox="1"/>
          <p:nvPr/>
        </p:nvSpPr>
        <p:spPr>
          <a:xfrm>
            <a:off x="2971799" y="124919"/>
            <a:ext cx="6019562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t>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pPr/>
            <a:r>
              <a:t>To the Web with GitHub!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The Internet</a:t>
            </a:r>
          </a:p>
        </p:txBody>
      </p:sp>
      <p:sp>
        <p:nvSpPr>
          <p:cNvPr id="261" name="CustomShape 2"/>
          <p:cNvSpPr txBox="1"/>
          <p:nvPr/>
        </p:nvSpPr>
        <p:spPr>
          <a:xfrm>
            <a:off x="409319" y="5518079"/>
            <a:ext cx="8610122" cy="50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b="1" sz="22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A deep and complex diagram above on how the internet works.</a:t>
            </a:r>
          </a:p>
        </p:txBody>
      </p:sp>
      <p:pic>
        <p:nvPicPr>
          <p:cNvPr id="26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8559" y="945360"/>
            <a:ext cx="7812001" cy="42807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The World Will See Our Greatness!</a:t>
            </a:r>
          </a:p>
        </p:txBody>
      </p:sp>
      <p:sp>
        <p:nvSpPr>
          <p:cNvPr id="265" name="CustomShape 2"/>
          <p:cNvSpPr txBox="1"/>
          <p:nvPr/>
        </p:nvSpPr>
        <p:spPr>
          <a:xfrm>
            <a:off x="409319" y="5233680"/>
            <a:ext cx="8610122" cy="1050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Arial"/>
              </a:defRPr>
            </a:pPr>
            <a:r>
              <a:t>GitHub provides hosting for static websites – </a:t>
            </a:r>
            <a:r>
              <a:rPr b="0"/>
              <a:t>which means we can </a:t>
            </a:r>
            <a:r>
              <a:rPr b="0" u="sng"/>
              <a:t>deploy</a:t>
            </a:r>
            <a:r>
              <a:rPr b="0"/>
              <a:t> our websites and applications onto their servers for the world to see. </a:t>
            </a:r>
          </a:p>
        </p:txBody>
      </p:sp>
      <p:pic>
        <p:nvPicPr>
          <p:cNvPr id="266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9379" y="988859"/>
            <a:ext cx="6350001" cy="381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Together Now…</a:t>
            </a:r>
          </a:p>
        </p:txBody>
      </p:sp>
      <p:grpSp>
        <p:nvGrpSpPr>
          <p:cNvPr id="271" name="CustomShape 2"/>
          <p:cNvGrpSpPr/>
          <p:nvPr/>
        </p:nvGrpSpPr>
        <p:grpSpPr>
          <a:xfrm>
            <a:off x="304920" y="2590919"/>
            <a:ext cx="8534160" cy="1857791"/>
            <a:chOff x="0" y="0"/>
            <a:chExt cx="8534159" cy="1857790"/>
          </a:xfrm>
        </p:grpSpPr>
        <p:sp>
          <p:nvSpPr>
            <p:cNvPr id="269" name="Rectangle"/>
            <p:cNvSpPr/>
            <p:nvPr/>
          </p:nvSpPr>
          <p:spPr>
            <a:xfrm>
              <a:off x="0" y="-1"/>
              <a:ext cx="8534160" cy="1857792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70" name="Let’s all login to GitHub"/>
            <p:cNvSpPr txBox="1"/>
            <p:nvPr/>
          </p:nvSpPr>
          <p:spPr>
            <a:xfrm>
              <a:off x="0" y="19339"/>
              <a:ext cx="8534160" cy="1819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i="1" sz="60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Let’s all login to GitHub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INSTRUCTOR DEMO!</a:t>
            </a:r>
          </a:p>
        </p:txBody>
      </p:sp>
      <p:grpSp>
        <p:nvGrpSpPr>
          <p:cNvPr id="276" name="CustomShape 2"/>
          <p:cNvGrpSpPr/>
          <p:nvPr/>
        </p:nvGrpSpPr>
        <p:grpSpPr>
          <a:xfrm>
            <a:off x="304920" y="1447919"/>
            <a:ext cx="8534160" cy="3428641"/>
            <a:chOff x="0" y="0"/>
            <a:chExt cx="8534159" cy="3428639"/>
          </a:xfrm>
        </p:grpSpPr>
        <p:sp>
          <p:nvSpPr>
            <p:cNvPr id="274" name="Rectangle"/>
            <p:cNvSpPr/>
            <p:nvPr/>
          </p:nvSpPr>
          <p:spPr>
            <a:xfrm>
              <a:off x="0" y="0"/>
              <a:ext cx="8534160" cy="342864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75" name="Instructor: Demo…"/>
            <p:cNvSpPr txBox="1"/>
            <p:nvPr/>
          </p:nvSpPr>
          <p:spPr>
            <a:xfrm>
              <a:off x="0" y="1142678"/>
              <a:ext cx="8534160" cy="1143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i="1" sz="3600">
                  <a:latin typeface="+mj-lt"/>
                  <a:ea typeface="+mj-ea"/>
                  <a:cs typeface="+mj-cs"/>
                  <a:sym typeface="Arial"/>
                </a:defRPr>
              </a:pPr>
              <a:r>
                <a:t>Instructor: Demo </a:t>
              </a:r>
            </a:p>
            <a:p>
              <a:pPr algn="ctr">
                <a:defRPr i="1" sz="3600">
                  <a:latin typeface="+mj-lt"/>
                  <a:ea typeface="+mj-ea"/>
                  <a:cs typeface="+mj-cs"/>
                  <a:sym typeface="Arial"/>
                </a:defRPr>
              </a:pPr>
              <a:r>
                <a:t>(GitHub Pages Deployment - Personal)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 txBox="1"/>
          <p:nvPr/>
        </p:nvSpPr>
        <p:spPr>
          <a:xfrm>
            <a:off x="304919" y="97919"/>
            <a:ext cx="7256862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400">
                <a:latin typeface="+mj-lt"/>
                <a:ea typeface="+mj-ea"/>
                <a:cs typeface="+mj-cs"/>
                <a:sym typeface="Arial"/>
              </a:defRPr>
            </a:pPr>
            <a:r>
              <a:t>Deploying Static Personal Site </a:t>
            </a:r>
            <a:r>
              <a:t>–</a:t>
            </a:r>
            <a:r>
              <a:t> GitHub Pages</a:t>
            </a:r>
          </a:p>
        </p:txBody>
      </p:sp>
      <p:sp>
        <p:nvSpPr>
          <p:cNvPr id="279" name="CustomShape 2"/>
          <p:cNvSpPr txBox="1"/>
          <p:nvPr/>
        </p:nvSpPr>
        <p:spPr>
          <a:xfrm>
            <a:off x="409319" y="783719"/>
            <a:ext cx="8610122" cy="4081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Arial"/>
              </a:defRPr>
            </a:pPr>
            <a:r>
              <a:t>Basic Steps:</a:t>
            </a:r>
          </a:p>
          <a:p>
            <a:pPr>
              <a:defRPr b="1" sz="20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457200" indent="-457200">
              <a:buSzPct val="100000"/>
              <a:buAutoNum type="arabicPeriod" startAt="1"/>
              <a:defRPr sz="2400"/>
            </a:pPr>
            <a:r>
              <a:t>Create a new repo that is named `_username_.github.io`  </a:t>
            </a:r>
          </a:p>
          <a:p>
            <a:pPr marL="457200" indent="-457200">
              <a:buSzPct val="100000"/>
              <a:buAutoNum type="arabicPeriod" startAt="1"/>
              <a:defRPr sz="2400"/>
            </a:pPr>
          </a:p>
          <a:p>
            <a:pPr marL="457200" indent="-457200">
              <a:buSzPct val="100000"/>
              <a:buAutoNum type="arabicPeriod" startAt="2"/>
              <a:defRPr sz="2400"/>
            </a:pPr>
            <a:r>
              <a:t>Navigate into a folder and clone the repo into it  </a:t>
            </a:r>
          </a:p>
          <a:p>
            <a:pPr marL="457200" indent="-457200">
              <a:buSzPct val="100000"/>
              <a:buAutoNum type="arabicPeriod" startAt="2"/>
              <a:defRPr sz="2400"/>
            </a:pPr>
          </a:p>
          <a:p>
            <a:pPr marL="457200" indent="-457200">
              <a:buSzPct val="100000"/>
              <a:buAutoNum type="arabicPeriod" startAt="3"/>
              <a:defRPr sz="2400"/>
            </a:pPr>
            <a:r>
              <a:t>Build your files</a:t>
            </a:r>
          </a:p>
          <a:p>
            <a:pPr marL="457200" indent="-457200">
              <a:buSzPct val="100000"/>
              <a:buAutoNum type="arabicPeriod" startAt="3"/>
              <a:defRPr sz="2400"/>
            </a:pPr>
          </a:p>
          <a:p>
            <a:pPr marL="457200" indent="-457200">
              <a:buSzPct val="100000"/>
              <a:buAutoNum type="arabicPeriod" startAt="4"/>
              <a:defRPr sz="2400"/>
            </a:pPr>
            <a:r>
              <a:t>Add, commit, and push your changes into the repository</a:t>
            </a:r>
          </a:p>
          <a:p>
            <a:pPr/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-11881" y="689759"/>
            <a:ext cx="9155522" cy="56260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2" name="CustomShape 2"/>
          <p:cNvSpPr txBox="1"/>
          <p:nvPr/>
        </p:nvSpPr>
        <p:spPr>
          <a:xfrm>
            <a:off x="304919" y="914399"/>
            <a:ext cx="8686442" cy="242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400">
                <a:latin typeface="+mj-lt"/>
                <a:ea typeface="+mj-ea"/>
                <a:cs typeface="+mj-cs"/>
                <a:sym typeface="Arial"/>
              </a:defRPr>
            </a:pPr>
            <a:r>
              <a:t>Assignment</a:t>
            </a:r>
          </a:p>
          <a:p>
            <a:pPr/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Time to take your newfangled website and deploy it to the cloud (in this case, GitHub Pages).</a:t>
            </a:r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Additional instructions to be sent via Slack.</a:t>
            </a:r>
          </a:p>
        </p:txBody>
      </p:sp>
      <p:sp>
        <p:nvSpPr>
          <p:cNvPr id="283" name="CustomShape 3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284" name="CustomShape 4"/>
          <p:cNvSpPr txBox="1"/>
          <p:nvPr/>
        </p:nvSpPr>
        <p:spPr>
          <a:xfrm>
            <a:off x="2971799" y="124919"/>
            <a:ext cx="6019562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t>Suggested Time: </a:t>
            </a:r>
            <a:r>
              <a:rPr b="0"/>
              <a:t>15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INSTRUCTOR DEMO!</a:t>
            </a:r>
          </a:p>
        </p:txBody>
      </p:sp>
      <p:grpSp>
        <p:nvGrpSpPr>
          <p:cNvPr id="289" name="CustomShape 2"/>
          <p:cNvGrpSpPr/>
          <p:nvPr/>
        </p:nvGrpSpPr>
        <p:grpSpPr>
          <a:xfrm>
            <a:off x="304920" y="1447919"/>
            <a:ext cx="8534160" cy="3428641"/>
            <a:chOff x="0" y="0"/>
            <a:chExt cx="8534159" cy="3428639"/>
          </a:xfrm>
        </p:grpSpPr>
        <p:sp>
          <p:nvSpPr>
            <p:cNvPr id="287" name="Rectangle"/>
            <p:cNvSpPr/>
            <p:nvPr/>
          </p:nvSpPr>
          <p:spPr>
            <a:xfrm>
              <a:off x="0" y="0"/>
              <a:ext cx="8534160" cy="342864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88" name="Instructor: Demo…"/>
            <p:cNvSpPr txBox="1"/>
            <p:nvPr/>
          </p:nvSpPr>
          <p:spPr>
            <a:xfrm>
              <a:off x="0" y="1142678"/>
              <a:ext cx="8534160" cy="1143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i="1" sz="3600">
                  <a:latin typeface="+mj-lt"/>
                  <a:ea typeface="+mj-ea"/>
                  <a:cs typeface="+mj-cs"/>
                  <a:sym typeface="Arial"/>
                </a:defRPr>
              </a:pPr>
              <a:r>
                <a:t>Instructor: Demo </a:t>
              </a:r>
            </a:p>
            <a:p>
              <a:pPr algn="ctr">
                <a:defRPr i="1" sz="3600">
                  <a:latin typeface="+mj-lt"/>
                  <a:ea typeface="+mj-ea"/>
                  <a:cs typeface="+mj-cs"/>
                  <a:sym typeface="Arial"/>
                </a:defRPr>
              </a:pPr>
              <a:r>
                <a:t>(GitHub Pages Deployment - Project)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 txBox="1"/>
          <p:nvPr/>
        </p:nvSpPr>
        <p:spPr>
          <a:xfrm>
            <a:off x="304919" y="97919"/>
            <a:ext cx="7256862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400">
                <a:latin typeface="+mj-lt"/>
                <a:ea typeface="+mj-ea"/>
                <a:cs typeface="+mj-cs"/>
                <a:sym typeface="Arial"/>
              </a:defRPr>
            </a:pPr>
            <a:r>
              <a:t>Deploying a Static Project Site </a:t>
            </a:r>
            <a:r>
              <a:t>–</a:t>
            </a:r>
            <a:r>
              <a:t> GitHub Pages</a:t>
            </a:r>
          </a:p>
        </p:txBody>
      </p:sp>
      <p:sp>
        <p:nvSpPr>
          <p:cNvPr id="292" name="CustomShape 2"/>
          <p:cNvSpPr txBox="1"/>
          <p:nvPr/>
        </p:nvSpPr>
        <p:spPr>
          <a:xfrm>
            <a:off x="409319" y="783719"/>
            <a:ext cx="8610122" cy="4678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Arial"/>
              </a:defRPr>
            </a:pPr>
            <a:r>
              <a:t>Basic Steps:</a:t>
            </a:r>
          </a:p>
          <a:p>
            <a:pPr>
              <a:defRPr b="1" sz="2000">
                <a:latin typeface="+mj-lt"/>
                <a:ea typeface="+mj-ea"/>
                <a:cs typeface="+mj-cs"/>
                <a:sym typeface="Arial"/>
              </a:defRPr>
            </a:pPr>
          </a:p>
          <a:p>
            <a:pPr/>
            <a:r>
              <a:t> 1. Create a new repository on your GitHub account. You can name this repository whatever you would like.  </a:t>
            </a:r>
          </a:p>
          <a:p>
            <a:pPr/>
          </a:p>
          <a:p>
            <a:pPr/>
            <a:r>
              <a:t>2. Once inside of the repository, create a new file and name it `index.html`  </a:t>
            </a:r>
          </a:p>
          <a:p>
            <a:pPr/>
          </a:p>
          <a:p>
            <a:pPr/>
            <a:r>
              <a:t>3. Add some very basic HTML into this file, save it, and then navigate into your repository's Settings tab. </a:t>
            </a:r>
          </a:p>
          <a:p>
            <a:pPr/>
          </a:p>
          <a:p>
            <a:pPr/>
            <a:r>
              <a:t>4. Scroll down to the GitHub Pages section and then, in the section labeled "Source", select that you would like to use the master branch as your source.  </a:t>
            </a:r>
          </a:p>
          <a:p>
            <a:pPr/>
          </a:p>
          <a:p>
            <a:pPr/>
            <a:r>
              <a:t>5. Navigate to `&lt;username&gt;.github.io/&lt;repositoryname&gt;` and you will find that your new web page has gone live!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pPr/>
            <a:r>
              <a:t>A Few Admin Things…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-11881" y="689759"/>
            <a:ext cx="9155522" cy="56260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5" name="CustomShape 2"/>
          <p:cNvSpPr txBox="1"/>
          <p:nvPr/>
        </p:nvSpPr>
        <p:spPr>
          <a:xfrm>
            <a:off x="304919" y="914399"/>
            <a:ext cx="8686442" cy="242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400">
                <a:latin typeface="+mj-lt"/>
                <a:ea typeface="+mj-ea"/>
                <a:cs typeface="+mj-cs"/>
                <a:sym typeface="Arial"/>
              </a:defRPr>
            </a:pPr>
            <a:r>
              <a:t>Assignment</a:t>
            </a:r>
          </a:p>
          <a:p>
            <a:pPr/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Build a newfangled website, and deploy it to GitHub Pages as a project instead of a personal site.</a:t>
            </a:r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Additional instructions to be sent via Slack.</a:t>
            </a:r>
          </a:p>
        </p:txBody>
      </p:sp>
      <p:sp>
        <p:nvSpPr>
          <p:cNvPr id="296" name="CustomShape 3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297" name="CustomShape 4"/>
          <p:cNvSpPr txBox="1"/>
          <p:nvPr/>
        </p:nvSpPr>
        <p:spPr>
          <a:xfrm>
            <a:off x="2971799" y="124919"/>
            <a:ext cx="6019562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t>Suggested Time: </a:t>
            </a:r>
            <a:r>
              <a:rPr b="0"/>
              <a:t>15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Practice Through Frustration</a:t>
            </a:r>
          </a:p>
        </p:txBody>
      </p:sp>
      <p:sp>
        <p:nvSpPr>
          <p:cNvPr id="300" name="CustomShape 2"/>
          <p:cNvSpPr txBox="1"/>
          <p:nvPr/>
        </p:nvSpPr>
        <p:spPr>
          <a:xfrm>
            <a:off x="304920" y="2622080"/>
            <a:ext cx="8534160" cy="146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b="1" i="1" sz="6000">
                <a:latin typeface="+mj-lt"/>
                <a:ea typeface="+mj-ea"/>
                <a:cs typeface="+mj-cs"/>
                <a:sym typeface="Arial"/>
              </a:defRPr>
            </a:pPr>
            <a:r>
              <a:t>Keep Practicing! </a:t>
            </a:r>
          </a:p>
          <a:p>
            <a:pPr algn="ctr">
              <a:defRPr i="1" sz="3500">
                <a:latin typeface="+mj-lt"/>
                <a:ea typeface="+mj-ea"/>
                <a:cs typeface="+mj-cs"/>
                <a:sym typeface="Arial"/>
              </a:defRPr>
            </a:pPr>
            <a:r>
              <a:t>It gets better.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pPr/>
            <a:r>
              <a:t>Questions?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pPr/>
            <a:r>
              <a:t>Homework 1 - Help?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pPr/>
            <a:r>
              <a:t>EXTRA MATERIAL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390599" y="3053567"/>
            <a:ext cx="8229242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And Back to Git…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The Group Project</a:t>
            </a:r>
          </a:p>
        </p:txBody>
      </p:sp>
      <p:sp>
        <p:nvSpPr>
          <p:cNvPr id="311" name="CustomShape 2"/>
          <p:cNvSpPr txBox="1"/>
          <p:nvPr/>
        </p:nvSpPr>
        <p:spPr>
          <a:xfrm>
            <a:off x="2553840" y="1152720"/>
            <a:ext cx="4869033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OMG. I HAZ THE GREATEST HTML IDEA!!!!!</a:t>
            </a:r>
          </a:p>
        </p:txBody>
      </p:sp>
      <p:sp>
        <p:nvSpPr>
          <p:cNvPr id="312" name="Line 3"/>
          <p:cNvSpPr/>
          <p:nvPr/>
        </p:nvSpPr>
        <p:spPr>
          <a:xfrm flipV="1">
            <a:off x="2057400" y="1499039"/>
            <a:ext cx="457201" cy="32796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31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279" y="1154159"/>
            <a:ext cx="1741322" cy="1442162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CustomShape 4"/>
          <p:cNvSpPr txBox="1"/>
          <p:nvPr/>
        </p:nvSpPr>
        <p:spPr>
          <a:xfrm>
            <a:off x="2534399" y="1642319"/>
            <a:ext cx="3684622" cy="608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i="1" sz="3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SpongeSite.com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The Group Project</a:t>
            </a:r>
          </a:p>
        </p:txBody>
      </p:sp>
      <p:pic>
        <p:nvPicPr>
          <p:cNvPr id="31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279" y="1154159"/>
            <a:ext cx="1741322" cy="1442162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Line 2"/>
          <p:cNvSpPr/>
          <p:nvPr/>
        </p:nvSpPr>
        <p:spPr>
          <a:xfrm flipV="1">
            <a:off x="2057400" y="1499039"/>
            <a:ext cx="457201" cy="32796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31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200" y="897120"/>
            <a:ext cx="2514241" cy="2514240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CustomShape 3"/>
          <p:cNvSpPr txBox="1"/>
          <p:nvPr/>
        </p:nvSpPr>
        <p:spPr>
          <a:xfrm>
            <a:off x="2550599" y="1222200"/>
            <a:ext cx="1573644" cy="26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pic>
        <p:nvPicPr>
          <p:cNvPr id="321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479" y="4724279"/>
            <a:ext cx="1239122" cy="1586161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CustomShape 4"/>
          <p:cNvSpPr txBox="1"/>
          <p:nvPr/>
        </p:nvSpPr>
        <p:spPr>
          <a:xfrm>
            <a:off x="2564639" y="4516920"/>
            <a:ext cx="5157798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Spongebob’s idea is dumb. We should call it…</a:t>
            </a:r>
          </a:p>
        </p:txBody>
      </p:sp>
      <p:sp>
        <p:nvSpPr>
          <p:cNvPr id="323" name="CustomShape 5"/>
          <p:cNvSpPr txBox="1"/>
          <p:nvPr/>
        </p:nvSpPr>
        <p:spPr>
          <a:xfrm>
            <a:off x="2563560" y="5074920"/>
            <a:ext cx="4091815" cy="60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i="1" sz="3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PrincezzzSite.com</a:t>
            </a:r>
          </a:p>
        </p:txBody>
      </p:sp>
      <p:sp>
        <p:nvSpPr>
          <p:cNvPr id="324" name="Line 6"/>
          <p:cNvSpPr/>
          <p:nvPr/>
        </p:nvSpPr>
        <p:spPr>
          <a:xfrm flipV="1">
            <a:off x="2085839" y="4746959"/>
            <a:ext cx="457201" cy="32796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The Group Project</a:t>
            </a:r>
          </a:p>
        </p:txBody>
      </p:sp>
      <p:pic>
        <p:nvPicPr>
          <p:cNvPr id="32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279" y="1154159"/>
            <a:ext cx="1741322" cy="1442162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Line 2"/>
          <p:cNvSpPr/>
          <p:nvPr/>
        </p:nvSpPr>
        <p:spPr>
          <a:xfrm flipV="1">
            <a:off x="2057400" y="1499039"/>
            <a:ext cx="457201" cy="32796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32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200" y="897120"/>
            <a:ext cx="2514241" cy="2514240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CustomShape 3"/>
          <p:cNvSpPr txBox="1"/>
          <p:nvPr/>
        </p:nvSpPr>
        <p:spPr>
          <a:xfrm>
            <a:off x="2550599" y="1222200"/>
            <a:ext cx="1573644" cy="26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pic>
        <p:nvPicPr>
          <p:cNvPr id="331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479" y="4724279"/>
            <a:ext cx="1239122" cy="1586161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Line 4"/>
          <p:cNvSpPr/>
          <p:nvPr/>
        </p:nvSpPr>
        <p:spPr>
          <a:xfrm flipV="1">
            <a:off x="2085839" y="4746959"/>
            <a:ext cx="457201" cy="32796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33" name="CustomShape 5"/>
          <p:cNvSpPr txBox="1"/>
          <p:nvPr/>
        </p:nvSpPr>
        <p:spPr>
          <a:xfrm>
            <a:off x="2674440" y="4441680"/>
            <a:ext cx="1573643" cy="26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pic>
        <p:nvPicPr>
          <p:cNvPr id="33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200" y="3700079"/>
            <a:ext cx="2514241" cy="2514241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CustomShape 6"/>
          <p:cNvSpPr/>
          <p:nvPr/>
        </p:nvSpPr>
        <p:spPr>
          <a:xfrm flipV="1">
            <a:off x="4209119" y="2154239"/>
            <a:ext cx="2124721" cy="1115281"/>
          </a:xfrm>
          <a:prstGeom prst="line">
            <a:avLst/>
          </a:prstGeom>
          <a:ln w="666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6" name="CustomShape 7"/>
          <p:cNvSpPr/>
          <p:nvPr/>
        </p:nvSpPr>
        <p:spPr>
          <a:xfrm>
            <a:off x="4209119" y="3315599"/>
            <a:ext cx="2124721" cy="1641601"/>
          </a:xfrm>
          <a:prstGeom prst="line">
            <a:avLst/>
          </a:prstGeom>
          <a:ln w="666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7" name="CustomShape 8"/>
          <p:cNvSpPr/>
          <p:nvPr/>
        </p:nvSpPr>
        <p:spPr>
          <a:xfrm>
            <a:off x="2057399" y="2925720"/>
            <a:ext cx="3962162" cy="774361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8" name="CustomShape 9"/>
          <p:cNvSpPr txBox="1"/>
          <p:nvPr/>
        </p:nvSpPr>
        <p:spPr>
          <a:xfrm>
            <a:off x="2285999" y="2925720"/>
            <a:ext cx="3733562" cy="61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Now they have two completely </a:t>
            </a:r>
            <a:r>
              <a:rPr i="1" u="sng"/>
              <a:t>different</a:t>
            </a:r>
            <a:r>
              <a:t> versions.</a:t>
            </a:r>
          </a:p>
        </p:txBody>
      </p:sp>
      <p:sp>
        <p:nvSpPr>
          <p:cNvPr id="339" name="CustomShape 10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The Group Project – Tragedy #1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279" y="1154159"/>
            <a:ext cx="1741322" cy="14421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479" y="4724279"/>
            <a:ext cx="1239122" cy="1586161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CustomShape 1"/>
          <p:cNvSpPr txBox="1"/>
          <p:nvPr/>
        </p:nvSpPr>
        <p:spPr>
          <a:xfrm>
            <a:off x="2477520" y="1061640"/>
            <a:ext cx="312953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u="sng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Main Branch (Spongebob’s)</a:t>
            </a:r>
          </a:p>
        </p:txBody>
      </p:sp>
      <p:sp>
        <p:nvSpPr>
          <p:cNvPr id="344" name="CustomShape 2"/>
          <p:cNvSpPr txBox="1"/>
          <p:nvPr/>
        </p:nvSpPr>
        <p:spPr>
          <a:xfrm>
            <a:off x="4182839" y="5845319"/>
            <a:ext cx="1834838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u="sng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Prince’s Branch</a:t>
            </a:r>
          </a:p>
        </p:txBody>
      </p:sp>
      <p:pic>
        <p:nvPicPr>
          <p:cNvPr id="34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5359" y="151236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1159" y="15048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46599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82399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18200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CustomShape 3"/>
          <p:cNvSpPr txBox="1"/>
          <p:nvPr/>
        </p:nvSpPr>
        <p:spPr>
          <a:xfrm>
            <a:off x="2695680" y="2422800"/>
            <a:ext cx="21571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51" name="CustomShape 4"/>
          <p:cNvSpPr txBox="1"/>
          <p:nvPr/>
        </p:nvSpPr>
        <p:spPr>
          <a:xfrm>
            <a:off x="3815279" y="2419919"/>
            <a:ext cx="215712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52" name="CustomShape 5"/>
          <p:cNvSpPr txBox="1"/>
          <p:nvPr/>
        </p:nvSpPr>
        <p:spPr>
          <a:xfrm>
            <a:off x="489599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53" name="CustomShape 6"/>
          <p:cNvSpPr txBox="1"/>
          <p:nvPr/>
        </p:nvSpPr>
        <p:spPr>
          <a:xfrm>
            <a:off x="615131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54" name="CustomShape 7"/>
          <p:cNvSpPr txBox="1"/>
          <p:nvPr/>
        </p:nvSpPr>
        <p:spPr>
          <a:xfrm>
            <a:off x="726155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pic>
        <p:nvPicPr>
          <p:cNvPr id="35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90159" y="4956480"/>
            <a:ext cx="880561" cy="880561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CustomShape 8"/>
          <p:cNvSpPr/>
          <p:nvPr/>
        </p:nvSpPr>
        <p:spPr>
          <a:xfrm flipH="1" flipV="1" rot="5400000">
            <a:off x="3964680" y="3663310"/>
            <a:ext cx="257256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6336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7" name="CustomShape 9"/>
          <p:cNvSpPr/>
          <p:nvPr/>
        </p:nvSpPr>
        <p:spPr>
          <a:xfrm flipV="1">
            <a:off x="3356280" y="1945439"/>
            <a:ext cx="254521" cy="7201"/>
          </a:xfrm>
          <a:prstGeom prst="line">
            <a:avLst/>
          </a:prstGeom>
          <a:ln w="6336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8" name="CustomShape 10"/>
          <p:cNvSpPr/>
          <p:nvPr/>
        </p:nvSpPr>
        <p:spPr>
          <a:xfrm flipV="1">
            <a:off x="4492080" y="1945439"/>
            <a:ext cx="254521" cy="7201"/>
          </a:xfrm>
          <a:prstGeom prst="line">
            <a:avLst/>
          </a:prstGeom>
          <a:ln w="6336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9" name="CustomShape 11"/>
          <p:cNvSpPr/>
          <p:nvPr/>
        </p:nvSpPr>
        <p:spPr>
          <a:xfrm flipV="1">
            <a:off x="5630760" y="1935720"/>
            <a:ext cx="254521" cy="7201"/>
          </a:xfrm>
          <a:prstGeom prst="line">
            <a:avLst/>
          </a:prstGeom>
          <a:ln w="6336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60" name="CustomShape 12"/>
          <p:cNvSpPr/>
          <p:nvPr/>
        </p:nvSpPr>
        <p:spPr>
          <a:xfrm flipV="1">
            <a:off x="6763319" y="1945439"/>
            <a:ext cx="254521" cy="7201"/>
          </a:xfrm>
          <a:prstGeom prst="line">
            <a:avLst/>
          </a:prstGeom>
          <a:ln w="6336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61" name="CustomShape 13"/>
          <p:cNvSpPr txBox="1"/>
          <p:nvPr/>
        </p:nvSpPr>
        <p:spPr>
          <a:xfrm>
            <a:off x="5311080" y="3231359"/>
            <a:ext cx="3832560" cy="1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1400">
                <a:latin typeface="+mj-lt"/>
                <a:ea typeface="+mj-ea"/>
                <a:cs typeface="+mj-cs"/>
                <a:sym typeface="Arial"/>
              </a:defRPr>
            </a:pPr>
            <a:r>
              <a:t>Prince </a:t>
            </a:r>
            <a:r>
              <a:rPr b="1" u="sng"/>
              <a:t>pushes </a:t>
            </a:r>
            <a:r>
              <a:t>his code changes into the main branch.</a:t>
            </a:r>
          </a:p>
          <a:p>
            <a:pPr/>
          </a:p>
          <a:p>
            <a:pPr>
              <a:defRPr sz="1400">
                <a:latin typeface="+mj-lt"/>
                <a:ea typeface="+mj-ea"/>
                <a:cs typeface="+mj-cs"/>
                <a:sym typeface="Arial"/>
              </a:defRPr>
            </a:pPr>
            <a:r>
              <a:t>If Prince is allowed to push his code, it could seriously ruin Spongebob’s vision and working code.</a:t>
            </a:r>
          </a:p>
        </p:txBody>
      </p:sp>
      <p:sp>
        <p:nvSpPr>
          <p:cNvPr id="362" name="CustomShape 14"/>
          <p:cNvSpPr txBox="1"/>
          <p:nvPr/>
        </p:nvSpPr>
        <p:spPr>
          <a:xfrm>
            <a:off x="5939999" y="1122480"/>
            <a:ext cx="2919720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Spongebob continues programming</a:t>
            </a:r>
          </a:p>
        </p:txBody>
      </p:sp>
      <p:grpSp>
        <p:nvGrpSpPr>
          <p:cNvPr id="365" name="CustomShape 15"/>
          <p:cNvGrpSpPr/>
          <p:nvPr/>
        </p:nvGrpSpPr>
        <p:grpSpPr>
          <a:xfrm>
            <a:off x="5411880" y="2895480"/>
            <a:ext cx="3623041" cy="303481"/>
            <a:chOff x="0" y="0"/>
            <a:chExt cx="3623040" cy="303480"/>
          </a:xfrm>
        </p:grpSpPr>
        <p:sp>
          <p:nvSpPr>
            <p:cNvPr id="363" name="Rectangle"/>
            <p:cNvSpPr/>
            <p:nvPr/>
          </p:nvSpPr>
          <p:spPr>
            <a:xfrm>
              <a:off x="-1" y="0"/>
              <a:ext cx="3623042" cy="30348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4" name="This is NON-IDEAL"/>
            <p:cNvSpPr txBox="1"/>
            <p:nvPr/>
          </p:nvSpPr>
          <p:spPr>
            <a:xfrm>
              <a:off x="-1" y="0"/>
              <a:ext cx="3623042" cy="2873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sz="14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This is NON-IDEAL</a:t>
              </a:r>
            </a:p>
          </p:txBody>
        </p:sp>
      </p:grpSp>
      <p:sp>
        <p:nvSpPr>
          <p:cNvPr id="366" name="TextShape 16"/>
          <p:cNvSpPr txBox="1"/>
          <p:nvPr/>
        </p:nvSpPr>
        <p:spPr>
          <a:xfrm>
            <a:off x="304920" y="108165"/>
            <a:ext cx="645804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The Group Project – Push vs Pull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Instructor Feedback</a:t>
            </a:r>
          </a:p>
        </p:txBody>
      </p:sp>
      <p:sp>
        <p:nvSpPr>
          <p:cNvPr id="75" name="CustomShape 2"/>
          <p:cNvSpPr txBox="1"/>
          <p:nvPr/>
        </p:nvSpPr>
        <p:spPr>
          <a:xfrm>
            <a:off x="304919" y="762119"/>
            <a:ext cx="8740442" cy="2639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b="1" sz="2200">
                <a:latin typeface="+mj-lt"/>
                <a:ea typeface="+mj-ea"/>
                <a:cs typeface="+mj-cs"/>
                <a:sym typeface="Arial"/>
              </a:defRPr>
            </a:pPr>
            <a:r>
              <a:t> Remember, Homework #1 is due on </a:t>
            </a:r>
            <a:r>
              <a:rPr u="sng"/>
              <a:t>Saturday, June 16.</a:t>
            </a:r>
            <a:endParaRPr u="sng"/>
          </a:p>
          <a:p>
            <a:pPr/>
            <a:endParaRPr u="sng"/>
          </a:p>
          <a:p>
            <a:pPr>
              <a:buSzPct val="100000"/>
              <a:buFont typeface="Arial"/>
              <a:buChar char="•"/>
              <a:defRPr b="1" sz="2200" u="sng">
                <a:latin typeface="+mj-lt"/>
                <a:ea typeface="+mj-ea"/>
                <a:cs typeface="+mj-cs"/>
                <a:sym typeface="Arial"/>
              </a:defRPr>
            </a:pPr>
            <a:r>
              <a:t> Homework Link: </a:t>
            </a:r>
          </a:p>
          <a:p>
            <a:pPr>
              <a:defRPr b="1" sz="2200" u="sng">
                <a:latin typeface="+mj-lt"/>
                <a:ea typeface="+mj-ea"/>
                <a:cs typeface="+mj-cs"/>
                <a:sym typeface="Arial"/>
              </a:defRPr>
            </a:pPr>
            <a:r>
              <a:rPr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Link</a:t>
            </a:r>
            <a:endParaRPr b="0" u="none"/>
          </a:p>
          <a:p>
            <a:pPr>
              <a:buSzPct val="100000"/>
              <a:buFont typeface="Arial"/>
              <a:buChar char="•"/>
            </a:pPr>
            <a:endParaRPr>
              <a:latin typeface="+mj-lt"/>
              <a:ea typeface="+mj-ea"/>
              <a:cs typeface="+mj-cs"/>
              <a:sym typeface="Arial"/>
            </a:endParaRPr>
          </a:p>
          <a:p>
            <a:pPr>
              <a:defRPr b="1" sz="2200">
                <a:latin typeface="+mj-lt"/>
                <a:ea typeface="+mj-ea"/>
                <a:cs typeface="+mj-cs"/>
                <a:sym typeface="Arial"/>
              </a:defRPr>
            </a:pPr>
            <a:r>
              <a:t> Remember to submit Homework via GitHub (&amp; GitHub Pages):</a:t>
            </a:r>
          </a:p>
          <a:p>
            <a:pPr>
              <a:defRPr b="1" sz="2200">
                <a:latin typeface="+mj-lt"/>
                <a:ea typeface="+mj-ea"/>
                <a:cs typeface="+mj-cs"/>
                <a:sym typeface="Arial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Link</a:t>
            </a:r>
            <a:endParaRPr b="0"/>
          </a:p>
        </p:txBody>
      </p:sp>
      <p:grpSp>
        <p:nvGrpSpPr>
          <p:cNvPr id="78" name="CustomShape 3"/>
          <p:cNvGrpSpPr/>
          <p:nvPr/>
        </p:nvGrpSpPr>
        <p:grpSpPr>
          <a:xfrm>
            <a:off x="603960" y="4191120"/>
            <a:ext cx="8142000" cy="1431001"/>
            <a:chOff x="0" y="0"/>
            <a:chExt cx="8141998" cy="1431000"/>
          </a:xfrm>
        </p:grpSpPr>
        <p:sp>
          <p:nvSpPr>
            <p:cNvPr id="76" name="Rectangle"/>
            <p:cNvSpPr/>
            <p:nvPr/>
          </p:nvSpPr>
          <p:spPr>
            <a:xfrm>
              <a:off x="18119" y="0"/>
              <a:ext cx="8105761" cy="1431001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/>
            </a:p>
          </p:txBody>
        </p:sp>
        <p:sp>
          <p:nvSpPr>
            <p:cNvPr id="77" name="And seriously!…"/>
            <p:cNvSpPr txBox="1"/>
            <p:nvPr/>
          </p:nvSpPr>
          <p:spPr>
            <a:xfrm>
              <a:off x="0" y="0"/>
              <a:ext cx="8141999" cy="1375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t">
              <a:spAutoFit/>
            </a:bodyPr>
            <a:lstStyle/>
            <a:p>
              <a:pPr algn="ctr">
                <a:defRPr b="1" sz="3200">
                  <a:latin typeface="+mj-lt"/>
                  <a:ea typeface="+mj-ea"/>
                  <a:cs typeface="+mj-cs"/>
                  <a:sym typeface="Arial"/>
                </a:defRPr>
              </a:pPr>
              <a:r>
                <a:t>And </a:t>
              </a:r>
              <a:r>
                <a:rPr u="sng"/>
                <a:t>seriously</a:t>
              </a:r>
              <a:r>
                <a:t>! </a:t>
              </a:r>
            </a:p>
            <a:p>
              <a:pPr algn="ctr">
                <a:defRPr b="1" sz="3200">
                  <a:latin typeface="+mj-lt"/>
                  <a:ea typeface="+mj-ea"/>
                  <a:cs typeface="+mj-cs"/>
                  <a:sym typeface="Arial"/>
                </a:defRPr>
              </a:pPr>
              <a:r>
                <a:t>Submit whatever you have! Don’t get a 0.</a:t>
              </a:r>
            </a:p>
            <a:p>
              <a:pPr algn="ctr">
                <a:defRPr sz="2400">
                  <a:latin typeface="+mj-lt"/>
                  <a:ea typeface="+mj-ea"/>
                  <a:cs typeface="+mj-cs"/>
                  <a:sym typeface="Arial"/>
                </a:defRPr>
              </a:pPr>
              <a:r>
                <a:t>(Even if you don’t like what you’ve made.)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The Group Project – Push vs Pull</a:t>
            </a:r>
          </a:p>
        </p:txBody>
      </p:sp>
      <p:pic>
        <p:nvPicPr>
          <p:cNvPr id="3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279" y="1154159"/>
            <a:ext cx="1741322" cy="14421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479" y="4724279"/>
            <a:ext cx="1239122" cy="1586161"/>
          </a:xfrm>
          <a:prstGeom prst="rect">
            <a:avLst/>
          </a:prstGeom>
          <a:ln w="12700">
            <a:miter lim="400000"/>
          </a:ln>
        </p:spPr>
      </p:pic>
      <p:sp>
        <p:nvSpPr>
          <p:cNvPr id="371" name="CustomShape 2"/>
          <p:cNvSpPr txBox="1"/>
          <p:nvPr/>
        </p:nvSpPr>
        <p:spPr>
          <a:xfrm>
            <a:off x="2477520" y="1061640"/>
            <a:ext cx="312953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u="sng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Main Branch (Spongebob’s)</a:t>
            </a:r>
          </a:p>
        </p:txBody>
      </p:sp>
      <p:pic>
        <p:nvPicPr>
          <p:cNvPr id="37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5359" y="151236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1159" y="15048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46599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82399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18200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CustomShape 3"/>
          <p:cNvSpPr txBox="1"/>
          <p:nvPr/>
        </p:nvSpPr>
        <p:spPr>
          <a:xfrm>
            <a:off x="2695680" y="2422800"/>
            <a:ext cx="21571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78" name="CustomShape 4"/>
          <p:cNvSpPr txBox="1"/>
          <p:nvPr/>
        </p:nvSpPr>
        <p:spPr>
          <a:xfrm>
            <a:off x="3815279" y="2419919"/>
            <a:ext cx="215712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79" name="CustomShape 5"/>
          <p:cNvSpPr txBox="1"/>
          <p:nvPr/>
        </p:nvSpPr>
        <p:spPr>
          <a:xfrm>
            <a:off x="489599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80" name="CustomShape 6"/>
          <p:cNvSpPr txBox="1"/>
          <p:nvPr/>
        </p:nvSpPr>
        <p:spPr>
          <a:xfrm>
            <a:off x="615131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81" name="CustomShape 7"/>
          <p:cNvSpPr txBox="1"/>
          <p:nvPr/>
        </p:nvSpPr>
        <p:spPr>
          <a:xfrm>
            <a:off x="726155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82" name="CustomShape 8"/>
          <p:cNvSpPr/>
          <p:nvPr/>
        </p:nvSpPr>
        <p:spPr>
          <a:xfrm flipV="1">
            <a:off x="3356280" y="1945439"/>
            <a:ext cx="254521" cy="7201"/>
          </a:xfrm>
          <a:prstGeom prst="line">
            <a:avLst/>
          </a:prstGeom>
          <a:ln w="6336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3" name="CustomShape 9"/>
          <p:cNvSpPr/>
          <p:nvPr/>
        </p:nvSpPr>
        <p:spPr>
          <a:xfrm flipV="1">
            <a:off x="4492080" y="1945439"/>
            <a:ext cx="254521" cy="7201"/>
          </a:xfrm>
          <a:prstGeom prst="line">
            <a:avLst/>
          </a:prstGeom>
          <a:ln w="6336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4" name="CustomShape 10"/>
          <p:cNvSpPr/>
          <p:nvPr/>
        </p:nvSpPr>
        <p:spPr>
          <a:xfrm flipV="1">
            <a:off x="5630760" y="1935720"/>
            <a:ext cx="254521" cy="7201"/>
          </a:xfrm>
          <a:prstGeom prst="line">
            <a:avLst/>
          </a:prstGeom>
          <a:ln w="6336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5" name="CustomShape 11"/>
          <p:cNvSpPr/>
          <p:nvPr/>
        </p:nvSpPr>
        <p:spPr>
          <a:xfrm flipV="1">
            <a:off x="6763319" y="1945439"/>
            <a:ext cx="254521" cy="7201"/>
          </a:xfrm>
          <a:prstGeom prst="line">
            <a:avLst/>
          </a:prstGeom>
          <a:ln w="6336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6" name="CustomShape 12"/>
          <p:cNvSpPr txBox="1"/>
          <p:nvPr/>
        </p:nvSpPr>
        <p:spPr>
          <a:xfrm>
            <a:off x="5939999" y="1122480"/>
            <a:ext cx="2919720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Spongebob continues programming</a:t>
            </a:r>
          </a:p>
        </p:txBody>
      </p:sp>
      <p:sp>
        <p:nvSpPr>
          <p:cNvPr id="387" name="CustomShape 13"/>
          <p:cNvSpPr txBox="1"/>
          <p:nvPr/>
        </p:nvSpPr>
        <p:spPr>
          <a:xfrm>
            <a:off x="4182839" y="5845319"/>
            <a:ext cx="1834838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u="sng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Prince’s Branch</a:t>
            </a:r>
          </a:p>
        </p:txBody>
      </p:sp>
      <p:pic>
        <p:nvPicPr>
          <p:cNvPr id="38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90159" y="4956480"/>
            <a:ext cx="880561" cy="8805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The Group Project – Push vs Pull</a:t>
            </a:r>
          </a:p>
        </p:txBody>
      </p:sp>
      <p:pic>
        <p:nvPicPr>
          <p:cNvPr id="39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279" y="1154159"/>
            <a:ext cx="1741322" cy="14421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479" y="4724279"/>
            <a:ext cx="1239122" cy="1586161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CustomShape 2"/>
          <p:cNvSpPr txBox="1"/>
          <p:nvPr/>
        </p:nvSpPr>
        <p:spPr>
          <a:xfrm>
            <a:off x="2477520" y="1061640"/>
            <a:ext cx="312953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u="sng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Main Branch (Spongebob’s)</a:t>
            </a:r>
          </a:p>
        </p:txBody>
      </p:sp>
      <p:pic>
        <p:nvPicPr>
          <p:cNvPr id="39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5359" y="151236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1159" y="15048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46599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82399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18200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CustomShape 3"/>
          <p:cNvSpPr txBox="1"/>
          <p:nvPr/>
        </p:nvSpPr>
        <p:spPr>
          <a:xfrm>
            <a:off x="2695680" y="2422800"/>
            <a:ext cx="21571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00" name="CustomShape 4"/>
          <p:cNvSpPr txBox="1"/>
          <p:nvPr/>
        </p:nvSpPr>
        <p:spPr>
          <a:xfrm>
            <a:off x="3815279" y="2419919"/>
            <a:ext cx="215712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01" name="CustomShape 5"/>
          <p:cNvSpPr txBox="1"/>
          <p:nvPr/>
        </p:nvSpPr>
        <p:spPr>
          <a:xfrm>
            <a:off x="489599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02" name="CustomShape 6"/>
          <p:cNvSpPr txBox="1"/>
          <p:nvPr/>
        </p:nvSpPr>
        <p:spPr>
          <a:xfrm>
            <a:off x="615131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03" name="CustomShape 7"/>
          <p:cNvSpPr txBox="1"/>
          <p:nvPr/>
        </p:nvSpPr>
        <p:spPr>
          <a:xfrm>
            <a:off x="726155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04" name="CustomShape 8"/>
          <p:cNvSpPr/>
          <p:nvPr/>
        </p:nvSpPr>
        <p:spPr>
          <a:xfrm flipV="1">
            <a:off x="3356280" y="1945439"/>
            <a:ext cx="254521" cy="7201"/>
          </a:xfrm>
          <a:prstGeom prst="line">
            <a:avLst/>
          </a:prstGeom>
          <a:ln w="6336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5" name="CustomShape 9"/>
          <p:cNvSpPr/>
          <p:nvPr/>
        </p:nvSpPr>
        <p:spPr>
          <a:xfrm flipV="1">
            <a:off x="4492080" y="1945439"/>
            <a:ext cx="254521" cy="7201"/>
          </a:xfrm>
          <a:prstGeom prst="line">
            <a:avLst/>
          </a:prstGeom>
          <a:ln w="6336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6" name="CustomShape 10"/>
          <p:cNvSpPr/>
          <p:nvPr/>
        </p:nvSpPr>
        <p:spPr>
          <a:xfrm flipV="1">
            <a:off x="5630760" y="1935720"/>
            <a:ext cx="254521" cy="7201"/>
          </a:xfrm>
          <a:prstGeom prst="line">
            <a:avLst/>
          </a:prstGeom>
          <a:ln w="6336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7" name="CustomShape 11"/>
          <p:cNvSpPr/>
          <p:nvPr/>
        </p:nvSpPr>
        <p:spPr>
          <a:xfrm flipV="1">
            <a:off x="6763319" y="1945439"/>
            <a:ext cx="254521" cy="7201"/>
          </a:xfrm>
          <a:prstGeom prst="line">
            <a:avLst/>
          </a:prstGeom>
          <a:ln w="6336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8" name="CustomShape 12"/>
          <p:cNvSpPr txBox="1"/>
          <p:nvPr/>
        </p:nvSpPr>
        <p:spPr>
          <a:xfrm>
            <a:off x="5939999" y="1122480"/>
            <a:ext cx="2919720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Spongebob continues programming</a:t>
            </a:r>
          </a:p>
        </p:txBody>
      </p:sp>
      <p:sp>
        <p:nvSpPr>
          <p:cNvPr id="409" name="CustomShape 13"/>
          <p:cNvSpPr txBox="1"/>
          <p:nvPr/>
        </p:nvSpPr>
        <p:spPr>
          <a:xfrm>
            <a:off x="4182839" y="5845319"/>
            <a:ext cx="1834838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u="sng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Prince’s Branch</a:t>
            </a:r>
          </a:p>
        </p:txBody>
      </p:sp>
      <p:pic>
        <p:nvPicPr>
          <p:cNvPr id="41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90159" y="4956480"/>
            <a:ext cx="880561" cy="880561"/>
          </a:xfrm>
          <a:prstGeom prst="rect">
            <a:avLst/>
          </a:prstGeom>
          <a:ln w="12700">
            <a:miter lim="400000"/>
          </a:ln>
        </p:spPr>
      </p:pic>
      <p:sp>
        <p:nvSpPr>
          <p:cNvPr id="411" name="CustomShape 14"/>
          <p:cNvSpPr txBox="1"/>
          <p:nvPr/>
        </p:nvSpPr>
        <p:spPr>
          <a:xfrm>
            <a:off x="5340960" y="3380399"/>
            <a:ext cx="475069" cy="76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48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412" name="CustomShape 15"/>
          <p:cNvSpPr txBox="1"/>
          <p:nvPr/>
        </p:nvSpPr>
        <p:spPr>
          <a:xfrm>
            <a:off x="152279" y="3444840"/>
            <a:ext cx="5039642" cy="1163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1400">
                <a:latin typeface="+mj-lt"/>
                <a:ea typeface="+mj-ea"/>
                <a:cs typeface="+mj-cs"/>
                <a:sym typeface="Arial"/>
              </a:defRPr>
            </a:pPr>
            <a:r>
              <a:t>Because Spongebob controls the “master branch” he must elect to </a:t>
            </a:r>
            <a:r>
              <a:rPr b="1" u="sng"/>
              <a:t>pull</a:t>
            </a:r>
            <a:r>
              <a:t> Prince’s Code. All Prince can do is submit a </a:t>
            </a:r>
            <a:r>
              <a:rPr b="1"/>
              <a:t>“pull request”</a:t>
            </a:r>
            <a:endParaRPr b="1"/>
          </a:p>
          <a:p>
            <a:pPr/>
            <a:endParaRPr b="1">
              <a:latin typeface="+mj-lt"/>
              <a:ea typeface="+mj-ea"/>
              <a:cs typeface="+mj-cs"/>
              <a:sym typeface="Arial"/>
            </a:endParaRPr>
          </a:p>
          <a:p>
            <a:pPr>
              <a:defRPr b="1" sz="1400">
                <a:latin typeface="+mj-lt"/>
                <a:ea typeface="+mj-ea"/>
                <a:cs typeface="+mj-cs"/>
                <a:sym typeface="Arial"/>
              </a:defRPr>
            </a:pPr>
            <a:r>
              <a:t>This is the ideal way to maintain code in version control.</a:t>
            </a:r>
          </a:p>
        </p:txBody>
      </p:sp>
      <p:grpSp>
        <p:nvGrpSpPr>
          <p:cNvPr id="415" name="CustomShape 16"/>
          <p:cNvGrpSpPr/>
          <p:nvPr/>
        </p:nvGrpSpPr>
        <p:grpSpPr>
          <a:xfrm>
            <a:off x="221040" y="3107880"/>
            <a:ext cx="4807800" cy="303481"/>
            <a:chOff x="0" y="0"/>
            <a:chExt cx="4807799" cy="303480"/>
          </a:xfrm>
        </p:grpSpPr>
        <p:sp>
          <p:nvSpPr>
            <p:cNvPr id="413" name="Rectangle"/>
            <p:cNvSpPr/>
            <p:nvPr/>
          </p:nvSpPr>
          <p:spPr>
            <a:xfrm>
              <a:off x="0" y="0"/>
              <a:ext cx="4807800" cy="30348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4" name="Ideal Approach – Using Pull Requests"/>
            <p:cNvSpPr txBox="1"/>
            <p:nvPr/>
          </p:nvSpPr>
          <p:spPr>
            <a:xfrm>
              <a:off x="0" y="0"/>
              <a:ext cx="4807800" cy="2873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sz="14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Ideal Approach – Using Pull Requests</a:t>
              </a:r>
            </a:p>
          </p:txBody>
        </p:sp>
      </p:grpSp>
      <p:sp>
        <p:nvSpPr>
          <p:cNvPr id="416" name="CustomShape 17"/>
          <p:cNvSpPr/>
          <p:nvPr/>
        </p:nvSpPr>
        <p:spPr>
          <a:xfrm flipH="1" flipV="1" rot="5400000">
            <a:off x="3964680" y="3663310"/>
            <a:ext cx="257256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6336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 txBox="1"/>
          <p:nvPr/>
        </p:nvSpPr>
        <p:spPr>
          <a:xfrm>
            <a:off x="304919" y="97919"/>
            <a:ext cx="6095522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General Steps for Git Pull Requests</a:t>
            </a:r>
          </a:p>
        </p:txBody>
      </p:sp>
      <p:sp>
        <p:nvSpPr>
          <p:cNvPr id="419" name="CustomShape 2"/>
          <p:cNvSpPr txBox="1"/>
          <p:nvPr/>
        </p:nvSpPr>
        <p:spPr>
          <a:xfrm>
            <a:off x="409319" y="783720"/>
            <a:ext cx="8610122" cy="6228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AutoNum type="arabicPeriod" startAt="1"/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Create a new branch of on your local computer </a:t>
            </a:r>
          </a:p>
          <a:p>
            <a:pPr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	</a:t>
            </a:r>
            <a:r>
              <a:rPr i="1" sz="1700"/>
              <a:t>git branch &lt;BRANCH NAME&gt;</a:t>
            </a:r>
            <a:endParaRPr i="1" sz="1700"/>
          </a:p>
          <a:p>
            <a:pPr>
              <a:buSzPct val="100000"/>
              <a:buAutoNum type="arabicPeriod" startAt="2"/>
            </a:pPr>
            <a:endParaRPr i="1" sz="1700">
              <a:latin typeface="+mj-lt"/>
              <a:ea typeface="+mj-ea"/>
              <a:cs typeface="+mj-cs"/>
              <a:sym typeface="Arial"/>
            </a:endParaRPr>
          </a:p>
          <a:p>
            <a:pPr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Checkout that branch (locally) on your machine</a:t>
            </a:r>
          </a:p>
          <a:p>
            <a:pPr>
              <a:buSzPct val="100000"/>
              <a:buAutoNum type="arabicPeriod" startAt="1"/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	</a:t>
            </a:r>
            <a:r>
              <a:rPr i="1" sz="1700"/>
              <a:t>git checkout &lt;BRANCH NAME&gt;</a:t>
            </a:r>
            <a:endParaRPr i="1" sz="1700"/>
          </a:p>
          <a:p>
            <a:pPr/>
            <a:endParaRPr i="1" sz="1700">
              <a:latin typeface="+mj-lt"/>
              <a:ea typeface="+mj-ea"/>
              <a:cs typeface="+mj-cs"/>
              <a:sym typeface="Arial"/>
            </a:endParaRPr>
          </a:p>
          <a:p>
            <a:pPr>
              <a:buSzPct val="100000"/>
              <a:buAutoNum type="arabicPeriod" startAt="1"/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Add / Commit your changes (will automatically save to this branch)</a:t>
            </a:r>
          </a:p>
          <a:p>
            <a:pPr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	</a:t>
            </a:r>
            <a:r>
              <a:rPr i="1" sz="1700"/>
              <a:t>git add –A</a:t>
            </a:r>
            <a:endParaRPr i="1" sz="1700"/>
          </a:p>
          <a:p>
            <a:pPr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rPr i="1" sz="1700"/>
              <a:t>	git commit –m “Comment”</a:t>
            </a:r>
            <a:endParaRPr i="1" sz="1700"/>
          </a:p>
          <a:p>
            <a:pPr>
              <a:buSzPct val="100000"/>
              <a:buAutoNum type="arabicPeriod" startAt="2"/>
            </a:pPr>
            <a:endParaRPr i="1" sz="1700">
              <a:latin typeface="+mj-lt"/>
              <a:ea typeface="+mj-ea"/>
              <a:cs typeface="+mj-cs"/>
              <a:sym typeface="Arial"/>
            </a:endParaRPr>
          </a:p>
          <a:p>
            <a:pPr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Push your branch to GitHub</a:t>
            </a:r>
          </a:p>
          <a:p>
            <a:pPr>
              <a:buSzPct val="100000"/>
              <a:buAutoNum type="arabicPeriod" startAt="3"/>
              <a:defRPr sz="1700">
                <a:latin typeface="+mj-lt"/>
                <a:ea typeface="+mj-ea"/>
                <a:cs typeface="+mj-cs"/>
                <a:sym typeface="Arial"/>
              </a:defRPr>
            </a:pPr>
            <a:r>
              <a:t>	</a:t>
            </a:r>
            <a:r>
              <a:rPr i="1"/>
              <a:t>git push origin &lt;BRANCH NAME&gt;</a:t>
            </a:r>
            <a:endParaRPr i="1"/>
          </a:p>
          <a:p>
            <a:pPr/>
            <a:endParaRPr i="1">
              <a:latin typeface="+mj-lt"/>
              <a:ea typeface="+mj-ea"/>
              <a:cs typeface="+mj-cs"/>
              <a:sym typeface="Arial"/>
            </a:endParaRPr>
          </a:p>
          <a:p>
            <a:pPr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Submit a Pull Request on GitHub</a:t>
            </a:r>
          </a:p>
          <a:p>
            <a:pPr/>
          </a:p>
          <a:p>
            <a:pPr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Other user must accept these changes on GitHub</a:t>
            </a:r>
          </a:p>
          <a:p>
            <a:pPr/>
          </a:p>
          <a:p>
            <a:pPr>
              <a:defRPr i="1" sz="1700">
                <a:latin typeface="+mj-lt"/>
                <a:ea typeface="+mj-ea"/>
                <a:cs typeface="+mj-cs"/>
                <a:sym typeface="Arial"/>
              </a:defRPr>
            </a:pPr>
            <a:r>
              <a:t>	</a:t>
            </a:r>
          </a:p>
          <a:p>
            <a:pPr/>
          </a:p>
          <a:p>
            <a:pPr>
              <a:defRPr sz="17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1700">
                <a:latin typeface="+mj-lt"/>
                <a:ea typeface="+mj-ea"/>
                <a:cs typeface="+mj-cs"/>
                <a:sym typeface="Arial"/>
              </a:defRPr>
            </a:pPr>
            <a:r>
              <a:t>	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INSTRUCTOR DEMO!</a:t>
            </a:r>
          </a:p>
        </p:txBody>
      </p:sp>
      <p:sp>
        <p:nvSpPr>
          <p:cNvPr id="422" name="CustomShape 2"/>
          <p:cNvSpPr txBox="1"/>
          <p:nvPr/>
        </p:nvSpPr>
        <p:spPr>
          <a:xfrm>
            <a:off x="304920" y="2881274"/>
            <a:ext cx="8534160" cy="942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i="1" sz="6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Git Pull Request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-11881" y="689759"/>
            <a:ext cx="9155522" cy="56260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5" name="CustomShape 2"/>
          <p:cNvSpPr txBox="1"/>
          <p:nvPr/>
        </p:nvSpPr>
        <p:spPr>
          <a:xfrm>
            <a:off x="304919" y="914399"/>
            <a:ext cx="8686442" cy="3966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400">
                <a:latin typeface="+mj-lt"/>
                <a:ea typeface="+mj-ea"/>
                <a:cs typeface="+mj-cs"/>
                <a:sym typeface="Arial"/>
              </a:defRPr>
            </a:pPr>
            <a:r>
              <a:t>Assignment</a:t>
            </a:r>
          </a:p>
          <a:p>
            <a:pPr/>
          </a:p>
          <a:p>
            <a:pPr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Time to take your newfound collaborative git skills to the real-world. Find a partner and follow the steps sent via slack to 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Share each other’s code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Make modifications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Submit a Pull Request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Accept the Pull Changes</a:t>
            </a:r>
          </a:p>
        </p:txBody>
      </p:sp>
      <p:sp>
        <p:nvSpPr>
          <p:cNvPr id="426" name="CustomShape 3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Follow our Guide!</a:t>
            </a:r>
          </a:p>
        </p:txBody>
      </p:sp>
      <p:pic>
        <p:nvPicPr>
          <p:cNvPr id="42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920" y="838080"/>
            <a:ext cx="3805921" cy="5060880"/>
          </a:xfrm>
          <a:prstGeom prst="rect">
            <a:avLst/>
          </a:prstGeom>
          <a:ln w="12700">
            <a:miter lim="400000"/>
          </a:ln>
        </p:spPr>
      </p:pic>
      <p:sp>
        <p:nvSpPr>
          <p:cNvPr id="430" name="CustomShape 2"/>
          <p:cNvSpPr txBox="1"/>
          <p:nvPr/>
        </p:nvSpPr>
        <p:spPr>
          <a:xfrm>
            <a:off x="4343399" y="2819519"/>
            <a:ext cx="4676042" cy="758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ctr">
              <a:defRPr b="1" sz="2000">
                <a:latin typeface="+mj-lt"/>
                <a:ea typeface="+mj-ea"/>
                <a:cs typeface="+mj-cs"/>
                <a:sym typeface="Arial"/>
              </a:defRPr>
            </a:pPr>
            <a:r>
              <a:t>Step-by-step guide </a:t>
            </a:r>
          </a:p>
          <a:p>
            <a:pPr algn="ctr">
              <a:defRPr b="1" sz="2000">
                <a:latin typeface="+mj-lt"/>
                <a:ea typeface="+mj-ea"/>
                <a:cs typeface="+mj-cs"/>
                <a:sym typeface="Arial"/>
              </a:defRPr>
            </a:pPr>
            <a:r>
              <a:t>on creating Git Pull Requests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Don’t Worry!</a:t>
            </a:r>
          </a:p>
        </p:txBody>
      </p:sp>
      <p:sp>
        <p:nvSpPr>
          <p:cNvPr id="433" name="CustomShape 2"/>
          <p:cNvSpPr txBox="1"/>
          <p:nvPr/>
        </p:nvSpPr>
        <p:spPr>
          <a:xfrm>
            <a:off x="304920" y="2495999"/>
            <a:ext cx="8534160" cy="64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i="1" sz="4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We’ll be coming back to this.</a:t>
            </a:r>
          </a:p>
        </p:txBody>
      </p:sp>
      <p:sp>
        <p:nvSpPr>
          <p:cNvPr id="434" name="CustomShape 3"/>
          <p:cNvSpPr txBox="1"/>
          <p:nvPr/>
        </p:nvSpPr>
        <p:spPr>
          <a:xfrm>
            <a:off x="287280" y="3248265"/>
            <a:ext cx="853416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i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You won’t need this fully until Week 8.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Practice At Home</a:t>
            </a:r>
          </a:p>
        </p:txBody>
      </p:sp>
      <p:sp>
        <p:nvSpPr>
          <p:cNvPr id="437" name="CustomShape 2"/>
          <p:cNvSpPr txBox="1"/>
          <p:nvPr/>
        </p:nvSpPr>
        <p:spPr>
          <a:xfrm>
            <a:off x="304920" y="2495999"/>
            <a:ext cx="8534160" cy="64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i="1" sz="4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But practice when you can!</a:t>
            </a:r>
          </a:p>
        </p:txBody>
      </p:sp>
      <p:sp>
        <p:nvSpPr>
          <p:cNvPr id="438" name="CustomShape 3"/>
          <p:cNvSpPr txBox="1"/>
          <p:nvPr/>
        </p:nvSpPr>
        <p:spPr>
          <a:xfrm>
            <a:off x="287280" y="3248265"/>
            <a:ext cx="853416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i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You don’t need a partner to submit pull requests!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 txBox="1"/>
          <p:nvPr/>
        </p:nvSpPr>
        <p:spPr>
          <a:xfrm>
            <a:off x="304919" y="762119"/>
            <a:ext cx="8740442" cy="4094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2200" u="sng">
                <a:latin typeface="+mj-lt"/>
                <a:ea typeface="+mj-ea"/>
                <a:cs typeface="+mj-cs"/>
                <a:sym typeface="Arial"/>
              </a:defRPr>
            </a:pPr>
            <a:r>
              <a:t>Also, remember….</a:t>
            </a:r>
          </a:p>
          <a:p>
            <a:pPr/>
          </a:p>
          <a:p>
            <a:pPr>
              <a:buSzPct val="100000"/>
              <a:buFont typeface="Arial"/>
              <a:buChar char="•"/>
              <a:defRPr b="1" sz="2200">
                <a:latin typeface="+mj-lt"/>
                <a:ea typeface="+mj-ea"/>
                <a:cs typeface="+mj-cs"/>
                <a:sym typeface="Arial"/>
              </a:defRPr>
            </a:pPr>
            <a:r>
              <a:t> In Class Office Hours: </a:t>
            </a:r>
            <a:r>
              <a:rPr b="0"/>
              <a:t>45 minutes before class, 30 minutes after.</a:t>
            </a:r>
            <a:endParaRPr b="0"/>
          </a:p>
          <a:p>
            <a:pPr/>
            <a:endParaRPr>
              <a:latin typeface="+mj-lt"/>
              <a:ea typeface="+mj-ea"/>
              <a:cs typeface="+mj-cs"/>
              <a:sym typeface="Arial"/>
            </a:endParaRPr>
          </a:p>
          <a:p>
            <a:pPr>
              <a:buSzPct val="100000"/>
              <a:buFont typeface="Arial"/>
              <a:buChar char="•"/>
              <a:defRPr b="1" sz="2200">
                <a:latin typeface="+mj-lt"/>
                <a:ea typeface="+mj-ea"/>
                <a:cs typeface="+mj-cs"/>
                <a:sym typeface="Arial"/>
              </a:defRPr>
            </a:pPr>
            <a:r>
              <a:t> Review In Class Material (Exercises and Slides):</a:t>
            </a:r>
          </a:p>
          <a:p>
            <a:pPr>
              <a:defRPr b="1" sz="2200">
                <a:latin typeface="+mj-lt"/>
                <a:ea typeface="+mj-ea"/>
                <a:cs typeface="+mj-cs"/>
                <a:sym typeface="Arial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Link</a:t>
            </a:r>
            <a:endParaRPr b="0"/>
          </a:p>
          <a:p>
            <a:pPr>
              <a:buSzPct val="100000"/>
              <a:buFont typeface="Arial"/>
              <a:buChar char="•"/>
            </a:pPr>
            <a:endParaRPr>
              <a:latin typeface="+mj-lt"/>
              <a:ea typeface="+mj-ea"/>
              <a:cs typeface="+mj-cs"/>
              <a:sym typeface="Arial"/>
            </a:endParaRPr>
          </a:p>
          <a:p>
            <a:pPr>
              <a:defRPr b="1" sz="2200">
                <a:latin typeface="+mj-lt"/>
                <a:ea typeface="+mj-ea"/>
                <a:cs typeface="+mj-cs"/>
                <a:sym typeface="Arial"/>
              </a:defRPr>
            </a:pPr>
            <a:r>
              <a:t> Re-Watch Class Videos: </a:t>
            </a:r>
          </a:p>
          <a:p>
            <a:pPr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Check in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BCS</a:t>
            </a:r>
          </a:p>
          <a:p>
            <a:pPr/>
          </a:p>
          <a:p>
            <a:pPr/>
          </a:p>
          <a:p>
            <a:pPr/>
          </a:p>
        </p:txBody>
      </p:sp>
      <p:sp>
        <p:nvSpPr>
          <p:cNvPr id="81" name="CustomShape 2"/>
          <p:cNvSpPr txBox="1"/>
          <p:nvPr/>
        </p:nvSpPr>
        <p:spPr>
          <a:xfrm>
            <a:off x="304919" y="97919"/>
            <a:ext cx="5562362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Office Hours + Additional Help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pPr/>
            <a:r>
              <a:t>Recapping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 txBox="1"/>
          <p:nvPr/>
        </p:nvSpPr>
        <p:spPr>
          <a:xfrm>
            <a:off x="304919" y="97919"/>
            <a:ext cx="4076281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Recap</a:t>
            </a:r>
          </a:p>
        </p:txBody>
      </p:sp>
      <p:sp>
        <p:nvSpPr>
          <p:cNvPr id="86" name="CustomShape 2"/>
          <p:cNvSpPr txBox="1"/>
          <p:nvPr/>
        </p:nvSpPr>
        <p:spPr>
          <a:xfrm>
            <a:off x="304919" y="762119"/>
            <a:ext cx="8740442" cy="436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2200">
                <a:latin typeface="+mj-lt"/>
                <a:ea typeface="+mj-ea"/>
                <a:cs typeface="+mj-cs"/>
                <a:sym typeface="Arial"/>
              </a:defRPr>
            </a:pPr>
            <a:r>
              <a:t>In just one whirlwind week we’ve covered: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Full-Stack Development Conceptually</a:t>
            </a:r>
          </a:p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Terminal / Git Bash</a:t>
            </a:r>
          </a:p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HTML Syntax</a:t>
            </a:r>
          </a:p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Git Concepts and Commands</a:t>
            </a:r>
          </a:p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CSS Purpose, Syntax, and Styles</a:t>
            </a:r>
          </a:p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Floating</a:t>
            </a:r>
          </a:p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Positioning</a:t>
            </a:r>
          </a:p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Box Model</a:t>
            </a:r>
          </a:p>
          <a:p>
            <a:pPr>
              <a:buSzPct val="100000"/>
              <a:buFont typeface="Arial"/>
              <a:buChar char="•"/>
              <a:defRPr sz="2200">
                <a:latin typeface="+mj-lt"/>
                <a:ea typeface="+mj-ea"/>
                <a:cs typeface="+mj-cs"/>
                <a:sym typeface="Arial"/>
              </a:defRPr>
            </a:pPr>
            <a:r>
              <a:t> Chrome Dev Tools</a:t>
            </a:r>
          </a:p>
          <a:p>
            <a:pPr/>
          </a:p>
          <a:p>
            <a:pPr>
              <a:buSzPct val="100000"/>
              <a:buFont typeface="Arial"/>
              <a:buChar char="•"/>
              <a:defRPr b="1" sz="2200" u="sng">
                <a:latin typeface="+mj-lt"/>
                <a:ea typeface="+mj-ea"/>
                <a:cs typeface="+mj-cs"/>
                <a:sym typeface="Arial"/>
              </a:defRPr>
            </a:pPr>
            <a:r>
              <a:t>How to Learn on Your Own!!</a:t>
            </a:r>
          </a:p>
        </p:txBody>
      </p:sp>
      <p:pic>
        <p:nvPicPr>
          <p:cNvPr id="8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0" r="0" b="4166"/>
          <a:stretch>
            <a:fillRect/>
          </a:stretch>
        </p:blipFill>
        <p:spPr>
          <a:xfrm>
            <a:off x="5257800" y="2568239"/>
            <a:ext cx="3885840" cy="37238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Unbranded">
  <a:themeElements>
    <a:clrScheme name="1_Unbranded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1_Unbranded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1_Unbr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Unbranded">
  <a:themeElements>
    <a:clrScheme name="1_Unbrande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1_Unbranded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1_Unbr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