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5A0E9-E8EB-4B2F-B9FE-EA71FB6CA681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CBF7-FE82-4455-94E1-BF026DBD4E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19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B8165-B495-474C-A98F-FF482299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4FAA95-E992-41BB-819B-3DFBCC409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D49E3-B711-4DCB-AFD1-A5C235DA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DC190-C54E-4A1B-9433-79B4A9D1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981CBA-05F2-4C7E-BCCC-E6A72907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62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BC99F-5FEE-4C9A-B3D4-70CD2CE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2059C3-70D5-448C-A2ED-D61BA46DB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4A630-84C0-4812-8F3A-F293564E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88659-5FDF-41B5-89DF-28AAA6DD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82F3E-5B4F-4523-9B26-AA2930F4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1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F141E0-D804-4FF4-9F47-2E459912B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1F56B-AD76-4B5B-822B-D6B28E62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64027-D4A1-45A2-961F-FD6763E6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4E0765-4637-415E-A58A-A56F72BC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B52797-DD83-44A9-8C4F-4A4E23E7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BBAC6-E7B9-4BBB-95DC-7E4690A1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DF868-9EF4-499B-A616-C39F5C8D6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7CBBC-8B43-4F1C-A3A2-86852076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10C529-55FD-4C04-9FAC-A2B0B3DC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63D3A5-B40A-4433-B31C-A3C75D6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ECAE5-439E-40BE-9A55-3FC9951D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17850-1A31-4FDE-B24D-FBECE6B63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F313F-4E3E-405C-8FC7-3086CDD4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E10B7-736C-462C-9895-5F40157D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B9C4B-8500-40F7-8149-B433D847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2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B3921-2196-4F96-9538-353EEE83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F90588-A8DE-484B-8097-267BE448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F901D-9D4B-40D0-98AF-AEDD3E8C9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228E1A-22B6-4017-8BBE-45C02CDD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866E7-5ECE-4CEE-88A6-2E63FF83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D2BF9-FEE0-452A-B09F-928BE95F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8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31C2-ED0D-4AAA-96E2-3F4F0419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32B5-0AC3-4BAD-BAC6-F16C707F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C1BB7A-033A-42C7-814D-6F1DB3C0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37B1E-373D-427C-BCD2-D0CC6CBFD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B1524C-7D5A-47DC-822A-6809186C6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059B62-3BD0-466A-A23F-F4CB07F1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2AF46E-BC37-4113-9516-258B3643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80E36F-1958-4C79-A444-B24342C2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2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EC34-5A4A-40F1-B3BC-25CC4E98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3B45C9-61E9-4F7A-9313-8B4D9B1D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A0AA00-213B-4287-9C08-C272F3C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022F21-AF6C-40F4-9D12-8F60992F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13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A132CA-2A16-441B-9D70-15155CF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B0DD77-F3C1-4D7C-AE4A-735CDAAB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0C0A71-38CB-44FC-8A6E-8125ADA4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34395-C393-4103-83EC-F78796B8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87825-3EAA-4841-A5DC-7600F349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2D878F-6024-4B72-B390-A3B6B9BC6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A0B476-5238-447E-98E2-37B87931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B74874-00B3-4F2F-9B11-0FB6E7DB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B675A5-9F7E-46EB-AC35-B9DE88FF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4D677-F727-463A-9D39-537B4D25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93DB3E-53F5-4DC0-953B-83AD10990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103AFD-B447-4B1D-B34E-15CBC6A4F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C7C7D-C8FF-4B05-B4B8-F808A4B0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DB35C7-2DA3-4C93-AAAD-6E4504E5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9FEFE-36FD-48D0-AD11-F01BF640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1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279770-AB84-4D24-9448-736A5D84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2EFDF8-75A3-4D5F-BAE1-FF840C88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C70298-8EBC-4F7B-A492-36E8A5C81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81510-CB02-4453-BCA8-C07E5FD3A014}" type="datetimeFigureOut">
              <a:rPr lang="de-DE" smtClean="0"/>
              <a:t>21.07.2020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666517-F6DB-4A88-A36A-CC4DB6307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89B64-738C-4CF3-A59D-62C8D130E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1239-6648-4D48-B585-46A8D93D37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DBCED7FF-B4D4-4848-9A6D-85BDB038CE2D}"/>
              </a:ext>
            </a:extLst>
          </p:cNvPr>
          <p:cNvSpPr/>
          <p:nvPr/>
        </p:nvSpPr>
        <p:spPr>
          <a:xfrm>
            <a:off x="1312392" y="473550"/>
            <a:ext cx="7721222" cy="4935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Bare Metall / Hardwareplattform</a:t>
            </a:r>
          </a:p>
        </p:txBody>
      </p: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7A6A33E5-5DBA-4D3C-93B5-118D2EA7D0C3}"/>
              </a:ext>
            </a:extLst>
          </p:cNvPr>
          <p:cNvGrpSpPr/>
          <p:nvPr/>
        </p:nvGrpSpPr>
        <p:grpSpPr>
          <a:xfrm>
            <a:off x="9902909" y="2927845"/>
            <a:ext cx="2100076" cy="1702992"/>
            <a:chOff x="8380735" y="3109379"/>
            <a:chExt cx="2100076" cy="1702992"/>
          </a:xfrm>
        </p:grpSpPr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95650126-7E41-4FEC-9A3B-9353AC797B7A}"/>
                </a:ext>
              </a:extLst>
            </p:cNvPr>
            <p:cNvGrpSpPr/>
            <p:nvPr/>
          </p:nvGrpSpPr>
          <p:grpSpPr>
            <a:xfrm>
              <a:off x="8486320" y="3683367"/>
              <a:ext cx="1599929" cy="1129004"/>
              <a:chOff x="8486320" y="3683367"/>
              <a:chExt cx="1599929" cy="1129004"/>
            </a:xfrm>
          </p:grpSpPr>
          <p:grpSp>
            <p:nvGrpSpPr>
              <p:cNvPr id="12" name="Gruppieren 11">
                <a:extLst>
                  <a:ext uri="{FF2B5EF4-FFF2-40B4-BE49-F238E27FC236}">
                    <a16:creationId xmlns:a16="http://schemas.microsoft.com/office/drawing/2014/main" id="{45AEB240-36F2-4EF6-A11E-5CE1A89F004D}"/>
                  </a:ext>
                </a:extLst>
              </p:cNvPr>
              <p:cNvGrpSpPr/>
              <p:nvPr/>
            </p:nvGrpSpPr>
            <p:grpSpPr>
              <a:xfrm>
                <a:off x="8486320" y="3683367"/>
                <a:ext cx="1599929" cy="1129004"/>
                <a:chOff x="7697755" y="3331029"/>
                <a:chExt cx="1599929" cy="1129004"/>
              </a:xfrm>
            </p:grpSpPr>
            <p:sp>
              <p:nvSpPr>
                <p:cNvPr id="8" name="Rechteck 7">
                  <a:extLst>
                    <a:ext uri="{FF2B5EF4-FFF2-40B4-BE49-F238E27FC236}">
                      <a16:creationId xmlns:a16="http://schemas.microsoft.com/office/drawing/2014/main" id="{FCBA0DC1-4DCA-434D-B388-896654679B3C}"/>
                    </a:ext>
                  </a:extLst>
                </p:cNvPr>
                <p:cNvSpPr/>
                <p:nvPr/>
              </p:nvSpPr>
              <p:spPr>
                <a:xfrm>
                  <a:off x="7697755" y="3331029"/>
                  <a:ext cx="438539" cy="1129004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BUS-</a:t>
                  </a:r>
                  <a:r>
                    <a:rPr lang="de-DE" sz="1000" dirty="0" err="1"/>
                    <a:t>Controler</a:t>
                  </a:r>
                  <a:endParaRPr lang="de-DE" sz="1000" dirty="0"/>
                </a:p>
              </p:txBody>
            </p:sp>
            <p:sp>
              <p:nvSpPr>
                <p:cNvPr id="9" name="Rechteck 8">
                  <a:extLst>
                    <a:ext uri="{FF2B5EF4-FFF2-40B4-BE49-F238E27FC236}">
                      <a16:creationId xmlns:a16="http://schemas.microsoft.com/office/drawing/2014/main" id="{9D9F91DF-15F6-4DC2-A0D0-E6B35BF7ECD9}"/>
                    </a:ext>
                  </a:extLst>
                </p:cNvPr>
                <p:cNvSpPr/>
                <p:nvPr/>
              </p:nvSpPr>
              <p:spPr>
                <a:xfrm>
                  <a:off x="8136294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3C380B3D-AC11-4DE4-B710-5057A900FBD6}"/>
                    </a:ext>
                  </a:extLst>
                </p:cNvPr>
                <p:cNvSpPr/>
                <p:nvPr/>
              </p:nvSpPr>
              <p:spPr>
                <a:xfrm>
                  <a:off x="8499332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AABB1CEF-F0FB-45B9-8901-F7E980D84444}"/>
                    </a:ext>
                  </a:extLst>
                </p:cNvPr>
                <p:cNvSpPr/>
                <p:nvPr/>
              </p:nvSpPr>
              <p:spPr>
                <a:xfrm>
                  <a:off x="8859145" y="3331029"/>
                  <a:ext cx="438539" cy="112900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r>
                    <a:rPr lang="de-DE" sz="1000" dirty="0"/>
                    <a:t>I/O</a:t>
                  </a:r>
                </a:p>
              </p:txBody>
            </p:sp>
          </p:grpSp>
          <p:grpSp>
            <p:nvGrpSpPr>
              <p:cNvPr id="22" name="Gruppieren 21">
                <a:extLst>
                  <a:ext uri="{FF2B5EF4-FFF2-40B4-BE49-F238E27FC236}">
                    <a16:creationId xmlns:a16="http://schemas.microsoft.com/office/drawing/2014/main" id="{899C9C05-20E8-4F81-8455-0A09CA5C74B9}"/>
                  </a:ext>
                </a:extLst>
              </p:cNvPr>
              <p:cNvGrpSpPr/>
              <p:nvPr/>
            </p:nvGrpSpPr>
            <p:grpSpPr>
              <a:xfrm>
                <a:off x="8557306" y="4667952"/>
                <a:ext cx="98856" cy="101457"/>
                <a:chOff x="8086446" y="1200293"/>
                <a:chExt cx="1033742" cy="1060936"/>
              </a:xfrm>
            </p:grpSpPr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F6E0086F-129D-47C0-A386-82757DEE71AC}"/>
                    </a:ext>
                  </a:extLst>
                </p:cNvPr>
                <p:cNvSpPr/>
                <p:nvPr/>
              </p:nvSpPr>
              <p:spPr>
                <a:xfrm>
                  <a:off x="8086446" y="1200293"/>
                  <a:ext cx="1033742" cy="1060936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>
                  <a:extLst>
                    <a:ext uri="{FF2B5EF4-FFF2-40B4-BE49-F238E27FC236}">
                      <a16:creationId xmlns:a16="http://schemas.microsoft.com/office/drawing/2014/main" id="{9E8024FE-7A08-4DE4-9C22-18BF14CA0FDF}"/>
                    </a:ext>
                  </a:extLst>
                </p:cNvPr>
                <p:cNvSpPr/>
                <p:nvPr/>
              </p:nvSpPr>
              <p:spPr>
                <a:xfrm>
                  <a:off x="8163718" y="1905000"/>
                  <a:ext cx="899319" cy="305389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AF65AC8-AABB-460C-B3B6-E6E393FCB4AF}"/>
                </a:ext>
              </a:extLst>
            </p:cNvPr>
            <p:cNvSpPr txBox="1"/>
            <p:nvPr/>
          </p:nvSpPr>
          <p:spPr>
            <a:xfrm>
              <a:off x="8380735" y="3109379"/>
              <a:ext cx="21000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I/O BUS-Controller</a:t>
              </a:r>
            </a:p>
            <a:p>
              <a:pPr algn="ctr"/>
              <a:r>
                <a:rPr lang="de-DE" sz="1200" dirty="0"/>
                <a:t>(e.g. ET200SP)</a:t>
              </a:r>
            </a:p>
          </p:txBody>
        </p:sp>
      </p:grp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4A008152-924B-45E5-B455-2146546D57CE}"/>
              </a:ext>
            </a:extLst>
          </p:cNvPr>
          <p:cNvSpPr/>
          <p:nvPr/>
        </p:nvSpPr>
        <p:spPr>
          <a:xfrm>
            <a:off x="1563528" y="694026"/>
            <a:ext cx="7195951" cy="4295381"/>
          </a:xfrm>
          <a:prstGeom prst="roundRect">
            <a:avLst>
              <a:gd name="adj" fmla="val 353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Hypervisor Type 1 </a:t>
            </a:r>
            <a:r>
              <a:rPr lang="de-DE" sz="1200" dirty="0" err="1"/>
              <a:t>or</a:t>
            </a:r>
            <a:r>
              <a:rPr lang="de-DE" sz="1200" dirty="0"/>
              <a:t> 2 e.g. Linux </a:t>
            </a:r>
            <a:r>
              <a:rPr lang="de-DE" sz="1200" dirty="0" err="1"/>
              <a:t>with</a:t>
            </a:r>
            <a:r>
              <a:rPr lang="de-DE" sz="1200" dirty="0"/>
              <a:t> KVM </a:t>
            </a:r>
            <a:r>
              <a:rPr lang="de-DE" sz="1200" dirty="0" err="1"/>
              <a:t>idally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native Container Support                            </a:t>
            </a:r>
            <a:r>
              <a:rPr lang="de-DE" sz="12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1C1004EA-1F3D-4FF4-9B52-3EE00ECBDFE1}"/>
              </a:ext>
            </a:extLst>
          </p:cNvPr>
          <p:cNvSpPr/>
          <p:nvPr/>
        </p:nvSpPr>
        <p:spPr>
          <a:xfrm>
            <a:off x="6977312" y="694026"/>
            <a:ext cx="1761688" cy="1107347"/>
          </a:xfrm>
          <a:prstGeom prst="roundRect">
            <a:avLst>
              <a:gd name="adj" fmla="val 1136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Hypervisor-Web-Control-Panel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if</a:t>
            </a:r>
            <a:r>
              <a:rPr lang="de-DE" sz="1200" dirty="0"/>
              <a:t> existent)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3214EB2-D3B7-4D00-84D5-3C7D428DD553}"/>
              </a:ext>
            </a:extLst>
          </p:cNvPr>
          <p:cNvSpPr/>
          <p:nvPr/>
        </p:nvSpPr>
        <p:spPr>
          <a:xfrm>
            <a:off x="6973661" y="1902830"/>
            <a:ext cx="1468073" cy="2138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Contains</a:t>
            </a:r>
            <a:r>
              <a:rPr lang="de-DE" sz="1000" dirty="0"/>
              <a:t> </a:t>
            </a:r>
            <a:r>
              <a:rPr lang="de-DE" sz="1000" dirty="0" err="1"/>
              <a:t>only</a:t>
            </a:r>
            <a:r>
              <a:rPr lang="de-DE" sz="1000" dirty="0"/>
              <a:t> </a:t>
            </a:r>
            <a:r>
              <a:rPr lang="de-DE" sz="1000" dirty="0" err="1"/>
              <a:t>rudimentary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singal</a:t>
            </a:r>
            <a:r>
              <a:rPr lang="de-DE" sz="1000" dirty="0"/>
              <a:t> </a:t>
            </a:r>
            <a:r>
              <a:rPr lang="de-DE" sz="1000" dirty="0" err="1"/>
              <a:t>routing</a:t>
            </a:r>
            <a:r>
              <a:rPr lang="de-DE" sz="1000" dirty="0"/>
              <a:t> via </a:t>
            </a:r>
            <a:r>
              <a:rPr lang="de-DE" sz="1000" dirty="0" err="1"/>
              <a:t>onboard</a:t>
            </a:r>
            <a:r>
              <a:rPr lang="de-DE" sz="1000" dirty="0"/>
              <a:t> OPC-UA Server and minimal </a:t>
            </a:r>
            <a:r>
              <a:rPr lang="de-DE" sz="1000" dirty="0" err="1"/>
              <a:t>program</a:t>
            </a:r>
            <a:r>
              <a:rPr lang="de-DE" sz="1000" dirty="0"/>
              <a:t> </a:t>
            </a:r>
            <a:r>
              <a:rPr lang="de-DE" sz="1000" dirty="0" err="1"/>
              <a:t>logic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emergency</a:t>
            </a:r>
            <a:r>
              <a:rPr lang="de-DE" sz="1000" dirty="0"/>
              <a:t> </a:t>
            </a:r>
            <a:r>
              <a:rPr lang="de-DE" sz="1000" dirty="0" err="1"/>
              <a:t>operation</a:t>
            </a:r>
            <a:r>
              <a:rPr lang="de-DE" sz="1000" dirty="0"/>
              <a:t> and </a:t>
            </a:r>
            <a:r>
              <a:rPr lang="de-DE" sz="1000" dirty="0" err="1"/>
              <a:t>safe</a:t>
            </a:r>
            <a:r>
              <a:rPr lang="de-DE" sz="1000" dirty="0"/>
              <a:t> </a:t>
            </a:r>
            <a:r>
              <a:rPr lang="de-DE" sz="1000" dirty="0" err="1"/>
              <a:t>shutdown</a:t>
            </a:r>
            <a:r>
              <a:rPr lang="de-DE" sz="1000" dirty="0"/>
              <a:t>.</a:t>
            </a:r>
            <a:endParaRPr lang="de-DE" dirty="0"/>
          </a:p>
          <a:p>
            <a:pPr algn="ctr"/>
            <a:endParaRPr lang="de-DE" sz="1200" dirty="0"/>
          </a:p>
          <a:p>
            <a:pPr algn="ctr"/>
            <a:r>
              <a:rPr lang="de-DE" sz="1200" dirty="0" err="1"/>
              <a:t>SoftPLC</a:t>
            </a:r>
            <a:r>
              <a:rPr lang="de-DE" sz="1200" dirty="0"/>
              <a:t> VM</a:t>
            </a:r>
          </a:p>
          <a:p>
            <a:pPr algn="ctr"/>
            <a:r>
              <a:rPr lang="de-DE" sz="1200" dirty="0"/>
              <a:t>(Windows Server)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FBD7F0-251F-4265-888F-086224BE86ED}"/>
              </a:ext>
            </a:extLst>
          </p:cNvPr>
          <p:cNvSpPr/>
          <p:nvPr/>
        </p:nvSpPr>
        <p:spPr>
          <a:xfrm>
            <a:off x="3238500" y="845245"/>
            <a:ext cx="3593006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Applikation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  <a:p>
            <a:pPr algn="ctr"/>
            <a:r>
              <a:rPr lang="de-DE" sz="700" dirty="0" err="1"/>
              <a:t>Only</a:t>
            </a:r>
            <a:r>
              <a:rPr lang="de-DE" sz="700" dirty="0"/>
              <a:t> </a:t>
            </a:r>
            <a:r>
              <a:rPr lang="de-DE" sz="700" dirty="0" err="1"/>
              <a:t>necessary</a:t>
            </a:r>
            <a:r>
              <a:rPr lang="de-DE" sz="700" dirty="0"/>
              <a:t> </a:t>
            </a:r>
            <a:r>
              <a:rPr lang="de-DE" sz="700" dirty="0" err="1"/>
              <a:t>if</a:t>
            </a:r>
            <a:r>
              <a:rPr lang="de-DE" sz="700" dirty="0"/>
              <a:t> </a:t>
            </a:r>
            <a:r>
              <a:rPr lang="de-DE" sz="700" dirty="0" err="1"/>
              <a:t>hypervisor</a:t>
            </a:r>
            <a:r>
              <a:rPr lang="de-DE" sz="700" dirty="0"/>
              <a:t> </a:t>
            </a:r>
            <a:r>
              <a:rPr lang="de-DE" sz="700" dirty="0" err="1"/>
              <a:t>has</a:t>
            </a:r>
            <a:r>
              <a:rPr lang="de-DE" sz="700" dirty="0"/>
              <a:t> </a:t>
            </a:r>
            <a:r>
              <a:rPr lang="de-DE" sz="700" dirty="0" err="1"/>
              <a:t>no</a:t>
            </a:r>
            <a:r>
              <a:rPr lang="de-DE" sz="700" dirty="0"/>
              <a:t> native Container Support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3886A26-3A6E-4C98-BA90-E7B313DF4F23}"/>
              </a:ext>
            </a:extLst>
          </p:cNvPr>
          <p:cNvSpPr/>
          <p:nvPr/>
        </p:nvSpPr>
        <p:spPr>
          <a:xfrm>
            <a:off x="3396214" y="929134"/>
            <a:ext cx="3280182" cy="25229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sz="1200" dirty="0"/>
              <a:t>Container Environment e.g. Docker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81C747-F844-466F-9F75-92F637CA812C}"/>
              </a:ext>
            </a:extLst>
          </p:cNvPr>
          <p:cNvSpPr/>
          <p:nvPr/>
        </p:nvSpPr>
        <p:spPr>
          <a:xfrm>
            <a:off x="3659773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Visualization</a:t>
            </a:r>
            <a:r>
              <a:rPr lang="de-DE" dirty="0"/>
              <a:t> App - Container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3F0BDD5-F874-491C-BB4A-B9063DE78625}"/>
              </a:ext>
            </a:extLst>
          </p:cNvPr>
          <p:cNvSpPr/>
          <p:nvPr/>
        </p:nvSpPr>
        <p:spPr>
          <a:xfrm>
            <a:off x="4432958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SCADA App - Container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BF2021-CEF1-4BA3-80CB-60F3D759C771}"/>
              </a:ext>
            </a:extLst>
          </p:cNvPr>
          <p:cNvSpPr/>
          <p:nvPr/>
        </p:nvSpPr>
        <p:spPr>
          <a:xfrm>
            <a:off x="5149561" y="1029911"/>
            <a:ext cx="612397" cy="1560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Database App - Container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C514B0-6915-4069-8ABD-62643536B6F3}"/>
              </a:ext>
            </a:extLst>
          </p:cNvPr>
          <p:cNvSpPr txBox="1"/>
          <p:nvPr/>
        </p:nvSpPr>
        <p:spPr>
          <a:xfrm>
            <a:off x="5950054" y="2317081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AFB85877-A0A0-4298-B3B0-2B3E96A751D1}"/>
              </a:ext>
            </a:extLst>
          </p:cNvPr>
          <p:cNvGrpSpPr/>
          <p:nvPr/>
        </p:nvGrpSpPr>
        <p:grpSpPr>
          <a:xfrm>
            <a:off x="8307709" y="3884519"/>
            <a:ext cx="98856" cy="101457"/>
            <a:chOff x="8086446" y="1200293"/>
            <a:chExt cx="1033742" cy="1060936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CB422AB3-46CF-4CDF-873D-EA54D67C90A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CD16C81-CBF0-48C3-8228-1A3BC3A7AA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98085E3-6EDF-4E56-B4E6-D3C8F20DB99F}"/>
              </a:ext>
            </a:extLst>
          </p:cNvPr>
          <p:cNvGrpSpPr/>
          <p:nvPr/>
        </p:nvGrpSpPr>
        <p:grpSpPr>
          <a:xfrm>
            <a:off x="2482603" y="5641508"/>
            <a:ext cx="2516697" cy="486560"/>
            <a:chOff x="4600033" y="5932030"/>
            <a:chExt cx="2516697" cy="48656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2174913-7C61-4710-99D9-6863F5AFD903}"/>
                </a:ext>
              </a:extLst>
            </p:cNvPr>
            <p:cNvSpPr/>
            <p:nvPr/>
          </p:nvSpPr>
          <p:spPr>
            <a:xfrm>
              <a:off x="4600033" y="5932030"/>
              <a:ext cx="2516697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NAS </a:t>
              </a:r>
              <a:r>
                <a:rPr lang="de-DE" sz="1600" dirty="0" err="1"/>
                <a:t>or</a:t>
              </a:r>
              <a:r>
                <a:rPr lang="de-DE" sz="1600" dirty="0"/>
                <a:t> USB-Storage</a:t>
              </a:r>
            </a:p>
            <a:p>
              <a:pPr algn="ctr"/>
              <a:r>
                <a:rPr lang="de-DE" sz="1100" dirty="0"/>
                <a:t>(</a:t>
              </a:r>
              <a:r>
                <a:rPr lang="de-DE" sz="1100" dirty="0" err="1"/>
                <a:t>can</a:t>
              </a:r>
              <a:r>
                <a:rPr lang="de-DE" sz="1100" dirty="0"/>
                <a:t> also </a:t>
              </a:r>
              <a:r>
                <a:rPr lang="de-DE" sz="1100" dirty="0" err="1"/>
                <a:t>be</a:t>
              </a:r>
              <a:r>
                <a:rPr lang="de-DE" sz="1100" dirty="0"/>
                <a:t> Cloud)</a:t>
              </a: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5955C82-A77B-46B6-BF78-4ED6E61B51E4}"/>
                </a:ext>
              </a:extLst>
            </p:cNvPr>
            <p:cNvGrpSpPr/>
            <p:nvPr/>
          </p:nvGrpSpPr>
          <p:grpSpPr>
            <a:xfrm>
              <a:off x="6973165" y="6290292"/>
              <a:ext cx="98856" cy="101457"/>
              <a:chOff x="32153626" y="1494522"/>
              <a:chExt cx="1033742" cy="1060936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AE140CAD-A5FF-43F3-8866-38D89076DC2E}"/>
                  </a:ext>
                </a:extLst>
              </p:cNvPr>
              <p:cNvSpPr/>
              <p:nvPr/>
            </p:nvSpPr>
            <p:spPr>
              <a:xfrm>
                <a:off x="32153626" y="1494522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740409F-B0AF-4E0D-BED5-50D80AAAE83A}"/>
                  </a:ext>
                </a:extLst>
              </p:cNvPr>
              <p:cNvSpPr/>
              <p:nvPr/>
            </p:nvSpPr>
            <p:spPr>
              <a:xfrm>
                <a:off x="32230893" y="2199230"/>
                <a:ext cx="899317" cy="30538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9EC6E5A8-7A97-49D0-9630-BDDD1986D804}"/>
              </a:ext>
            </a:extLst>
          </p:cNvPr>
          <p:cNvGrpSpPr/>
          <p:nvPr/>
        </p:nvGrpSpPr>
        <p:grpSpPr>
          <a:xfrm>
            <a:off x="7600875" y="5243720"/>
            <a:ext cx="98856" cy="101457"/>
            <a:chOff x="8086446" y="1200293"/>
            <a:chExt cx="1033742" cy="1060936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C6A3375-D15F-49B6-BB7A-28D984974A4C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2B11E4D-7E31-40AB-A5D4-F1F4533A395C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500A6A1-4FB1-4FD1-B862-70B763D8666C}"/>
              </a:ext>
            </a:extLst>
          </p:cNvPr>
          <p:cNvGrpSpPr/>
          <p:nvPr/>
        </p:nvGrpSpPr>
        <p:grpSpPr>
          <a:xfrm>
            <a:off x="7433538" y="5243720"/>
            <a:ext cx="98856" cy="101457"/>
            <a:chOff x="8086446" y="1200293"/>
            <a:chExt cx="1033742" cy="106093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B024449B-D54F-432B-9902-61B80FDF1D4B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AE7D9ED-F900-4FE3-ABE0-A3C5E338D69E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0C420F45-5DC6-45CA-9A9A-6E681C7F4763}"/>
              </a:ext>
            </a:extLst>
          </p:cNvPr>
          <p:cNvGrpSpPr/>
          <p:nvPr/>
        </p:nvGrpSpPr>
        <p:grpSpPr>
          <a:xfrm>
            <a:off x="7259437" y="5243720"/>
            <a:ext cx="98856" cy="101457"/>
            <a:chOff x="8086446" y="1200293"/>
            <a:chExt cx="1033742" cy="1060936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2FDE1402-8B13-4DD7-BABD-EBF7AC869D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CBACF06-6FD0-461E-85EE-D07A4457D2C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7EE0042-3ECC-478E-BAF1-23C6F0F6B7C0}"/>
              </a:ext>
            </a:extLst>
          </p:cNvPr>
          <p:cNvCxnSpPr>
            <a:cxnSpLocks/>
            <a:stCxn id="177" idx="2"/>
            <a:endCxn id="48" idx="2"/>
          </p:cNvCxnSpPr>
          <p:nvPr/>
        </p:nvCxnSpPr>
        <p:spPr>
          <a:xfrm rot="5400000" flipH="1">
            <a:off x="7460164" y="5531417"/>
            <a:ext cx="767825" cy="385623"/>
          </a:xfrm>
          <a:prstGeom prst="bentConnector3">
            <a:avLst>
              <a:gd name="adj1" fmla="val -2977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DA1ABE6-1D0B-48A2-905F-13707F9FAEFF}"/>
              </a:ext>
            </a:extLst>
          </p:cNvPr>
          <p:cNvGrpSpPr/>
          <p:nvPr/>
        </p:nvGrpSpPr>
        <p:grpSpPr>
          <a:xfrm>
            <a:off x="6381245" y="3865055"/>
            <a:ext cx="98856" cy="101457"/>
            <a:chOff x="8086446" y="1200293"/>
            <a:chExt cx="1033742" cy="1060936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9791D33D-D574-4857-AF34-3C699707A76A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A3A9E1F6-1755-408B-91B3-3953198EB3BD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C60A141-A12B-437A-82A8-9CC9F6927C90}"/>
              </a:ext>
            </a:extLst>
          </p:cNvPr>
          <p:cNvCxnSpPr>
            <a:cxnSpLocks/>
            <a:stCxn id="47" idx="0"/>
            <a:endCxn id="64" idx="2"/>
          </p:cNvCxnSpPr>
          <p:nvPr/>
        </p:nvCxnSpPr>
        <p:spPr>
          <a:xfrm rot="16200000" flipV="1">
            <a:off x="6399934" y="3993351"/>
            <a:ext cx="1282070" cy="12186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7577D958-3452-4B15-88DD-9A8ED87BB1FC}"/>
              </a:ext>
            </a:extLst>
          </p:cNvPr>
          <p:cNvCxnSpPr>
            <a:cxnSpLocks/>
            <a:stCxn id="47" idx="0"/>
            <a:endCxn id="35" idx="2"/>
          </p:cNvCxnSpPr>
          <p:nvPr/>
        </p:nvCxnSpPr>
        <p:spPr>
          <a:xfrm rot="5400000" flipH="1" flipV="1">
            <a:off x="7374848" y="4261431"/>
            <a:ext cx="1257744" cy="70683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9164E387-C16E-4E53-90CC-56D9ACF14603}"/>
              </a:ext>
            </a:extLst>
          </p:cNvPr>
          <p:cNvCxnSpPr>
            <a:cxnSpLocks/>
            <a:stCxn id="63" idx="0"/>
            <a:endCxn id="21" idx="2"/>
          </p:cNvCxnSpPr>
          <p:nvPr/>
        </p:nvCxnSpPr>
        <p:spPr>
          <a:xfrm rot="16200000" flipV="1">
            <a:off x="4947519" y="2381901"/>
            <a:ext cx="1274792" cy="1691516"/>
          </a:xfrm>
          <a:prstGeom prst="bentConnector3">
            <a:avLst>
              <a:gd name="adj1" fmla="val 62515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F940A0-1822-49D6-9BD4-948CFFB8794E}"/>
              </a:ext>
            </a:extLst>
          </p:cNvPr>
          <p:cNvCxnSpPr>
            <a:cxnSpLocks/>
          </p:cNvCxnSpPr>
          <p:nvPr/>
        </p:nvCxnSpPr>
        <p:spPr>
          <a:xfrm>
            <a:off x="3714951" y="2900440"/>
            <a:ext cx="3429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FCE1CF8-8259-4097-A627-F5F9CCDDE4CB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965971" y="2590263"/>
            <a:ext cx="1" cy="31017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1C7CFC69-918A-440B-BCBD-E94A590DD76C}"/>
              </a:ext>
            </a:extLst>
          </p:cNvPr>
          <p:cNvCxnSpPr>
            <a:cxnSpLocks/>
          </p:cNvCxnSpPr>
          <p:nvPr/>
        </p:nvCxnSpPr>
        <p:spPr>
          <a:xfrm flipV="1">
            <a:off x="4590907" y="2590263"/>
            <a:ext cx="1" cy="31017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B8B8D16C-020B-4AC1-ADAD-35398233D299}"/>
              </a:ext>
            </a:extLst>
          </p:cNvPr>
          <p:cNvCxnSpPr>
            <a:cxnSpLocks/>
          </p:cNvCxnSpPr>
          <p:nvPr/>
        </p:nvCxnSpPr>
        <p:spPr>
          <a:xfrm flipV="1">
            <a:off x="5292029" y="2586393"/>
            <a:ext cx="1" cy="31017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FC78549-4698-4BAA-8EB7-72122053267F}"/>
              </a:ext>
            </a:extLst>
          </p:cNvPr>
          <p:cNvGrpSpPr/>
          <p:nvPr/>
        </p:nvGrpSpPr>
        <p:grpSpPr>
          <a:xfrm>
            <a:off x="6225525" y="3865055"/>
            <a:ext cx="98856" cy="101457"/>
            <a:chOff x="8086446" y="1200293"/>
            <a:chExt cx="1033742" cy="1060936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B8EB9F3-15E2-4219-A5A8-3614243C5258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36C7F8E-0248-4826-9AF3-8B2C7C21F345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1221D8A7-C2D5-4D1E-BEA7-C94684E7863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3709361" y="3206747"/>
            <a:ext cx="2565592" cy="658308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F80BABB-2779-4B78-8B71-78B9DEFC49FE}"/>
              </a:ext>
            </a:extLst>
          </p:cNvPr>
          <p:cNvCxnSpPr>
            <a:cxnSpLocks/>
          </p:cNvCxnSpPr>
          <p:nvPr/>
        </p:nvCxnSpPr>
        <p:spPr>
          <a:xfrm flipV="1">
            <a:off x="4115931" y="2601254"/>
            <a:ext cx="0" cy="605492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4C824B9D-D61B-4220-B18F-2197D29921A2}"/>
              </a:ext>
            </a:extLst>
          </p:cNvPr>
          <p:cNvCxnSpPr>
            <a:cxnSpLocks/>
          </p:cNvCxnSpPr>
          <p:nvPr/>
        </p:nvCxnSpPr>
        <p:spPr>
          <a:xfrm flipV="1">
            <a:off x="4158525" y="2896571"/>
            <a:ext cx="542263" cy="3869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C176CF97-1C16-46E3-A9E3-1481BB328204}"/>
              </a:ext>
            </a:extLst>
          </p:cNvPr>
          <p:cNvGrpSpPr/>
          <p:nvPr/>
        </p:nvGrpSpPr>
        <p:grpSpPr>
          <a:xfrm>
            <a:off x="6520334" y="3860076"/>
            <a:ext cx="98856" cy="101457"/>
            <a:chOff x="8086446" y="1200293"/>
            <a:chExt cx="1033742" cy="1060936"/>
          </a:xfrm>
        </p:grpSpPr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8447B620-8FA5-4345-ABF5-DC67349C4A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E5EC3DF-E906-4387-BF9A-5A9CE0CA399F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247EF96B-300D-4356-B5FE-E6C94D59526A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784342" y="2896570"/>
            <a:ext cx="1785420" cy="963506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69435DF1-CE1B-4DA8-B96A-0FBBBAFC6E90}"/>
              </a:ext>
            </a:extLst>
          </p:cNvPr>
          <p:cNvCxnSpPr>
            <a:cxnSpLocks/>
            <a:stCxn id="120" idx="2"/>
            <a:endCxn id="50" idx="0"/>
          </p:cNvCxnSpPr>
          <p:nvPr/>
        </p:nvCxnSpPr>
        <p:spPr>
          <a:xfrm rot="16200000" flipH="1">
            <a:off x="6383321" y="4144074"/>
            <a:ext cx="1287049" cy="912242"/>
          </a:xfrm>
          <a:prstGeom prst="bentConnector3">
            <a:avLst>
              <a:gd name="adj1" fmla="val 33458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Verbinder: gewinkelt 140">
            <a:extLst>
              <a:ext uri="{FF2B5EF4-FFF2-40B4-BE49-F238E27FC236}">
                <a16:creationId xmlns:a16="http://schemas.microsoft.com/office/drawing/2014/main" id="{5B507A65-673C-4516-A765-2978484F4410}"/>
              </a:ext>
            </a:extLst>
          </p:cNvPr>
          <p:cNvCxnSpPr>
            <a:cxnSpLocks/>
            <a:stCxn id="39" idx="2"/>
            <a:endCxn id="156" idx="2"/>
          </p:cNvCxnSpPr>
          <p:nvPr/>
        </p:nvCxnSpPr>
        <p:spPr>
          <a:xfrm rot="16200000" flipH="1">
            <a:off x="6676387" y="4326102"/>
            <a:ext cx="31703" cy="3572227"/>
          </a:xfrm>
          <a:prstGeom prst="bentConnector3">
            <a:avLst>
              <a:gd name="adj1" fmla="val 1702372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5CBDE8-0FBB-4660-ABA0-A25395077A32}"/>
              </a:ext>
            </a:extLst>
          </p:cNvPr>
          <p:cNvSpPr/>
          <p:nvPr/>
        </p:nvSpPr>
        <p:spPr>
          <a:xfrm>
            <a:off x="1795585" y="845245"/>
            <a:ext cx="1237591" cy="319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/>
              <a:t>Acts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gate</a:t>
            </a:r>
            <a:r>
              <a:rPr lang="de-DE" sz="1050" dirty="0"/>
              <a:t> </a:t>
            </a:r>
            <a:r>
              <a:rPr lang="de-DE" sz="1050" dirty="0" err="1"/>
              <a:t>keeper</a:t>
            </a:r>
            <a:r>
              <a:rPr lang="de-DE" sz="1050" dirty="0"/>
              <a:t>, </a:t>
            </a:r>
            <a:r>
              <a:rPr lang="de-DE" sz="1050" dirty="0" err="1"/>
              <a:t>firewall</a:t>
            </a:r>
            <a:r>
              <a:rPr lang="de-DE" sz="1050" dirty="0"/>
              <a:t> and </a:t>
            </a:r>
            <a:r>
              <a:rPr lang="de-DE" sz="1050" dirty="0" err="1"/>
              <a:t>security</a:t>
            </a:r>
            <a:r>
              <a:rPr lang="de-DE" sz="1050" dirty="0"/>
              <a:t> </a:t>
            </a:r>
            <a:r>
              <a:rPr lang="de-DE" sz="1050" dirty="0" err="1"/>
              <a:t>instance</a:t>
            </a:r>
            <a:r>
              <a:rPr lang="de-DE" sz="1050" dirty="0"/>
              <a:t>. </a:t>
            </a:r>
            <a:r>
              <a:rPr lang="de-DE" sz="1050" dirty="0" err="1"/>
              <a:t>Performs</a:t>
            </a:r>
            <a:r>
              <a:rPr lang="de-DE" sz="1050" dirty="0"/>
              <a:t> </a:t>
            </a:r>
            <a:r>
              <a:rPr lang="de-DE" sz="1050" dirty="0" err="1"/>
              <a:t>authentication</a:t>
            </a:r>
            <a:r>
              <a:rPr lang="de-DE" sz="1050" dirty="0"/>
              <a:t>- and </a:t>
            </a:r>
            <a:r>
              <a:rPr lang="de-DE" sz="1050" dirty="0" err="1"/>
              <a:t>authorization</a:t>
            </a:r>
            <a:r>
              <a:rPr lang="de-DE" sz="1050" dirty="0"/>
              <a:t> </a:t>
            </a:r>
            <a:r>
              <a:rPr lang="de-DE" sz="1050" dirty="0" err="1"/>
              <a:t>checking</a:t>
            </a:r>
            <a:r>
              <a:rPr lang="de-DE" sz="1050" dirty="0"/>
              <a:t> and </a:t>
            </a:r>
            <a:r>
              <a:rPr lang="de-DE" sz="1050" dirty="0" err="1"/>
              <a:t>granting</a:t>
            </a:r>
            <a:r>
              <a:rPr lang="de-DE" sz="1050" dirty="0"/>
              <a:t>.</a:t>
            </a:r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Security VM </a:t>
            </a:r>
          </a:p>
          <a:p>
            <a:pPr algn="ctr"/>
            <a:r>
              <a:rPr lang="de-DE" sz="1200" dirty="0"/>
              <a:t>(</a:t>
            </a:r>
            <a:r>
              <a:rPr lang="de-DE" sz="1200" dirty="0" err="1"/>
              <a:t>headless</a:t>
            </a:r>
            <a:r>
              <a:rPr lang="de-DE" sz="1200" dirty="0"/>
              <a:t> Linux)</a:t>
            </a:r>
          </a:p>
        </p:txBody>
      </p: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FD3C27DC-F656-4728-9497-5C9A910263E6}"/>
              </a:ext>
            </a:extLst>
          </p:cNvPr>
          <p:cNvGrpSpPr/>
          <p:nvPr/>
        </p:nvGrpSpPr>
        <p:grpSpPr>
          <a:xfrm>
            <a:off x="2842377" y="3876738"/>
            <a:ext cx="98856" cy="101457"/>
            <a:chOff x="8086446" y="1200293"/>
            <a:chExt cx="1033742" cy="1060936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9898DD72-6932-4872-AFFC-98576FD859BF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6AAA25D0-2F41-42EB-810B-2333E5AA3FC0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DE3199-3BF8-48C4-8729-0034B960246F}"/>
              </a:ext>
            </a:extLst>
          </p:cNvPr>
          <p:cNvGrpSpPr/>
          <p:nvPr/>
        </p:nvGrpSpPr>
        <p:grpSpPr>
          <a:xfrm>
            <a:off x="2690287" y="3876738"/>
            <a:ext cx="98856" cy="101457"/>
            <a:chOff x="8086446" y="1200293"/>
            <a:chExt cx="1033742" cy="1060936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4456C609-6A2A-4C14-BD27-F259ECBAFA01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FC4A90AC-E76C-4E4D-ABDB-DC505547E393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5" name="Verbinder: gewinkelt 114">
            <a:extLst>
              <a:ext uri="{FF2B5EF4-FFF2-40B4-BE49-F238E27FC236}">
                <a16:creationId xmlns:a16="http://schemas.microsoft.com/office/drawing/2014/main" id="{580A14F2-B2CF-41EB-A0D8-D939049C0611}"/>
              </a:ext>
            </a:extLst>
          </p:cNvPr>
          <p:cNvCxnSpPr>
            <a:cxnSpLocks/>
            <a:stCxn id="96" idx="2"/>
            <a:endCxn id="149" idx="2"/>
          </p:cNvCxnSpPr>
          <p:nvPr/>
        </p:nvCxnSpPr>
        <p:spPr>
          <a:xfrm rot="5400000">
            <a:off x="4577538" y="2280779"/>
            <a:ext cx="11683" cy="3383148"/>
          </a:xfrm>
          <a:prstGeom prst="bentConnector3">
            <a:avLst>
              <a:gd name="adj1" fmla="val 1934383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C89832C2-0F84-4DB5-AC4F-E57D7AA44A50}"/>
              </a:ext>
            </a:extLst>
          </p:cNvPr>
          <p:cNvCxnSpPr>
            <a:cxnSpLocks/>
            <a:stCxn id="53" idx="0"/>
            <a:endCxn id="152" idx="2"/>
          </p:cNvCxnSpPr>
          <p:nvPr/>
        </p:nvCxnSpPr>
        <p:spPr>
          <a:xfrm rot="16200000" flipV="1">
            <a:off x="4391528" y="2326383"/>
            <a:ext cx="1265525" cy="4569150"/>
          </a:xfrm>
          <a:prstGeom prst="bentConnector3">
            <a:avLst>
              <a:gd name="adj1" fmla="val 4204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7" name="Grafik 166" descr="Synchronisierende Cloud">
            <a:extLst>
              <a:ext uri="{FF2B5EF4-FFF2-40B4-BE49-F238E27FC236}">
                <a16:creationId xmlns:a16="http://schemas.microsoft.com/office/drawing/2014/main" id="{069DD672-B5C0-49EE-89DA-BB536A8E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89" y="5345177"/>
            <a:ext cx="914400" cy="914400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73B6059-38A1-4E02-8F39-3390A90E2D4E}"/>
              </a:ext>
            </a:extLst>
          </p:cNvPr>
          <p:cNvSpPr txBox="1"/>
          <p:nvPr/>
        </p:nvSpPr>
        <p:spPr>
          <a:xfrm>
            <a:off x="205392" y="4816940"/>
            <a:ext cx="86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Open WWW</a:t>
            </a:r>
          </a:p>
        </p:txBody>
      </p: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290006E8-429C-4A71-89A8-901AFDC73F0A}"/>
              </a:ext>
            </a:extLst>
          </p:cNvPr>
          <p:cNvCxnSpPr>
            <a:cxnSpLocks/>
            <a:stCxn id="54" idx="2"/>
            <a:endCxn id="131" idx="2"/>
          </p:cNvCxnSpPr>
          <p:nvPr/>
        </p:nvCxnSpPr>
        <p:spPr>
          <a:xfrm rot="5400000">
            <a:off x="4401041" y="3187579"/>
            <a:ext cx="756051" cy="5061523"/>
          </a:xfrm>
          <a:prstGeom prst="bentConnector3">
            <a:avLst>
              <a:gd name="adj1" fmla="val 18802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Textfeld 180">
            <a:extLst>
              <a:ext uri="{FF2B5EF4-FFF2-40B4-BE49-F238E27FC236}">
                <a16:creationId xmlns:a16="http://schemas.microsoft.com/office/drawing/2014/main" id="{BEE74008-06ED-4C55-B85D-058EFD795B7D}"/>
              </a:ext>
            </a:extLst>
          </p:cNvPr>
          <p:cNvSpPr txBox="1"/>
          <p:nvPr/>
        </p:nvSpPr>
        <p:spPr>
          <a:xfrm>
            <a:off x="1296304" y="109204"/>
            <a:ext cx="223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Edge Device e.g. IPC</a:t>
            </a:r>
          </a:p>
        </p:txBody>
      </p:sp>
      <p:sp>
        <p:nvSpPr>
          <p:cNvPr id="182" name="Flussdiagramm: Verzögerung 181">
            <a:extLst>
              <a:ext uri="{FF2B5EF4-FFF2-40B4-BE49-F238E27FC236}">
                <a16:creationId xmlns:a16="http://schemas.microsoft.com/office/drawing/2014/main" id="{93B18EC9-ECE4-4DE1-95A9-4A63FF55D177}"/>
              </a:ext>
            </a:extLst>
          </p:cNvPr>
          <p:cNvSpPr/>
          <p:nvPr/>
        </p:nvSpPr>
        <p:spPr>
          <a:xfrm rot="16200000">
            <a:off x="10542985" y="5503842"/>
            <a:ext cx="246918" cy="278990"/>
          </a:xfrm>
          <a:prstGeom prst="flowChartDelay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B9926826-D1B0-41DE-BD9D-F64166353F2C}"/>
              </a:ext>
            </a:extLst>
          </p:cNvPr>
          <p:cNvCxnSpPr>
            <a:cxnSpLocks/>
            <a:stCxn id="182" idx="1"/>
          </p:cNvCxnSpPr>
          <p:nvPr/>
        </p:nvCxnSpPr>
        <p:spPr>
          <a:xfrm>
            <a:off x="10666444" y="5766796"/>
            <a:ext cx="0" cy="654349"/>
          </a:xfrm>
          <a:prstGeom prst="lin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5" name="Gruppieren 204">
            <a:extLst>
              <a:ext uri="{FF2B5EF4-FFF2-40B4-BE49-F238E27FC236}">
                <a16:creationId xmlns:a16="http://schemas.microsoft.com/office/drawing/2014/main" id="{EE324262-53EA-4BDD-9D6E-C4D760DFC800}"/>
              </a:ext>
            </a:extLst>
          </p:cNvPr>
          <p:cNvGrpSpPr/>
          <p:nvPr/>
        </p:nvGrpSpPr>
        <p:grpSpPr>
          <a:xfrm>
            <a:off x="11389153" y="5542297"/>
            <a:ext cx="489686" cy="620702"/>
            <a:chOff x="10706099" y="2383629"/>
            <a:chExt cx="489686" cy="620702"/>
          </a:xfrm>
        </p:grpSpPr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8BE5B9A0-A0B7-47B1-9A61-2F097DC789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71F09CB0-AB19-4112-A1C8-1FBBDC6CEC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6099" y="2750854"/>
              <a:ext cx="489686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2940B4FB-35DC-47D1-B50C-017ADEBD1A07}"/>
                </a:ext>
              </a:extLst>
            </p:cNvPr>
            <p:cNvCxnSpPr/>
            <p:nvPr/>
          </p:nvCxnSpPr>
          <p:spPr>
            <a:xfrm>
              <a:off x="10706099" y="2750854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AE37BF5D-67FD-486E-9ABE-8ECB6BE59366}"/>
                </a:ext>
              </a:extLst>
            </p:cNvPr>
            <p:cNvCxnSpPr/>
            <p:nvPr/>
          </p:nvCxnSpPr>
          <p:spPr>
            <a:xfrm>
              <a:off x="11195785" y="2749357"/>
              <a:ext cx="0" cy="2534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C5F4CE5B-E7C3-41FB-B56A-048C99D17A2A}"/>
                </a:ext>
              </a:extLst>
            </p:cNvPr>
            <p:cNvSpPr/>
            <p:nvPr/>
          </p:nvSpPr>
          <p:spPr>
            <a:xfrm>
              <a:off x="10866881" y="2383629"/>
              <a:ext cx="169392" cy="313443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1BC263F1-90D4-4724-A65B-7DA47F42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72543" y="2475715"/>
              <a:ext cx="159781" cy="9841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D1D23815-2045-4975-85C1-FC8E7A056ABB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 flipV="1">
              <a:off x="10951577" y="2697072"/>
              <a:ext cx="0" cy="17471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>
            <a:extLst>
              <a:ext uri="{FF2B5EF4-FFF2-40B4-BE49-F238E27FC236}">
                <a16:creationId xmlns:a16="http://schemas.microsoft.com/office/drawing/2014/main" id="{9EFD5A67-F223-4336-98E8-DC913036B827}"/>
              </a:ext>
            </a:extLst>
          </p:cNvPr>
          <p:cNvSpPr txBox="1"/>
          <p:nvPr/>
        </p:nvSpPr>
        <p:spPr>
          <a:xfrm>
            <a:off x="10227763" y="5519877"/>
            <a:ext cx="292388" cy="84131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/>
              <a:t>Sensor e.g. PT100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id="{AF971368-9926-488F-A1C8-B6D900CB60FF}"/>
              </a:ext>
            </a:extLst>
          </p:cNvPr>
          <p:cNvSpPr txBox="1"/>
          <p:nvPr/>
        </p:nvSpPr>
        <p:spPr>
          <a:xfrm>
            <a:off x="11102289" y="5519878"/>
            <a:ext cx="292388" cy="13255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dirty="0" err="1"/>
              <a:t>Actuators</a:t>
            </a:r>
            <a:r>
              <a:rPr lang="de-DE" sz="700" dirty="0"/>
              <a:t> e.g. Solenoid-Valve</a:t>
            </a:r>
          </a:p>
        </p:txBody>
      </p:sp>
      <p:cxnSp>
        <p:nvCxnSpPr>
          <p:cNvPr id="209" name="Verbinder: gewinkelt 208">
            <a:extLst>
              <a:ext uri="{FF2B5EF4-FFF2-40B4-BE49-F238E27FC236}">
                <a16:creationId xmlns:a16="http://schemas.microsoft.com/office/drawing/2014/main" id="{0527424C-A1CF-414C-9BA1-DD49B88248B1}"/>
              </a:ext>
            </a:extLst>
          </p:cNvPr>
          <p:cNvCxnSpPr>
            <a:stCxn id="9" idx="2"/>
            <a:endCxn id="182" idx="3"/>
          </p:cNvCxnSpPr>
          <p:nvPr/>
        </p:nvCxnSpPr>
        <p:spPr>
          <a:xfrm rot="16200000" flipH="1">
            <a:off x="10221853" y="5075286"/>
            <a:ext cx="889041" cy="1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Verbinder: gewinkelt 209">
            <a:extLst>
              <a:ext uri="{FF2B5EF4-FFF2-40B4-BE49-F238E27FC236}">
                <a16:creationId xmlns:a16="http://schemas.microsoft.com/office/drawing/2014/main" id="{6B730ED0-FEFB-4B12-AA93-C19375129B1C}"/>
              </a:ext>
            </a:extLst>
          </p:cNvPr>
          <p:cNvCxnSpPr>
            <a:cxnSpLocks/>
            <a:stCxn id="10" idx="2"/>
            <a:endCxn id="193" idx="0"/>
          </p:cNvCxnSpPr>
          <p:nvPr/>
        </p:nvCxnSpPr>
        <p:spPr>
          <a:xfrm rot="16200000" flipH="1">
            <a:off x="10876256" y="4783922"/>
            <a:ext cx="911460" cy="6052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1794DF3C-758E-4721-86E2-7AF43D0DC549}"/>
              </a:ext>
            </a:extLst>
          </p:cNvPr>
          <p:cNvGrpSpPr/>
          <p:nvPr/>
        </p:nvGrpSpPr>
        <p:grpSpPr>
          <a:xfrm>
            <a:off x="8141221" y="3883395"/>
            <a:ext cx="98856" cy="101457"/>
            <a:chOff x="8086446" y="1200293"/>
            <a:chExt cx="1033742" cy="1060936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BE95232E-20EF-4971-8465-1C778998F9D4}"/>
                </a:ext>
              </a:extLst>
            </p:cNvPr>
            <p:cNvSpPr/>
            <p:nvPr/>
          </p:nvSpPr>
          <p:spPr>
            <a:xfrm>
              <a:off x="8086446" y="1200293"/>
              <a:ext cx="1033742" cy="10609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87AD4C7B-6519-4BA8-BA44-AD998435FCBA}"/>
                </a:ext>
              </a:extLst>
            </p:cNvPr>
            <p:cNvSpPr/>
            <p:nvPr/>
          </p:nvSpPr>
          <p:spPr>
            <a:xfrm>
              <a:off x="8163718" y="1905000"/>
              <a:ext cx="899319" cy="30538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84945E51-2408-4063-A492-34ACDEE1E4D4}"/>
              </a:ext>
            </a:extLst>
          </p:cNvPr>
          <p:cNvSpPr txBox="1"/>
          <p:nvPr/>
        </p:nvSpPr>
        <p:spPr>
          <a:xfrm>
            <a:off x="9889646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CE8FAD21-9F81-4102-B0FF-513A415A1B6E}"/>
              </a:ext>
            </a:extLst>
          </p:cNvPr>
          <p:cNvSpPr txBox="1"/>
          <p:nvPr/>
        </p:nvSpPr>
        <p:spPr>
          <a:xfrm>
            <a:off x="7926643" y="4032531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4F715BD-9E0B-4D07-ADBC-482F33670F4E}"/>
              </a:ext>
            </a:extLst>
          </p:cNvPr>
          <p:cNvSpPr txBox="1"/>
          <p:nvPr/>
        </p:nvSpPr>
        <p:spPr>
          <a:xfrm>
            <a:off x="8302271" y="4041741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4AA25E3D-1F8C-47D6-AC9B-947E9DAC87CA}"/>
              </a:ext>
            </a:extLst>
          </p:cNvPr>
          <p:cNvSpPr txBox="1"/>
          <p:nvPr/>
        </p:nvSpPr>
        <p:spPr>
          <a:xfrm>
            <a:off x="5060371" y="2580902"/>
            <a:ext cx="292388" cy="2782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TSDB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3915156-532D-4641-B06D-A0BC885931DE}"/>
              </a:ext>
            </a:extLst>
          </p:cNvPr>
          <p:cNvSpPr txBox="1"/>
          <p:nvPr/>
        </p:nvSpPr>
        <p:spPr>
          <a:xfrm>
            <a:off x="4048613" y="2580902"/>
            <a:ext cx="292388" cy="28148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D2BB821A-4C6F-4B01-B2CC-143D79412762}"/>
              </a:ext>
            </a:extLst>
          </p:cNvPr>
          <p:cNvSpPr txBox="1"/>
          <p:nvPr/>
        </p:nvSpPr>
        <p:spPr>
          <a:xfrm>
            <a:off x="2874104" y="4031250"/>
            <a:ext cx="373820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HTTP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7A3B7F3F-B202-4AB4-B4FA-EEBBEB52AE6D}"/>
              </a:ext>
            </a:extLst>
          </p:cNvPr>
          <p:cNvSpPr txBox="1"/>
          <p:nvPr/>
        </p:nvSpPr>
        <p:spPr>
          <a:xfrm>
            <a:off x="2491093" y="4054100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505D2AA-C5EB-4E4F-A608-8826BE77218E}"/>
              </a:ext>
            </a:extLst>
          </p:cNvPr>
          <p:cNvSpPr txBox="1"/>
          <p:nvPr/>
        </p:nvSpPr>
        <p:spPr>
          <a:xfrm>
            <a:off x="4583379" y="6140579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700" i="1" dirty="0"/>
              <a:t>e.g. NFS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9F0A78F9-B722-47E0-A554-260D879C2654}"/>
              </a:ext>
            </a:extLst>
          </p:cNvPr>
          <p:cNvSpPr txBox="1"/>
          <p:nvPr/>
        </p:nvSpPr>
        <p:spPr>
          <a:xfrm>
            <a:off x="10421421" y="4664026"/>
            <a:ext cx="292388" cy="43217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4…20 mA</a:t>
            </a:r>
            <a:endParaRPr lang="de-DE" sz="1000" i="1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E1F6DE5-CF98-4CDC-A477-F3F74A6A404F}"/>
              </a:ext>
            </a:extLst>
          </p:cNvPr>
          <p:cNvSpPr txBox="1"/>
          <p:nvPr/>
        </p:nvSpPr>
        <p:spPr>
          <a:xfrm>
            <a:off x="10803717" y="4664026"/>
            <a:ext cx="292388" cy="2991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+24 V</a:t>
            </a:r>
            <a:endParaRPr lang="de-DE" sz="1000" i="1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0771997-DBB5-4032-AED0-AF95EBFD2025}"/>
              </a:ext>
            </a:extLst>
          </p:cNvPr>
          <p:cNvSpPr txBox="1"/>
          <p:nvPr/>
        </p:nvSpPr>
        <p:spPr>
          <a:xfrm>
            <a:off x="4703612" y="2909646"/>
            <a:ext cx="1895071" cy="20005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de-DE" sz="700" i="1" dirty="0"/>
              <a:t>(Modbus and/</a:t>
            </a:r>
            <a:r>
              <a:rPr lang="de-DE" sz="700" i="1" dirty="0" err="1"/>
              <a:t>or</a:t>
            </a:r>
            <a:r>
              <a:rPr lang="de-DE" sz="700" i="1" dirty="0"/>
              <a:t> OPC-UA </a:t>
            </a:r>
            <a:r>
              <a:rPr lang="de-DE" sz="700" i="1" dirty="0" err="1"/>
              <a:t>as</a:t>
            </a:r>
            <a:r>
              <a:rPr lang="de-DE" sz="700" i="1" dirty="0"/>
              <a:t> </a:t>
            </a:r>
            <a:r>
              <a:rPr lang="de-DE" sz="700" i="1" dirty="0" err="1"/>
              <a:t>backup</a:t>
            </a:r>
            <a:r>
              <a:rPr lang="de-DE" sz="700" i="1" dirty="0"/>
              <a:t> </a:t>
            </a:r>
            <a:r>
              <a:rPr lang="de-DE" sz="700" i="1" dirty="0" err="1"/>
              <a:t>if</a:t>
            </a:r>
            <a:r>
              <a:rPr lang="de-DE" sz="700" i="1" dirty="0"/>
              <a:t> PLC dies)</a:t>
            </a:r>
            <a:endParaRPr lang="de-DE" sz="1000" i="1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FB27652-B1BB-4918-AE3D-BC70FA0B7B21}"/>
              </a:ext>
            </a:extLst>
          </p:cNvPr>
          <p:cNvGrpSpPr/>
          <p:nvPr/>
        </p:nvGrpSpPr>
        <p:grpSpPr>
          <a:xfrm>
            <a:off x="1296305" y="5641508"/>
            <a:ext cx="1054466" cy="486560"/>
            <a:chOff x="537236" y="6018760"/>
            <a:chExt cx="914401" cy="486560"/>
          </a:xfrm>
        </p:grpSpPr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C4C97E38-9CC2-4555-AC1D-7324A0643526}"/>
                </a:ext>
              </a:extLst>
            </p:cNvPr>
            <p:cNvSpPr/>
            <p:nvPr/>
          </p:nvSpPr>
          <p:spPr>
            <a:xfrm>
              <a:off x="537236" y="6018760"/>
              <a:ext cx="914401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Router</a:t>
              </a:r>
            </a:p>
          </p:txBody>
        </p:sp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AE8F4A85-F293-4160-B29E-6A8354A93815}"/>
                </a:ext>
              </a:extLst>
            </p:cNvPr>
            <p:cNvGrpSpPr/>
            <p:nvPr/>
          </p:nvGrpSpPr>
          <p:grpSpPr>
            <a:xfrm>
              <a:off x="1312391" y="6377023"/>
              <a:ext cx="98856" cy="101457"/>
              <a:chOff x="8086446" y="1200293"/>
              <a:chExt cx="1033742" cy="1060936"/>
            </a:xfrm>
          </p:grpSpPr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7E0504CC-3D9E-484B-AA4E-45CD16D83836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7C0F3A32-E2CB-40FB-8926-01D5620F27D4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2" name="Gruppieren 131">
              <a:extLst>
                <a:ext uri="{FF2B5EF4-FFF2-40B4-BE49-F238E27FC236}">
                  <a16:creationId xmlns:a16="http://schemas.microsoft.com/office/drawing/2014/main" id="{4C9694AE-9F09-4112-8B79-0AE619D9E0D7}"/>
                </a:ext>
              </a:extLst>
            </p:cNvPr>
            <p:cNvGrpSpPr/>
            <p:nvPr/>
          </p:nvGrpSpPr>
          <p:grpSpPr>
            <a:xfrm>
              <a:off x="1160171" y="6377022"/>
              <a:ext cx="98856" cy="101457"/>
              <a:chOff x="8086446" y="1200293"/>
              <a:chExt cx="1033742" cy="1060936"/>
            </a:xfrm>
          </p:grpSpPr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4AE26919-7FDA-4392-A8F1-35F1D5CDED27}"/>
                  </a:ext>
                </a:extLst>
              </p:cNvPr>
              <p:cNvSpPr/>
              <p:nvPr/>
            </p:nvSpPr>
            <p:spPr>
              <a:xfrm>
                <a:off x="8086446" y="1200293"/>
                <a:ext cx="1033742" cy="106093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DFD1EFE2-7B95-4594-853F-F9CBFA9CFEBB}"/>
                  </a:ext>
                </a:extLst>
              </p:cNvPr>
              <p:cNvSpPr/>
              <p:nvPr/>
            </p:nvSpPr>
            <p:spPr>
              <a:xfrm>
                <a:off x="8163718" y="1905000"/>
                <a:ext cx="899319" cy="305389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36" name="Textfeld 135">
            <a:extLst>
              <a:ext uri="{FF2B5EF4-FFF2-40B4-BE49-F238E27FC236}">
                <a16:creationId xmlns:a16="http://schemas.microsoft.com/office/drawing/2014/main" id="{43EF3E08-1C46-4155-A99E-E7A71AA418CE}"/>
              </a:ext>
            </a:extLst>
          </p:cNvPr>
          <p:cNvSpPr txBox="1"/>
          <p:nvPr/>
        </p:nvSpPr>
        <p:spPr>
          <a:xfrm>
            <a:off x="2180546" y="6147183"/>
            <a:ext cx="292388" cy="32156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HTTPS</a:t>
            </a:r>
          </a:p>
        </p:txBody>
      </p: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857F3FA4-D020-40BE-8BFC-3E44061F55C2}"/>
              </a:ext>
            </a:extLst>
          </p:cNvPr>
          <p:cNvCxnSpPr>
            <a:cxnSpLocks/>
            <a:stCxn id="133" idx="2"/>
            <a:endCxn id="167" idx="2"/>
          </p:cNvCxnSpPr>
          <p:nvPr/>
        </p:nvCxnSpPr>
        <p:spPr>
          <a:xfrm rot="5400000">
            <a:off x="1263449" y="5451368"/>
            <a:ext cx="158350" cy="1458069"/>
          </a:xfrm>
          <a:prstGeom prst="bentConnector3">
            <a:avLst>
              <a:gd name="adj1" fmla="val 415624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Textfeld 138">
            <a:extLst>
              <a:ext uri="{FF2B5EF4-FFF2-40B4-BE49-F238E27FC236}">
                <a16:creationId xmlns:a16="http://schemas.microsoft.com/office/drawing/2014/main" id="{CE6F35E8-23ED-430D-B0C5-56637F814189}"/>
              </a:ext>
            </a:extLst>
          </p:cNvPr>
          <p:cNvSpPr txBox="1"/>
          <p:nvPr/>
        </p:nvSpPr>
        <p:spPr>
          <a:xfrm>
            <a:off x="1829966" y="6137981"/>
            <a:ext cx="292388" cy="39850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Multiple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0BD70832-19D3-4291-9BB1-B86CE329A605}"/>
              </a:ext>
            </a:extLst>
          </p:cNvPr>
          <p:cNvSpPr txBox="1"/>
          <p:nvPr/>
        </p:nvSpPr>
        <p:spPr>
          <a:xfrm>
            <a:off x="4356825" y="2575281"/>
            <a:ext cx="292388" cy="380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OPC-UA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167EED7F-0E67-4766-8621-EF6E74BB2CAC}"/>
              </a:ext>
            </a:extLst>
          </p:cNvPr>
          <p:cNvSpPr txBox="1"/>
          <p:nvPr/>
        </p:nvSpPr>
        <p:spPr>
          <a:xfrm>
            <a:off x="3713695" y="2580902"/>
            <a:ext cx="292388" cy="31515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MQTT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B60ED15-DB8F-48D1-9564-7BCE57DCB40F}"/>
              </a:ext>
            </a:extLst>
          </p:cNvPr>
          <p:cNvGrpSpPr/>
          <p:nvPr/>
        </p:nvGrpSpPr>
        <p:grpSpPr>
          <a:xfrm>
            <a:off x="7925335" y="5641508"/>
            <a:ext cx="1106033" cy="486560"/>
            <a:chOff x="6430673" y="5635248"/>
            <a:chExt cx="1106033" cy="486560"/>
          </a:xfrm>
        </p:grpSpPr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FAEC15B6-E138-4B0D-A592-C7C04D457408}"/>
                </a:ext>
              </a:extLst>
            </p:cNvPr>
            <p:cNvSpPr/>
            <p:nvPr/>
          </p:nvSpPr>
          <p:spPr>
            <a:xfrm>
              <a:off x="6430673" y="5635248"/>
              <a:ext cx="1106033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200" dirty="0"/>
                <a:t>SWITCH</a:t>
              </a:r>
              <a:endParaRPr lang="de-DE" sz="1600" dirty="0"/>
            </a:p>
            <a:p>
              <a:pPr algn="ctr"/>
              <a:r>
                <a:rPr lang="de-DE" sz="800" dirty="0"/>
                <a:t>(</a:t>
              </a:r>
              <a:r>
                <a:rPr lang="de-DE" sz="800" dirty="0" err="1"/>
                <a:t>managed</a:t>
              </a:r>
              <a:r>
                <a:rPr lang="de-DE" sz="800" dirty="0"/>
                <a:t>)</a:t>
              </a: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459A0D32-3D99-4101-AB4E-F40C77464157}"/>
                </a:ext>
              </a:extLst>
            </p:cNvPr>
            <p:cNvSpPr/>
            <p:nvPr/>
          </p:nvSpPr>
          <p:spPr>
            <a:xfrm>
              <a:off x="723337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1F4F79F-BE13-4966-B014-2A9152A96E75}"/>
                </a:ext>
              </a:extLst>
            </p:cNvPr>
            <p:cNvSpPr/>
            <p:nvPr/>
          </p:nvSpPr>
          <p:spPr>
            <a:xfrm>
              <a:off x="724076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E3C34B6B-55C0-44BE-967B-8E8F345456DD}"/>
                </a:ext>
              </a:extLst>
            </p:cNvPr>
            <p:cNvSpPr/>
            <p:nvPr/>
          </p:nvSpPr>
          <p:spPr>
            <a:xfrm>
              <a:off x="708140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BCB0CA51-0BF0-4546-8C1C-84051F5776E9}"/>
                </a:ext>
              </a:extLst>
            </p:cNvPr>
            <p:cNvSpPr/>
            <p:nvPr/>
          </p:nvSpPr>
          <p:spPr>
            <a:xfrm>
              <a:off x="708878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9298F02-0BD5-4417-87F2-47C96B836677}"/>
                </a:ext>
              </a:extLst>
            </p:cNvPr>
            <p:cNvSpPr/>
            <p:nvPr/>
          </p:nvSpPr>
          <p:spPr>
            <a:xfrm>
              <a:off x="6932860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598ACEEE-C837-475B-AB02-CE5933E01A49}"/>
                </a:ext>
              </a:extLst>
            </p:cNvPr>
            <p:cNvSpPr/>
            <p:nvPr/>
          </p:nvSpPr>
          <p:spPr>
            <a:xfrm>
              <a:off x="6940249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D9FD94A8-C289-483C-B519-ED66E55E983F}"/>
                </a:ext>
              </a:extLst>
            </p:cNvPr>
            <p:cNvSpPr/>
            <p:nvPr/>
          </p:nvSpPr>
          <p:spPr>
            <a:xfrm>
              <a:off x="6789516" y="5998922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F9185B32-42A1-4AA9-9772-840B3883FCE8}"/>
                </a:ext>
              </a:extLst>
            </p:cNvPr>
            <p:cNvSpPr/>
            <p:nvPr/>
          </p:nvSpPr>
          <p:spPr>
            <a:xfrm>
              <a:off x="6796905" y="6066313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4FF980CA-F962-4422-8574-3317896B831D}"/>
                </a:ext>
              </a:extLst>
            </p:cNvPr>
            <p:cNvSpPr/>
            <p:nvPr/>
          </p:nvSpPr>
          <p:spPr>
            <a:xfrm>
              <a:off x="6649433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795B16A0-2593-461B-B435-07DBF4D26A7B}"/>
                </a:ext>
              </a:extLst>
            </p:cNvPr>
            <p:cNvSpPr/>
            <p:nvPr/>
          </p:nvSpPr>
          <p:spPr>
            <a:xfrm>
              <a:off x="6656822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25F2891-8C2F-4872-AF66-ED96055A0090}"/>
                </a:ext>
              </a:extLst>
            </p:cNvPr>
            <p:cNvSpPr/>
            <p:nvPr/>
          </p:nvSpPr>
          <p:spPr>
            <a:xfrm>
              <a:off x="6492798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507598C1-9611-48D2-BB44-4B661921E5D3}"/>
                </a:ext>
              </a:extLst>
            </p:cNvPr>
            <p:cNvSpPr/>
            <p:nvPr/>
          </p:nvSpPr>
          <p:spPr>
            <a:xfrm>
              <a:off x="6500187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D498434-5F6A-4721-885C-FC9A4C4E98F0}"/>
                </a:ext>
              </a:extLst>
            </p:cNvPr>
            <p:cNvSpPr/>
            <p:nvPr/>
          </p:nvSpPr>
          <p:spPr>
            <a:xfrm>
              <a:off x="7388337" y="6000423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145C0240-E4B2-48B3-AE23-4E3A13B8E006}"/>
                </a:ext>
              </a:extLst>
            </p:cNvPr>
            <p:cNvSpPr/>
            <p:nvPr/>
          </p:nvSpPr>
          <p:spPr>
            <a:xfrm>
              <a:off x="7395726" y="6067814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05F38B79-FA79-4304-ADF8-4B52B1D53EDB}"/>
              </a:ext>
            </a:extLst>
          </p:cNvPr>
          <p:cNvCxnSpPr>
            <a:cxnSpLocks/>
            <a:stCxn id="165" idx="2"/>
            <a:endCxn id="23" idx="2"/>
          </p:cNvCxnSpPr>
          <p:nvPr/>
        </p:nvCxnSpPr>
        <p:spPr>
          <a:xfrm rot="5400000" flipH="1" flipV="1">
            <a:off x="8617066" y="4596299"/>
            <a:ext cx="1520265" cy="1503418"/>
          </a:xfrm>
          <a:prstGeom prst="bentConnector3">
            <a:avLst>
              <a:gd name="adj1" fmla="val -19632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1F59762-0FC8-43B3-A796-76E5AAE604DC}"/>
              </a:ext>
            </a:extLst>
          </p:cNvPr>
          <p:cNvSpPr/>
          <p:nvPr/>
        </p:nvSpPr>
        <p:spPr>
          <a:xfrm>
            <a:off x="9199153" y="3503035"/>
            <a:ext cx="694880" cy="1127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000" dirty="0"/>
              <a:t>Other BUS-</a:t>
            </a:r>
            <a:r>
              <a:rPr lang="de-DE" sz="1000" dirty="0" err="1"/>
              <a:t>Actuators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/>
              <a:t>e.g. FC, </a:t>
            </a:r>
            <a:r>
              <a:rPr lang="de-DE" sz="1000" dirty="0" err="1"/>
              <a:t>Valves</a:t>
            </a:r>
            <a:r>
              <a:rPr lang="de-DE" sz="1000" dirty="0"/>
              <a:t>, …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93066E7-A0B2-4F8D-B460-8C37EA743A5E}"/>
              </a:ext>
            </a:extLst>
          </p:cNvPr>
          <p:cNvGrpSpPr/>
          <p:nvPr/>
        </p:nvGrpSpPr>
        <p:grpSpPr>
          <a:xfrm>
            <a:off x="9230485" y="4483987"/>
            <a:ext cx="98856" cy="101457"/>
            <a:chOff x="7759300" y="5980076"/>
            <a:chExt cx="98856" cy="101457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53160F03-F081-420F-A368-297F9012B133}"/>
                </a:ext>
              </a:extLst>
            </p:cNvPr>
            <p:cNvSpPr/>
            <p:nvPr/>
          </p:nvSpPr>
          <p:spPr>
            <a:xfrm>
              <a:off x="7759300" y="5980076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C3009140-DCA3-4C2A-BD2B-26C3645A3CBC}"/>
                </a:ext>
              </a:extLst>
            </p:cNvPr>
            <p:cNvSpPr/>
            <p:nvPr/>
          </p:nvSpPr>
          <p:spPr>
            <a:xfrm>
              <a:off x="7765940" y="6046542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94" name="Verbinder: gewinkelt 193">
            <a:extLst>
              <a:ext uri="{FF2B5EF4-FFF2-40B4-BE49-F238E27FC236}">
                <a16:creationId xmlns:a16="http://schemas.microsoft.com/office/drawing/2014/main" id="{DEAD6951-430E-434D-A086-6FF0A6D486AD}"/>
              </a:ext>
            </a:extLst>
          </p:cNvPr>
          <p:cNvCxnSpPr>
            <a:cxnSpLocks/>
            <a:stCxn id="164" idx="2"/>
            <a:endCxn id="190" idx="2"/>
          </p:cNvCxnSpPr>
          <p:nvPr/>
        </p:nvCxnSpPr>
        <p:spPr>
          <a:xfrm rot="5400000" flipH="1" flipV="1">
            <a:off x="8267467" y="5090620"/>
            <a:ext cx="1523621" cy="501696"/>
          </a:xfrm>
          <a:prstGeom prst="bentConnector3">
            <a:avLst>
              <a:gd name="adj1" fmla="val -1458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7" name="Textfeld 196">
            <a:extLst>
              <a:ext uri="{FF2B5EF4-FFF2-40B4-BE49-F238E27FC236}">
                <a16:creationId xmlns:a16="http://schemas.microsoft.com/office/drawing/2014/main" id="{14598BB4-BF23-41E1-A3A8-EF6B972651E1}"/>
              </a:ext>
            </a:extLst>
          </p:cNvPr>
          <p:cNvSpPr txBox="1"/>
          <p:nvPr/>
        </p:nvSpPr>
        <p:spPr>
          <a:xfrm>
            <a:off x="9029679" y="4664026"/>
            <a:ext cx="292388" cy="3904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sz="700" i="1" dirty="0"/>
              <a:t>Modbus</a:t>
            </a:r>
            <a:endParaRPr lang="de-DE" sz="1000" i="1" dirty="0"/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EE3DFA41-C805-4736-82B7-ED7DE34D0018}"/>
              </a:ext>
            </a:extLst>
          </p:cNvPr>
          <p:cNvSpPr txBox="1"/>
          <p:nvPr/>
        </p:nvSpPr>
        <p:spPr>
          <a:xfrm>
            <a:off x="4057851" y="0"/>
            <a:ext cx="42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u="sng" cap="small" dirty="0"/>
              <a:t>IoT-Concept Schema</a:t>
            </a:r>
          </a:p>
        </p:txBody>
      </p:sp>
      <p:sp>
        <p:nvSpPr>
          <p:cNvPr id="89" name="Datumsplatzhalter 88">
            <a:extLst>
              <a:ext uri="{FF2B5EF4-FFF2-40B4-BE49-F238E27FC236}">
                <a16:creationId xmlns:a16="http://schemas.microsoft.com/office/drawing/2014/main" id="{7C228204-4835-4DCC-A6DF-ED9754DE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BFA-6DE6-4FA5-862A-F688C711234C}" type="datetime1">
              <a:rPr lang="de-DE" smtClean="0"/>
              <a:t>21.07.2020</a:t>
            </a:fld>
            <a:endParaRPr lang="de-DE" dirty="0"/>
          </a:p>
        </p:txBody>
      </p:sp>
      <p:cxnSp>
        <p:nvCxnSpPr>
          <p:cNvPr id="200" name="Verbinder: gewinkelt 199">
            <a:extLst>
              <a:ext uri="{FF2B5EF4-FFF2-40B4-BE49-F238E27FC236}">
                <a16:creationId xmlns:a16="http://schemas.microsoft.com/office/drawing/2014/main" id="{907B7DF5-9248-4362-8A27-B5E645629DAE}"/>
              </a:ext>
            </a:extLst>
          </p:cNvPr>
          <p:cNvCxnSpPr>
            <a:cxnSpLocks/>
            <a:stCxn id="29" idx="1"/>
            <a:endCxn id="96" idx="2"/>
          </p:cNvCxnSpPr>
          <p:nvPr/>
        </p:nvCxnSpPr>
        <p:spPr>
          <a:xfrm rot="10800000" flipV="1">
            <a:off x="6274954" y="1247700"/>
            <a:ext cx="702359" cy="2718812"/>
          </a:xfrm>
          <a:prstGeom prst="bentConnector4">
            <a:avLst>
              <a:gd name="adj1" fmla="val 9455"/>
              <a:gd name="adj2" fmla="val 108408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3" name="Gruppieren 202">
            <a:extLst>
              <a:ext uri="{FF2B5EF4-FFF2-40B4-BE49-F238E27FC236}">
                <a16:creationId xmlns:a16="http://schemas.microsoft.com/office/drawing/2014/main" id="{055DA7CB-0E5B-4BB3-BD25-9CCA53B0C716}"/>
              </a:ext>
            </a:extLst>
          </p:cNvPr>
          <p:cNvGrpSpPr/>
          <p:nvPr/>
        </p:nvGrpSpPr>
        <p:grpSpPr>
          <a:xfrm>
            <a:off x="8973055" y="430882"/>
            <a:ext cx="3230801" cy="2234828"/>
            <a:chOff x="8964818" y="447219"/>
            <a:chExt cx="3230801" cy="2234828"/>
          </a:xfrm>
        </p:grpSpPr>
        <p:sp>
          <p:nvSpPr>
            <p:cNvPr id="202" name="Rechteck: abgerundete Ecken 201">
              <a:extLst>
                <a:ext uri="{FF2B5EF4-FFF2-40B4-BE49-F238E27FC236}">
                  <a16:creationId xmlns:a16="http://schemas.microsoft.com/office/drawing/2014/main" id="{A730F3EE-A90E-4466-BDC3-08B5D9328097}"/>
                </a:ext>
              </a:extLst>
            </p:cNvPr>
            <p:cNvSpPr/>
            <p:nvPr/>
          </p:nvSpPr>
          <p:spPr>
            <a:xfrm>
              <a:off x="9053321" y="447219"/>
              <a:ext cx="3142298" cy="2234828"/>
            </a:xfrm>
            <a:prstGeom prst="roundRect">
              <a:avLst>
                <a:gd name="adj" fmla="val 9152"/>
              </a:avLst>
            </a:prstGeom>
            <a:solidFill>
              <a:schemeClr val="accent4">
                <a:alpha val="16000"/>
              </a:schemeClr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0A96F3E5-FCD1-454B-9883-80ED59454EC3}"/>
                </a:ext>
              </a:extLst>
            </p:cNvPr>
            <p:cNvGrpSpPr/>
            <p:nvPr/>
          </p:nvGrpSpPr>
          <p:grpSpPr>
            <a:xfrm>
              <a:off x="8964818" y="465881"/>
              <a:ext cx="3062219" cy="2088230"/>
              <a:chOff x="8964818" y="465881"/>
              <a:chExt cx="3062219" cy="2088230"/>
            </a:xfrm>
          </p:grpSpPr>
          <p:grpSp>
            <p:nvGrpSpPr>
              <p:cNvPr id="101" name="Gruppieren 100">
                <a:extLst>
                  <a:ext uri="{FF2B5EF4-FFF2-40B4-BE49-F238E27FC236}">
                    <a16:creationId xmlns:a16="http://schemas.microsoft.com/office/drawing/2014/main" id="{0DA213F0-ACD4-4E5A-8874-038A4E06382D}"/>
                  </a:ext>
                </a:extLst>
              </p:cNvPr>
              <p:cNvGrpSpPr/>
              <p:nvPr/>
            </p:nvGrpSpPr>
            <p:grpSpPr>
              <a:xfrm>
                <a:off x="8964818" y="465881"/>
                <a:ext cx="3062219" cy="1634541"/>
                <a:chOff x="9009917" y="446728"/>
                <a:chExt cx="3062219" cy="1634541"/>
              </a:xfrm>
            </p:grpSpPr>
            <p:grpSp>
              <p:nvGrpSpPr>
                <p:cNvPr id="87" name="Gruppieren 86">
                  <a:extLst>
                    <a:ext uri="{FF2B5EF4-FFF2-40B4-BE49-F238E27FC236}">
                      <a16:creationId xmlns:a16="http://schemas.microsoft.com/office/drawing/2014/main" id="{DCD62F32-070F-40C8-B1A1-2E1D8FF2D401}"/>
                    </a:ext>
                  </a:extLst>
                </p:cNvPr>
                <p:cNvGrpSpPr/>
                <p:nvPr/>
              </p:nvGrpSpPr>
              <p:grpSpPr>
                <a:xfrm>
                  <a:off x="9009917" y="929121"/>
                  <a:ext cx="3062219" cy="1152148"/>
                  <a:chOff x="8849352" y="5449443"/>
                  <a:chExt cx="3062219" cy="1152148"/>
                </a:xfrm>
              </p:grpSpPr>
              <p:cxnSp>
                <p:nvCxnSpPr>
                  <p:cNvPr id="59" name="Gerader Verbinder 58">
                    <a:extLst>
                      <a:ext uri="{FF2B5EF4-FFF2-40B4-BE49-F238E27FC236}">
                        <a16:creationId xmlns:a16="http://schemas.microsoft.com/office/drawing/2014/main" id="{DC9CC740-F1AB-4812-BAE6-D91CB8CE5F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587943"/>
                    <a:ext cx="450850" cy="0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Textfeld 60">
                    <a:extLst>
                      <a:ext uri="{FF2B5EF4-FFF2-40B4-BE49-F238E27FC236}">
                        <a16:creationId xmlns:a16="http://schemas.microsoft.com/office/drawing/2014/main" id="{DC91BD2B-8668-4CCA-A4F1-C2850C698A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6864" y="5449443"/>
                    <a:ext cx="115127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Modbus (TCP/IP)</a:t>
                    </a:r>
                  </a:p>
                </p:txBody>
              </p:sp>
              <p:cxnSp>
                <p:nvCxnSpPr>
                  <p:cNvPr id="78" name="Gerader Verbinder 77">
                    <a:extLst>
                      <a:ext uri="{FF2B5EF4-FFF2-40B4-BE49-F238E27FC236}">
                        <a16:creationId xmlns:a16="http://schemas.microsoft.com/office/drawing/2014/main" id="{1640C8B2-17DD-4BB7-9AEF-50007A546A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60721" y="5887585"/>
                    <a:ext cx="450850" cy="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Textfeld 79">
                    <a:extLst>
                      <a:ext uri="{FF2B5EF4-FFF2-40B4-BE49-F238E27FC236}">
                        <a16:creationId xmlns:a16="http://schemas.microsoft.com/office/drawing/2014/main" id="{8F1EB47F-0753-48B7-B0CB-0A9D400F354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1773" y="5746289"/>
                    <a:ext cx="194636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Datanetwork (TCP/IP)</a:t>
                    </a:r>
                  </a:p>
                </p:txBody>
              </p:sp>
              <p:cxnSp>
                <p:nvCxnSpPr>
                  <p:cNvPr id="157" name="Gerader Verbinder 156">
                    <a:extLst>
                      <a:ext uri="{FF2B5EF4-FFF2-40B4-BE49-F238E27FC236}">
                        <a16:creationId xmlns:a16="http://schemas.microsoft.com/office/drawing/2014/main" id="{7E0431D4-0B7E-4581-87A6-334A59B54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187227"/>
                    <a:ext cx="462521" cy="0"/>
                  </a:xfrm>
                  <a:prstGeom prst="line">
                    <a:avLst/>
                  </a:prstGeom>
                  <a:ln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feld 159">
                    <a:extLst>
                      <a:ext uri="{FF2B5EF4-FFF2-40B4-BE49-F238E27FC236}">
                        <a16:creationId xmlns:a16="http://schemas.microsoft.com/office/drawing/2014/main" id="{F04B592E-9421-48E8-A22D-78BB90C59A2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465" y="6043135"/>
                    <a:ext cx="232467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Backend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  <p:cxnSp>
                <p:nvCxnSpPr>
                  <p:cNvPr id="175" name="Gerader Verbinder 174">
                    <a:extLst>
                      <a:ext uri="{FF2B5EF4-FFF2-40B4-BE49-F238E27FC236}">
                        <a16:creationId xmlns:a16="http://schemas.microsoft.com/office/drawing/2014/main" id="{B92AD15A-A8A5-4BC7-95AA-1211614AD6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449050" y="6486869"/>
                    <a:ext cx="462521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0" name="Textfeld 179">
                    <a:extLst>
                      <a:ext uri="{FF2B5EF4-FFF2-40B4-BE49-F238E27FC236}">
                        <a16:creationId xmlns:a16="http://schemas.microsoft.com/office/drawing/2014/main" id="{FD5CA054-30FF-4F10-A0A8-6F268F9805EF}"/>
                      </a:ext>
                    </a:extLst>
                  </p:cNvPr>
                  <p:cNvSpPr txBox="1"/>
                  <p:nvPr/>
                </p:nvSpPr>
                <p:spPr>
                  <a:xfrm>
                    <a:off x="8849352" y="6339981"/>
                    <a:ext cx="259878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de-DE" sz="1100" dirty="0"/>
                      <a:t>WWW-</a:t>
                    </a:r>
                    <a:r>
                      <a:rPr lang="de-DE" sz="1100" dirty="0" err="1"/>
                      <a:t>facing</a:t>
                    </a:r>
                    <a:r>
                      <a:rPr lang="de-DE" sz="1100" dirty="0"/>
                      <a:t> </a:t>
                    </a:r>
                    <a:r>
                      <a:rPr lang="de-DE" sz="1100" dirty="0" err="1"/>
                      <a:t>Applicationnetwork</a:t>
                    </a:r>
                    <a:r>
                      <a:rPr lang="de-DE" sz="1100" dirty="0"/>
                      <a:t> (TCP/IP)</a:t>
                    </a:r>
                  </a:p>
                </p:txBody>
              </p:sp>
            </p:grpSp>
            <p:sp>
              <p:nvSpPr>
                <p:cNvPr id="198" name="Textfeld 197">
                  <a:extLst>
                    <a:ext uri="{FF2B5EF4-FFF2-40B4-BE49-F238E27FC236}">
                      <a16:creationId xmlns:a16="http://schemas.microsoft.com/office/drawing/2014/main" id="{EAA98F50-CB9C-4ACD-9DF6-2A58BB55F8F7}"/>
                    </a:ext>
                  </a:extLst>
                </p:cNvPr>
                <p:cNvSpPr txBox="1"/>
                <p:nvPr/>
              </p:nvSpPr>
              <p:spPr>
                <a:xfrm>
                  <a:off x="9422951" y="446728"/>
                  <a:ext cx="22361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u="sng" cap="small" dirty="0"/>
                    <a:t>Legend</a:t>
                  </a:r>
                </a:p>
              </p:txBody>
            </p:sp>
          </p:grpSp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8778A8C2-6E4C-46EC-98C0-5FDCBEC15162}"/>
                  </a:ext>
                </a:extLst>
              </p:cNvPr>
              <p:cNvSpPr txBox="1"/>
              <p:nvPr/>
            </p:nvSpPr>
            <p:spPr>
              <a:xfrm>
                <a:off x="10065156" y="2138613"/>
                <a:ext cx="1492781" cy="415498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r"/>
                <a:r>
                  <a:rPr lang="de-DE" sz="700" i="1" dirty="0"/>
                  <a:t>Primary </a:t>
                </a:r>
                <a:r>
                  <a:rPr lang="de-DE" sz="700" i="1" dirty="0" err="1"/>
                  <a:t>protocol</a:t>
                </a:r>
                <a:endParaRPr lang="de-DE" sz="700" i="1" dirty="0"/>
              </a:p>
              <a:p>
                <a:pPr algn="r"/>
                <a:endParaRPr lang="de-DE" sz="700" i="1" dirty="0"/>
              </a:p>
              <a:p>
                <a:pPr algn="r"/>
                <a:r>
                  <a:rPr lang="de-DE" sz="700" i="1" dirty="0"/>
                  <a:t>(</a:t>
                </a:r>
                <a:r>
                  <a:rPr lang="de-DE" sz="700" i="1" dirty="0" err="1"/>
                  <a:t>fallback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connection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for</a:t>
                </a:r>
                <a:r>
                  <a:rPr lang="de-DE" sz="700" i="1" dirty="0"/>
                  <a:t> </a:t>
                </a:r>
                <a:r>
                  <a:rPr lang="de-DE" sz="700" i="1" dirty="0" err="1"/>
                  <a:t>emergency</a:t>
                </a:r>
                <a:r>
                  <a:rPr lang="de-DE" sz="700" i="1" dirty="0"/>
                  <a:t>)</a:t>
                </a:r>
                <a:endParaRPr lang="de-DE" sz="1000" i="1" dirty="0"/>
              </a:p>
            </p:txBody>
          </p:sp>
        </p:grpSp>
      </p:grpSp>
      <p:sp>
        <p:nvSpPr>
          <p:cNvPr id="204" name="Flussdiagramm: Dokument 203">
            <a:extLst>
              <a:ext uri="{FF2B5EF4-FFF2-40B4-BE49-F238E27FC236}">
                <a16:creationId xmlns:a16="http://schemas.microsoft.com/office/drawing/2014/main" id="{5A776E23-9895-4993-9B2F-30328C77548B}"/>
              </a:ext>
            </a:extLst>
          </p:cNvPr>
          <p:cNvSpPr/>
          <p:nvPr/>
        </p:nvSpPr>
        <p:spPr>
          <a:xfrm>
            <a:off x="5892326" y="1029912"/>
            <a:ext cx="589873" cy="1370279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Control-</a:t>
            </a:r>
            <a:r>
              <a:rPr lang="de-DE" dirty="0" err="1"/>
              <a:t>Logic</a:t>
            </a:r>
            <a:endParaRPr lang="de-DE" dirty="0"/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B18F497-D9EC-406E-A751-104F1AD71D17}"/>
              </a:ext>
            </a:extLst>
          </p:cNvPr>
          <p:cNvSpPr txBox="1"/>
          <p:nvPr/>
        </p:nvSpPr>
        <p:spPr>
          <a:xfrm>
            <a:off x="11605771" y="4293534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 . . </a:t>
            </a:r>
          </a:p>
        </p:txBody>
      </p:sp>
      <p:cxnSp>
        <p:nvCxnSpPr>
          <p:cNvPr id="211" name="Verbinder: gewinkelt 210">
            <a:extLst>
              <a:ext uri="{FF2B5EF4-FFF2-40B4-BE49-F238E27FC236}">
                <a16:creationId xmlns:a16="http://schemas.microsoft.com/office/drawing/2014/main" id="{C5741D17-266F-4CC3-A329-2840FCCCA10E}"/>
              </a:ext>
            </a:extLst>
          </p:cNvPr>
          <p:cNvCxnSpPr>
            <a:cxnSpLocks/>
            <a:stCxn id="105" idx="2"/>
            <a:endCxn id="50" idx="0"/>
          </p:cNvCxnSpPr>
          <p:nvPr/>
        </p:nvCxnSpPr>
        <p:spPr>
          <a:xfrm rot="5400000">
            <a:off x="7207374" y="4260445"/>
            <a:ext cx="1258868" cy="707683"/>
          </a:xfrm>
          <a:prstGeom prst="bentConnector3">
            <a:avLst>
              <a:gd name="adj1" fmla="val 32007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283C41C-91C7-46A3-AA93-41C551489664}"/>
              </a:ext>
            </a:extLst>
          </p:cNvPr>
          <p:cNvGrpSpPr/>
          <p:nvPr/>
        </p:nvGrpSpPr>
        <p:grpSpPr>
          <a:xfrm>
            <a:off x="5132665" y="5634383"/>
            <a:ext cx="2002838" cy="486560"/>
            <a:chOff x="5132665" y="5634383"/>
            <a:chExt cx="2002838" cy="486560"/>
          </a:xfrm>
        </p:grpSpPr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DE380E8-3305-47AD-9CB6-A29F7EF745E8}"/>
                </a:ext>
              </a:extLst>
            </p:cNvPr>
            <p:cNvSpPr/>
            <p:nvPr/>
          </p:nvSpPr>
          <p:spPr>
            <a:xfrm>
              <a:off x="5132665" y="5634383"/>
              <a:ext cx="2002838" cy="4865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Other „</a:t>
              </a:r>
              <a:r>
                <a:rPr lang="de-DE" sz="1600" dirty="0" err="1"/>
                <a:t>black</a:t>
              </a:r>
              <a:r>
                <a:rPr lang="de-DE" sz="1600" dirty="0"/>
                <a:t> box“ </a:t>
              </a:r>
              <a:r>
                <a:rPr lang="de-DE" sz="1600" dirty="0" err="1"/>
                <a:t>control</a:t>
              </a:r>
              <a:r>
                <a:rPr lang="de-DE" sz="1600" dirty="0"/>
                <a:t> </a:t>
              </a:r>
              <a:r>
                <a:rPr lang="de-DE" sz="1600" dirty="0" err="1"/>
                <a:t>systems</a:t>
              </a:r>
              <a:endParaRPr lang="de-DE" sz="1050" dirty="0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5033FBE7-2D09-480F-B079-8F6BA3AE49E3}"/>
                </a:ext>
              </a:extLst>
            </p:cNvPr>
            <p:cNvSpPr/>
            <p:nvPr/>
          </p:nvSpPr>
          <p:spPr>
            <a:xfrm>
              <a:off x="6977698" y="5987630"/>
              <a:ext cx="98856" cy="101457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BA32EB01-3AEE-47FE-A448-7EB2E4FF08EA}"/>
                </a:ext>
              </a:extLst>
            </p:cNvPr>
            <p:cNvSpPr/>
            <p:nvPr/>
          </p:nvSpPr>
          <p:spPr>
            <a:xfrm>
              <a:off x="6985087" y="6055021"/>
              <a:ext cx="86001" cy="2920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17" name="Verbinder: gewinkelt 216">
            <a:extLst>
              <a:ext uri="{FF2B5EF4-FFF2-40B4-BE49-F238E27FC236}">
                <a16:creationId xmlns:a16="http://schemas.microsoft.com/office/drawing/2014/main" id="{D61FDABF-47D9-44EF-B979-CFA5F3F888FC}"/>
              </a:ext>
            </a:extLst>
          </p:cNvPr>
          <p:cNvCxnSpPr>
            <a:cxnSpLocks/>
            <a:stCxn id="173" idx="2"/>
            <a:endCxn id="214" idx="2"/>
          </p:cNvCxnSpPr>
          <p:nvPr/>
        </p:nvCxnSpPr>
        <p:spPr>
          <a:xfrm rot="5400000" flipH="1">
            <a:off x="7674502" y="5441711"/>
            <a:ext cx="12690" cy="1307442"/>
          </a:xfrm>
          <a:prstGeom prst="bentConnector3">
            <a:avLst>
              <a:gd name="adj1" fmla="val -3352640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8" name="Verbinder: gewinkelt 217">
            <a:extLst>
              <a:ext uri="{FF2B5EF4-FFF2-40B4-BE49-F238E27FC236}">
                <a16:creationId xmlns:a16="http://schemas.microsoft.com/office/drawing/2014/main" id="{9068FAFE-666B-477E-B252-139651A2F6C6}"/>
              </a:ext>
            </a:extLst>
          </p:cNvPr>
          <p:cNvCxnSpPr>
            <a:cxnSpLocks/>
            <a:stCxn id="176" idx="2"/>
            <a:endCxn id="50" idx="2"/>
          </p:cNvCxnSpPr>
          <p:nvPr/>
        </p:nvCxnSpPr>
        <p:spPr>
          <a:xfrm rot="5400000" flipH="1">
            <a:off x="7459675" y="5368469"/>
            <a:ext cx="758101" cy="711519"/>
          </a:xfrm>
          <a:prstGeom prst="bentConnector3">
            <a:avLst>
              <a:gd name="adj1" fmla="val -43556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9" name="Textfeld 218">
            <a:extLst>
              <a:ext uri="{FF2B5EF4-FFF2-40B4-BE49-F238E27FC236}">
                <a16:creationId xmlns:a16="http://schemas.microsoft.com/office/drawing/2014/main" id="{2B82680E-7680-4F1C-B134-F057FF886CC1}"/>
              </a:ext>
            </a:extLst>
          </p:cNvPr>
          <p:cNvSpPr txBox="1"/>
          <p:nvPr/>
        </p:nvSpPr>
        <p:spPr>
          <a:xfrm>
            <a:off x="6759806" y="6145276"/>
            <a:ext cx="292388" cy="387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de-DE" sz="700" i="1" dirty="0"/>
              <a:t>OPC-UA</a:t>
            </a:r>
          </a:p>
        </p:txBody>
      </p:sp>
    </p:spTree>
    <p:extLst>
      <p:ext uri="{BB962C8B-B14F-4D97-AF65-F5344CB8AC3E}">
        <p14:creationId xmlns:p14="http://schemas.microsoft.com/office/powerpoint/2010/main" val="125375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72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Macenka, Jan</dc:creator>
  <cp:lastModifiedBy>Macenka, Jan</cp:lastModifiedBy>
  <cp:revision>32</cp:revision>
  <dcterms:created xsi:type="dcterms:W3CDTF">2020-07-16T12:50:19Z</dcterms:created>
  <dcterms:modified xsi:type="dcterms:W3CDTF">2020-07-21T09:17:08Z</dcterms:modified>
</cp:coreProperties>
</file>