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e4c4a37a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e4c4a37a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a:solidFill>
                  <a:schemeClr val="dk1"/>
                </a:solidFill>
              </a:rPr>
              <a:t>Demonstrate how line coverage is insufficient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Run first test and look at processNumber coverage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Demonstrate how even branch coverage can be insufficient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error/edge case example: no edge_case, show full coverage, then run no_assertions</a:t>
            </a:r>
            <a:endParaRPr sz="1000">
              <a:solidFill>
                <a:schemeClr val="dk1"/>
              </a:solidFill>
            </a:endParaRPr>
          </a:p>
          <a:p>
            <a:pPr indent="-292100" lvl="2" marL="1371600" rtl="0" algn="l">
              <a:lnSpc>
                <a:spcPct val="115000"/>
              </a:lnSpc>
              <a:spcBef>
                <a:spcPts val="0"/>
              </a:spcBef>
              <a:spcAft>
                <a:spcPts val="0"/>
              </a:spcAft>
              <a:buClr>
                <a:schemeClr val="dk1"/>
              </a:buClr>
              <a:buSzPts val="1000"/>
              <a:buChar char="●"/>
            </a:pPr>
            <a:r>
              <a:rPr lang="en" sz="1000">
                <a:solidFill>
                  <a:schemeClr val="dk1"/>
                </a:solidFill>
              </a:rPr>
              <a:t>Add if n == 0 { return 0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assertions example: show 100% coverage w/o assertions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max example: 100% coverage without considering different possibilities for max, break into if statements and show coverage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e4c4a37a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e4c4a37a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that side effects gets added to the list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4c4a37a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4c4a37a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or light backgrounds">
  <p:cSld name="TITLE_1">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8260650" y="4694163"/>
            <a:ext cx="768275" cy="331725"/>
          </a:xfrm>
          <a:prstGeom prst="rect">
            <a:avLst/>
          </a:prstGeom>
          <a:noFill/>
          <a:ln>
            <a:noFill/>
          </a:ln>
        </p:spPr>
      </p:pic>
      <p:sp>
        <p:nvSpPr>
          <p:cNvPr id="52" name="Google Shape;52;p13"/>
          <p:cNvSpPr txBox="1"/>
          <p:nvPr/>
        </p:nvSpPr>
        <p:spPr>
          <a:xfrm>
            <a:off x="124450" y="4783200"/>
            <a:ext cx="1319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Source Sans Pro"/>
                <a:ea typeface="Source Sans Pro"/>
                <a:cs typeface="Source Sans Pro"/>
                <a:sym typeface="Source Sans Pro"/>
              </a:rPr>
              <a:t>Proprietary &amp; Confidential</a:t>
            </a:r>
            <a:endParaRPr sz="700">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nvSpPr>
        <p:spPr>
          <a:xfrm>
            <a:off x="209000" y="263525"/>
            <a:ext cx="64521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t>Jared Maddox - Achieving Perfect Test Coverage</a:t>
            </a:r>
            <a:endParaRPr b="1" sz="2900"/>
          </a:p>
        </p:txBody>
      </p:sp>
      <p:pic>
        <p:nvPicPr>
          <p:cNvPr id="58" name="Google Shape;58;p14"/>
          <p:cNvPicPr preferRelativeResize="0"/>
          <p:nvPr/>
        </p:nvPicPr>
        <p:blipFill rotWithShape="1">
          <a:blip r:embed="rId3">
            <a:alphaModFix/>
          </a:blip>
          <a:srcRect b="0" l="0" r="0" t="0"/>
          <a:stretch/>
        </p:blipFill>
        <p:spPr>
          <a:xfrm>
            <a:off x="6995625" y="263525"/>
            <a:ext cx="1828800" cy="1828800"/>
          </a:xfrm>
          <a:prstGeom prst="ellipse">
            <a:avLst/>
          </a:prstGeom>
          <a:noFill/>
          <a:ln>
            <a:noFill/>
          </a:ln>
        </p:spPr>
      </p:pic>
      <p:sp>
        <p:nvSpPr>
          <p:cNvPr id="59" name="Google Shape;59;p14"/>
          <p:cNvSpPr txBox="1"/>
          <p:nvPr/>
        </p:nvSpPr>
        <p:spPr>
          <a:xfrm>
            <a:off x="278825" y="1452800"/>
            <a:ext cx="542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How would you determine whether there are any gaps in test coverage?</a:t>
            </a:r>
            <a:endParaRPr sz="18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209000" y="263525"/>
            <a:ext cx="64521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t>Jared Maddox - Achieving Perfect Test Coverage</a:t>
            </a:r>
            <a:endParaRPr b="1" sz="2900"/>
          </a:p>
        </p:txBody>
      </p:sp>
      <p:pic>
        <p:nvPicPr>
          <p:cNvPr id="65" name="Google Shape;65;p15"/>
          <p:cNvPicPr preferRelativeResize="0"/>
          <p:nvPr/>
        </p:nvPicPr>
        <p:blipFill rotWithShape="1">
          <a:blip r:embed="rId3">
            <a:alphaModFix/>
          </a:blip>
          <a:srcRect b="0" l="0" r="0" t="0"/>
          <a:stretch/>
        </p:blipFill>
        <p:spPr>
          <a:xfrm>
            <a:off x="6995625" y="263525"/>
            <a:ext cx="1828800" cy="1828800"/>
          </a:xfrm>
          <a:prstGeom prst="ellipse">
            <a:avLst/>
          </a:prstGeom>
          <a:noFill/>
          <a:ln>
            <a:noFill/>
          </a:ln>
        </p:spPr>
      </p:pic>
      <p:sp>
        <p:nvSpPr>
          <p:cNvPr id="66" name="Google Shape;66;p15"/>
          <p:cNvSpPr txBox="1"/>
          <p:nvPr/>
        </p:nvSpPr>
        <p:spPr>
          <a:xfrm>
            <a:off x="278825" y="1452800"/>
            <a:ext cx="5426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How would you determine whether there are any gaps in test coverage?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Statement coverage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Edge case coverage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Thorough assertions</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Look out for subtle logical branches (eg. max())</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What am I missing?</a:t>
            </a:r>
            <a:endParaRPr sz="18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209000" y="263525"/>
            <a:ext cx="64521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t>Jared Maddox - Achieving Perfect Test Coverage</a:t>
            </a:r>
            <a:endParaRPr b="1" sz="2900"/>
          </a:p>
        </p:txBody>
      </p:sp>
      <p:pic>
        <p:nvPicPr>
          <p:cNvPr id="72" name="Google Shape;72;p16"/>
          <p:cNvPicPr preferRelativeResize="0"/>
          <p:nvPr/>
        </p:nvPicPr>
        <p:blipFill rotWithShape="1">
          <a:blip r:embed="rId3">
            <a:alphaModFix/>
          </a:blip>
          <a:srcRect b="0" l="0" r="0" t="0"/>
          <a:stretch/>
        </p:blipFill>
        <p:spPr>
          <a:xfrm>
            <a:off x="6995625" y="263525"/>
            <a:ext cx="1828800" cy="1828800"/>
          </a:xfrm>
          <a:prstGeom prst="ellipse">
            <a:avLst/>
          </a:prstGeom>
          <a:noFill/>
          <a:ln>
            <a:noFill/>
          </a:ln>
        </p:spPr>
      </p:pic>
      <p:sp>
        <p:nvSpPr>
          <p:cNvPr id="73" name="Google Shape;73;p16"/>
          <p:cNvSpPr txBox="1"/>
          <p:nvPr/>
        </p:nvSpPr>
        <p:spPr>
          <a:xfrm>
            <a:off x="294025" y="1181250"/>
            <a:ext cx="5426700" cy="314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000"/>
              <a:t>Additional thoughts/notes</a:t>
            </a:r>
            <a:endParaRPr i="1" sz="1000"/>
          </a:p>
          <a:p>
            <a:pPr indent="-292100" lvl="0" marL="457200" rtl="0" algn="l">
              <a:lnSpc>
                <a:spcPct val="115000"/>
              </a:lnSpc>
              <a:spcBef>
                <a:spcPts val="1200"/>
              </a:spcBef>
              <a:spcAft>
                <a:spcPts val="0"/>
              </a:spcAft>
              <a:buSzPts val="1000"/>
              <a:buChar char="●"/>
            </a:pPr>
            <a:r>
              <a:rPr lang="en" sz="1000"/>
              <a:t>Not usually reasonable to aim to achieve perfect coverage across a codebase, but knowing what that looks like can be helpful</a:t>
            </a:r>
            <a:endParaRPr sz="1000"/>
          </a:p>
          <a:p>
            <a:pPr indent="-292100" lvl="0" marL="457200" rtl="0" algn="l">
              <a:lnSpc>
                <a:spcPct val="115000"/>
              </a:lnSpc>
              <a:spcBef>
                <a:spcPts val="0"/>
              </a:spcBef>
              <a:spcAft>
                <a:spcPts val="0"/>
              </a:spcAft>
              <a:buSzPts val="1000"/>
              <a:buChar char="●"/>
            </a:pPr>
            <a:r>
              <a:rPr lang="en" sz="1000"/>
              <a:t>Use a profiler to look at your coverage, but recognize that that doesn’t cover everything</a:t>
            </a:r>
            <a:endParaRPr sz="1000"/>
          </a:p>
          <a:p>
            <a:pPr indent="-292100" lvl="0" marL="457200" rtl="0" algn="l">
              <a:lnSpc>
                <a:spcPct val="115000"/>
              </a:lnSpc>
              <a:spcBef>
                <a:spcPts val="0"/>
              </a:spcBef>
              <a:spcAft>
                <a:spcPts val="0"/>
              </a:spcAft>
              <a:buSzPts val="1000"/>
              <a:buChar char="●"/>
            </a:pPr>
            <a:r>
              <a:rPr lang="en" sz="1000"/>
              <a:t>The E2E checklist requirements for the feature can often turn directly into tests, as a minimum</a:t>
            </a:r>
            <a:endParaRPr sz="1000"/>
          </a:p>
          <a:p>
            <a:pPr indent="-292100" lvl="0" marL="457200" rtl="0" algn="l">
              <a:lnSpc>
                <a:spcPct val="115000"/>
              </a:lnSpc>
              <a:spcBef>
                <a:spcPts val="0"/>
              </a:spcBef>
              <a:spcAft>
                <a:spcPts val="0"/>
              </a:spcAft>
              <a:buSzPts val="1000"/>
              <a:buChar char="●"/>
            </a:pPr>
            <a:r>
              <a:rPr lang="en" sz="1000"/>
              <a:t>Breaking src code into helper functions can help with readability and with allows for additional helper function testing if desired</a:t>
            </a:r>
            <a:endParaRPr sz="1000"/>
          </a:p>
          <a:p>
            <a:pPr indent="-292100" lvl="1" marL="914400" rtl="0" algn="l">
              <a:lnSpc>
                <a:spcPct val="115000"/>
              </a:lnSpc>
              <a:spcBef>
                <a:spcPts val="0"/>
              </a:spcBef>
              <a:spcAft>
                <a:spcPts val="0"/>
              </a:spcAft>
              <a:buSzPts val="1000"/>
              <a:buChar char="●"/>
            </a:pPr>
            <a:r>
              <a:rPr lang="en" sz="1000"/>
              <a:t>You can then think about edge cases for each helper function and whether your tests cover that case (eg. inputs or return values from helper function of empty list, negative, 0, etc.)</a:t>
            </a:r>
            <a:endParaRPr sz="1000"/>
          </a:p>
          <a:p>
            <a:pPr indent="-292100" lvl="1" marL="914400" rtl="0" algn="l">
              <a:lnSpc>
                <a:spcPct val="115000"/>
              </a:lnSpc>
              <a:spcBef>
                <a:spcPts val="0"/>
              </a:spcBef>
              <a:spcAft>
                <a:spcPts val="0"/>
              </a:spcAft>
              <a:buSzPts val="1000"/>
              <a:buChar char="●"/>
            </a:pPr>
            <a:r>
              <a:rPr lang="en" sz="1000"/>
              <a:t>Can always add additional testing for helper functions if you want those tests to fail to make it more readily clear where the problem is or if you think of a edge case that isn’t easy to cover from the outer test but still feels important to test (though maybe it just isn’t, in that case)</a:t>
            </a:r>
            <a:endParaRPr sz="18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