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PTSansNarrow-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Wan Ying.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7082596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7082596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Wan Ying. </a:t>
            </a:r>
            <a:endParaRPr/>
          </a:p>
          <a:p>
            <a:pPr indent="0" lvl="0" marL="0" rtl="0" algn="l">
              <a:spcBef>
                <a:spcPts val="0"/>
              </a:spcBef>
              <a:spcAft>
                <a:spcPts val="0"/>
              </a:spcAft>
              <a:buNone/>
            </a:pPr>
            <a:br>
              <a:rPr lang="en"/>
            </a:b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70826887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70826887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Nurbakyt</a:t>
            </a:r>
            <a:endParaRPr/>
          </a:p>
          <a:p>
            <a:pPr indent="0" lvl="0" marL="0" rtl="0" algn="l">
              <a:spcBef>
                <a:spcPts val="0"/>
              </a:spcBef>
              <a:spcAft>
                <a:spcPts val="0"/>
              </a:spcAft>
              <a:buNone/>
            </a:pPr>
            <a:br>
              <a:rPr lang="en"/>
            </a:b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7082596ff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7082596ff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Nurbakyt.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PyGame to get user location -&gt; User current location selection</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7082596f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7082596f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Fazli gonna talk about Flow Chart.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7082596f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7082596f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Fazli talks about Techniques. </a:t>
            </a:r>
            <a:br>
              <a:rPr lang="en"/>
            </a:br>
            <a:r>
              <a:rPr lang="en"/>
              <a:t>Store data using lists, dictionaries, and classes for easier retrieval and modification of information in the database. Create different python files to store different functions for easier readability or when we want to update or retrieve information.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7082596ff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7082596ff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person talks about his/her own distribution.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7082596ff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7082596ff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Wan Ying gonna do demo. </a:t>
            </a:r>
            <a:r>
              <a:rPr lang="en" sz="1200">
                <a:latin typeface="Roboto"/>
                <a:ea typeface="Roboto"/>
                <a:cs typeface="Roboto"/>
                <a:sym typeface="Roboto"/>
              </a:rPr>
              <a:t>User can chat with the chatbot using simple words such as ‘hi’, ‘bye’, etc. </a:t>
            </a:r>
            <a:r>
              <a:rPr lang="en"/>
              <a:t>Features of Chat Box (chatting and different languages) + (a, b) + (e) + (g) + (h) + (d) + (j).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7082596f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7082596f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hyperlink" Target="https://www.appjetty.com/wp/wp-content/uploads/2017/05/MagentoMultilingualTranslation.png" TargetMode="External"/><Relationship Id="rId8" Type="http://schemas.openxmlformats.org/officeDocument/2006/relationships/hyperlink" Target="http://ux.prattsils.org/wp-content/uploads/2015/10/language-header.jp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pic>
        <p:nvPicPr>
          <p:cNvPr id="66" name="Google Shape;66;p13"/>
          <p:cNvPicPr preferRelativeResize="0"/>
          <p:nvPr/>
        </p:nvPicPr>
        <p:blipFill>
          <a:blip r:embed="rId3">
            <a:alphaModFix/>
          </a:blip>
          <a:stretch>
            <a:fillRect/>
          </a:stretch>
        </p:blipFill>
        <p:spPr>
          <a:xfrm>
            <a:off x="0" y="-61300"/>
            <a:ext cx="9143999" cy="5204800"/>
          </a:xfrm>
          <a:prstGeom prst="rect">
            <a:avLst/>
          </a:prstGeom>
          <a:noFill/>
          <a:ln>
            <a:noFill/>
          </a:ln>
        </p:spPr>
      </p:pic>
      <p:sp>
        <p:nvSpPr>
          <p:cNvPr id="67" name="Google Shape;67;p13"/>
          <p:cNvSpPr txBox="1"/>
          <p:nvPr>
            <p:ph idx="1" type="subTitle"/>
          </p:nvPr>
        </p:nvSpPr>
        <p:spPr>
          <a:xfrm>
            <a:off x="289675" y="3551962"/>
            <a:ext cx="4870500" cy="1655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lt1"/>
                </a:solidFill>
              </a:rPr>
              <a:t>Prepared b</a:t>
            </a:r>
            <a:r>
              <a:rPr b="1" lang="en" sz="2400">
                <a:solidFill>
                  <a:schemeClr val="lt1"/>
                </a:solidFill>
              </a:rPr>
              <a:t>y:</a:t>
            </a:r>
            <a:endParaRPr b="1" sz="2400">
              <a:solidFill>
                <a:schemeClr val="lt1"/>
              </a:solidFill>
            </a:endParaRPr>
          </a:p>
          <a:p>
            <a:pPr indent="0" lvl="0" marL="0" rtl="0" algn="l">
              <a:lnSpc>
                <a:spcPct val="100000"/>
              </a:lnSpc>
              <a:spcBef>
                <a:spcPts val="0"/>
              </a:spcBef>
              <a:spcAft>
                <a:spcPts val="0"/>
              </a:spcAft>
              <a:buNone/>
            </a:pPr>
            <a:r>
              <a:rPr lang="en" sz="1400">
                <a:solidFill>
                  <a:schemeClr val="lt1"/>
                </a:solidFill>
              </a:rPr>
              <a:t>Mohamed Fazli</a:t>
            </a:r>
            <a:endParaRPr sz="1400">
              <a:solidFill>
                <a:schemeClr val="lt1"/>
              </a:solidFill>
            </a:endParaRPr>
          </a:p>
          <a:p>
            <a:pPr indent="0" lvl="0" marL="0" rtl="0" algn="l">
              <a:lnSpc>
                <a:spcPct val="100000"/>
              </a:lnSpc>
              <a:spcBef>
                <a:spcPts val="0"/>
              </a:spcBef>
              <a:spcAft>
                <a:spcPts val="0"/>
              </a:spcAft>
              <a:buNone/>
            </a:pPr>
            <a:r>
              <a:rPr lang="en" sz="1400">
                <a:solidFill>
                  <a:schemeClr val="lt1"/>
                </a:solidFill>
              </a:rPr>
              <a:t>Ng Wan Ying</a:t>
            </a:r>
            <a:endParaRPr sz="1400">
              <a:solidFill>
                <a:schemeClr val="lt1"/>
              </a:solidFill>
            </a:endParaRPr>
          </a:p>
          <a:p>
            <a:pPr indent="0" lvl="0" marL="0" rtl="0" algn="l">
              <a:lnSpc>
                <a:spcPct val="100000"/>
              </a:lnSpc>
              <a:spcBef>
                <a:spcPts val="0"/>
              </a:spcBef>
              <a:spcAft>
                <a:spcPts val="0"/>
              </a:spcAft>
              <a:buNone/>
            </a:pPr>
            <a:r>
              <a:rPr lang="en" sz="1400">
                <a:solidFill>
                  <a:schemeClr val="lt1"/>
                </a:solidFill>
              </a:rPr>
              <a:t>Nurbakyt Madibek</a:t>
            </a:r>
            <a:endParaRPr sz="14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73" name="Google Shape;73;p14"/>
          <p:cNvSpPr txBox="1"/>
          <p:nvPr>
            <p:ph idx="1" type="body"/>
          </p:nvPr>
        </p:nvSpPr>
        <p:spPr>
          <a:xfrm>
            <a:off x="2747863" y="3563125"/>
            <a:ext cx="2487300" cy="55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Language Detection</a:t>
            </a:r>
            <a:endParaRPr/>
          </a:p>
        </p:txBody>
      </p:sp>
      <p:sp>
        <p:nvSpPr>
          <p:cNvPr id="74" name="Google Shape;74;p14"/>
          <p:cNvSpPr txBox="1"/>
          <p:nvPr>
            <p:ph idx="1" type="body"/>
          </p:nvPr>
        </p:nvSpPr>
        <p:spPr>
          <a:xfrm>
            <a:off x="85550" y="3563125"/>
            <a:ext cx="2915700" cy="43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Smart </a:t>
            </a:r>
            <a:r>
              <a:rPr b="1" lang="en"/>
              <a:t>ChatBot UI</a:t>
            </a:r>
            <a:endParaRPr/>
          </a:p>
        </p:txBody>
      </p:sp>
      <p:sp>
        <p:nvSpPr>
          <p:cNvPr id="75" name="Google Shape;75;p14"/>
          <p:cNvSpPr txBox="1"/>
          <p:nvPr>
            <p:ph idx="1" type="body"/>
          </p:nvPr>
        </p:nvSpPr>
        <p:spPr>
          <a:xfrm>
            <a:off x="5941800" y="3563125"/>
            <a:ext cx="3539400" cy="70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Multilingual Translation</a:t>
            </a:r>
            <a:endParaRPr/>
          </a:p>
        </p:txBody>
      </p:sp>
      <p:pic>
        <p:nvPicPr>
          <p:cNvPr id="76" name="Google Shape;76;p14"/>
          <p:cNvPicPr preferRelativeResize="0"/>
          <p:nvPr/>
        </p:nvPicPr>
        <p:blipFill>
          <a:blip r:embed="rId3">
            <a:alphaModFix/>
          </a:blip>
          <a:stretch>
            <a:fillRect/>
          </a:stretch>
        </p:blipFill>
        <p:spPr>
          <a:xfrm flipH="1">
            <a:off x="-148528" y="1413725"/>
            <a:ext cx="2261875" cy="2483875"/>
          </a:xfrm>
          <a:prstGeom prst="rect">
            <a:avLst/>
          </a:prstGeom>
          <a:noFill/>
          <a:ln>
            <a:noFill/>
          </a:ln>
        </p:spPr>
      </p:pic>
      <p:pic>
        <p:nvPicPr>
          <p:cNvPr id="77" name="Google Shape;77;p14"/>
          <p:cNvPicPr preferRelativeResize="0"/>
          <p:nvPr/>
        </p:nvPicPr>
        <p:blipFill>
          <a:blip r:embed="rId4">
            <a:alphaModFix/>
          </a:blip>
          <a:stretch>
            <a:fillRect/>
          </a:stretch>
        </p:blipFill>
        <p:spPr>
          <a:xfrm>
            <a:off x="1271025" y="1006600"/>
            <a:ext cx="1613542" cy="1295150"/>
          </a:xfrm>
          <a:prstGeom prst="rect">
            <a:avLst/>
          </a:prstGeom>
          <a:noFill/>
          <a:ln>
            <a:noFill/>
          </a:ln>
        </p:spPr>
      </p:pic>
      <p:pic>
        <p:nvPicPr>
          <p:cNvPr id="78" name="Google Shape;78;p14"/>
          <p:cNvPicPr preferRelativeResize="0"/>
          <p:nvPr/>
        </p:nvPicPr>
        <p:blipFill>
          <a:blip r:embed="rId5">
            <a:alphaModFix/>
          </a:blip>
          <a:stretch>
            <a:fillRect/>
          </a:stretch>
        </p:blipFill>
        <p:spPr>
          <a:xfrm>
            <a:off x="2801400" y="1680325"/>
            <a:ext cx="2380225" cy="1782875"/>
          </a:xfrm>
          <a:prstGeom prst="rect">
            <a:avLst/>
          </a:prstGeom>
          <a:noFill/>
          <a:ln>
            <a:noFill/>
          </a:ln>
        </p:spPr>
      </p:pic>
      <p:sp>
        <p:nvSpPr>
          <p:cNvPr id="79" name="Google Shape;79;p14"/>
          <p:cNvSpPr txBox="1"/>
          <p:nvPr/>
        </p:nvSpPr>
        <p:spPr>
          <a:xfrm>
            <a:off x="1398750" y="1288550"/>
            <a:ext cx="1358100" cy="9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Don’t underestimate</a:t>
            </a:r>
            <a:endParaRPr sz="1000"/>
          </a:p>
          <a:p>
            <a:pPr indent="0" lvl="0" marL="0" rtl="0" algn="l">
              <a:spcBef>
                <a:spcPts val="0"/>
              </a:spcBef>
              <a:spcAft>
                <a:spcPts val="0"/>
              </a:spcAft>
              <a:buNone/>
            </a:pPr>
            <a:r>
              <a:rPr lang="en" sz="1000"/>
              <a:t> me human...</a:t>
            </a:r>
            <a:endParaRPr/>
          </a:p>
        </p:txBody>
      </p:sp>
      <p:pic>
        <p:nvPicPr>
          <p:cNvPr id="80" name="Google Shape;80;p14"/>
          <p:cNvPicPr preferRelativeResize="0"/>
          <p:nvPr/>
        </p:nvPicPr>
        <p:blipFill rotWithShape="1">
          <a:blip r:embed="rId6">
            <a:alphaModFix/>
          </a:blip>
          <a:srcRect b="0" l="23129" r="24435" t="0"/>
          <a:stretch/>
        </p:blipFill>
        <p:spPr>
          <a:xfrm>
            <a:off x="6213012" y="1112000"/>
            <a:ext cx="2183276" cy="2351200"/>
          </a:xfrm>
          <a:prstGeom prst="rect">
            <a:avLst/>
          </a:prstGeom>
          <a:noFill/>
          <a:ln>
            <a:noFill/>
          </a:ln>
        </p:spPr>
      </p:pic>
      <p:sp>
        <p:nvSpPr>
          <p:cNvPr id="81" name="Google Shape;81;p14"/>
          <p:cNvSpPr txBox="1"/>
          <p:nvPr/>
        </p:nvSpPr>
        <p:spPr>
          <a:xfrm>
            <a:off x="3202575" y="4649450"/>
            <a:ext cx="5864100" cy="329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a:t>Image References: </a:t>
            </a:r>
            <a:r>
              <a:rPr lang="en" sz="900" u="sng">
                <a:solidFill>
                  <a:schemeClr val="hlink"/>
                </a:solidFill>
                <a:hlinkClick r:id="rId7"/>
              </a:rPr>
              <a:t>https://www.appjetty.com/wp/wp-content/uploads/2017/05/MagentoMultilingualTranslation.png</a:t>
            </a:r>
            <a:endParaRPr sz="900"/>
          </a:p>
          <a:p>
            <a:pPr indent="0" lvl="0" marL="457200" rtl="0" algn="r">
              <a:spcBef>
                <a:spcPts val="0"/>
              </a:spcBef>
              <a:spcAft>
                <a:spcPts val="0"/>
              </a:spcAft>
              <a:buNone/>
            </a:pPr>
            <a:r>
              <a:rPr lang="en" sz="900"/>
              <a:t>             </a:t>
            </a:r>
            <a:r>
              <a:rPr lang="en" sz="900" u="sng">
                <a:solidFill>
                  <a:schemeClr val="hlink"/>
                </a:solidFill>
                <a:hlinkClick r:id="rId8"/>
              </a:rPr>
              <a:t>http://ux.prattsils.org/wp-content/uploads/2015/10/language-header.jpg</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p:txBody>
      </p:sp>
      <p:sp>
        <p:nvSpPr>
          <p:cNvPr id="82" name="Google Shape;82;p14"/>
          <p:cNvSpPr txBox="1"/>
          <p:nvPr>
            <p:ph idx="1" type="body"/>
          </p:nvPr>
        </p:nvSpPr>
        <p:spPr>
          <a:xfrm>
            <a:off x="237975" y="3835225"/>
            <a:ext cx="2964600" cy="43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Built with Artificial Intelligence</a:t>
            </a:r>
            <a:endParaRPr sz="1200"/>
          </a:p>
        </p:txBody>
      </p:sp>
      <p:sp>
        <p:nvSpPr>
          <p:cNvPr id="83" name="Google Shape;83;p14"/>
          <p:cNvSpPr txBox="1"/>
          <p:nvPr>
            <p:ph idx="1" type="body"/>
          </p:nvPr>
        </p:nvSpPr>
        <p:spPr>
          <a:xfrm>
            <a:off x="6102075" y="3838675"/>
            <a:ext cx="2964600" cy="43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Supports up to 103 different languages</a:t>
            </a:r>
            <a:endParaRPr sz="1200"/>
          </a:p>
        </p:txBody>
      </p:sp>
      <p:sp>
        <p:nvSpPr>
          <p:cNvPr id="84" name="Google Shape;84;p14"/>
          <p:cNvSpPr txBox="1"/>
          <p:nvPr>
            <p:ph idx="1" type="body"/>
          </p:nvPr>
        </p:nvSpPr>
        <p:spPr>
          <a:xfrm>
            <a:off x="2933000" y="3838675"/>
            <a:ext cx="2964600" cy="43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Detect over 100</a:t>
            </a:r>
            <a:r>
              <a:rPr lang="en" sz="1200"/>
              <a:t> different languages</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a:t>
            </a:r>
            <a:r>
              <a:rPr lang="en"/>
              <a:t>(cont’d)</a:t>
            </a:r>
            <a:endParaRPr/>
          </a:p>
        </p:txBody>
      </p:sp>
      <p:pic>
        <p:nvPicPr>
          <p:cNvPr id="90" name="Google Shape;90;p15"/>
          <p:cNvPicPr preferRelativeResize="0"/>
          <p:nvPr/>
        </p:nvPicPr>
        <p:blipFill>
          <a:blip r:embed="rId3">
            <a:alphaModFix/>
          </a:blip>
          <a:stretch>
            <a:fillRect/>
          </a:stretch>
        </p:blipFill>
        <p:spPr>
          <a:xfrm>
            <a:off x="4843300" y="1152413"/>
            <a:ext cx="3539251" cy="2113075"/>
          </a:xfrm>
          <a:prstGeom prst="rect">
            <a:avLst/>
          </a:prstGeom>
          <a:noFill/>
          <a:ln>
            <a:noFill/>
          </a:ln>
        </p:spPr>
      </p:pic>
      <p:sp>
        <p:nvSpPr>
          <p:cNvPr id="91" name="Google Shape;91;p15"/>
          <p:cNvSpPr txBox="1"/>
          <p:nvPr>
            <p:ph idx="1" type="body"/>
          </p:nvPr>
        </p:nvSpPr>
        <p:spPr>
          <a:xfrm>
            <a:off x="4920700" y="3476650"/>
            <a:ext cx="3539400" cy="50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Offers 10 Different services</a:t>
            </a:r>
            <a:endParaRPr/>
          </a:p>
        </p:txBody>
      </p:sp>
      <p:sp>
        <p:nvSpPr>
          <p:cNvPr id="92" name="Google Shape;92;p15"/>
          <p:cNvSpPr txBox="1"/>
          <p:nvPr>
            <p:ph idx="1" type="body"/>
          </p:nvPr>
        </p:nvSpPr>
        <p:spPr>
          <a:xfrm>
            <a:off x="742000" y="3466975"/>
            <a:ext cx="3539400" cy="70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12 canteens in NTU</a:t>
            </a:r>
            <a:endParaRPr/>
          </a:p>
        </p:txBody>
      </p:sp>
      <p:sp>
        <p:nvSpPr>
          <p:cNvPr id="93" name="Google Shape;93;p15"/>
          <p:cNvSpPr txBox="1"/>
          <p:nvPr>
            <p:ph idx="1" type="body"/>
          </p:nvPr>
        </p:nvSpPr>
        <p:spPr>
          <a:xfrm>
            <a:off x="983800" y="3739075"/>
            <a:ext cx="2964600" cy="43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Food menu, address, etc.</a:t>
            </a:r>
            <a:endParaRPr sz="1200"/>
          </a:p>
        </p:txBody>
      </p:sp>
      <p:pic>
        <p:nvPicPr>
          <p:cNvPr id="94" name="Google Shape;94;p15"/>
          <p:cNvPicPr preferRelativeResize="0"/>
          <p:nvPr/>
        </p:nvPicPr>
        <p:blipFill>
          <a:blip r:embed="rId4">
            <a:alphaModFix/>
          </a:blip>
          <a:stretch>
            <a:fillRect/>
          </a:stretch>
        </p:blipFill>
        <p:spPr>
          <a:xfrm>
            <a:off x="532775" y="1385612"/>
            <a:ext cx="3370550" cy="1848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(cont’d)</a:t>
            </a:r>
            <a:endParaRPr/>
          </a:p>
        </p:txBody>
      </p:sp>
      <p:sp>
        <p:nvSpPr>
          <p:cNvPr id="100" name="Google Shape;100;p16"/>
          <p:cNvSpPr txBox="1"/>
          <p:nvPr>
            <p:ph idx="1" type="body"/>
          </p:nvPr>
        </p:nvSpPr>
        <p:spPr>
          <a:xfrm>
            <a:off x="2727775" y="3303000"/>
            <a:ext cx="1868100" cy="76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Add / Update Food on menu</a:t>
            </a:r>
            <a:endParaRPr b="1"/>
          </a:p>
        </p:txBody>
      </p:sp>
      <p:sp>
        <p:nvSpPr>
          <p:cNvPr id="101" name="Google Shape;101;p16"/>
          <p:cNvSpPr txBox="1"/>
          <p:nvPr>
            <p:ph idx="1" type="body"/>
          </p:nvPr>
        </p:nvSpPr>
        <p:spPr>
          <a:xfrm>
            <a:off x="167850" y="3277350"/>
            <a:ext cx="2447700" cy="70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User Current Location Selection</a:t>
            </a:r>
            <a:endParaRPr b="1"/>
          </a:p>
        </p:txBody>
      </p:sp>
      <p:sp>
        <p:nvSpPr>
          <p:cNvPr id="102" name="Google Shape;102;p16"/>
          <p:cNvSpPr txBox="1"/>
          <p:nvPr>
            <p:ph idx="1" type="body"/>
          </p:nvPr>
        </p:nvSpPr>
        <p:spPr>
          <a:xfrm>
            <a:off x="4708100" y="3303000"/>
            <a:ext cx="2273100" cy="65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Update on canteen ranking</a:t>
            </a:r>
            <a:endParaRPr b="1"/>
          </a:p>
        </p:txBody>
      </p:sp>
      <p:sp>
        <p:nvSpPr>
          <p:cNvPr id="103" name="Google Shape;103;p16"/>
          <p:cNvSpPr txBox="1"/>
          <p:nvPr>
            <p:ph idx="1" type="body"/>
          </p:nvPr>
        </p:nvSpPr>
        <p:spPr>
          <a:xfrm>
            <a:off x="6893675" y="3250350"/>
            <a:ext cx="2080800" cy="119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Object-Oriented Programming Methodology</a:t>
            </a:r>
            <a:endParaRPr b="1"/>
          </a:p>
        </p:txBody>
      </p:sp>
      <p:pic>
        <p:nvPicPr>
          <p:cNvPr id="104" name="Google Shape;104;p16"/>
          <p:cNvPicPr preferRelativeResize="0"/>
          <p:nvPr/>
        </p:nvPicPr>
        <p:blipFill>
          <a:blip r:embed="rId3">
            <a:alphaModFix/>
          </a:blip>
          <a:stretch>
            <a:fillRect/>
          </a:stretch>
        </p:blipFill>
        <p:spPr>
          <a:xfrm>
            <a:off x="773800" y="1614438"/>
            <a:ext cx="1008750" cy="1008750"/>
          </a:xfrm>
          <a:prstGeom prst="rect">
            <a:avLst/>
          </a:prstGeom>
          <a:noFill/>
          <a:ln>
            <a:noFill/>
          </a:ln>
        </p:spPr>
      </p:pic>
      <p:pic>
        <p:nvPicPr>
          <p:cNvPr id="105" name="Google Shape;105;p16"/>
          <p:cNvPicPr preferRelativeResize="0"/>
          <p:nvPr/>
        </p:nvPicPr>
        <p:blipFill>
          <a:blip r:embed="rId4">
            <a:alphaModFix/>
          </a:blip>
          <a:stretch>
            <a:fillRect/>
          </a:stretch>
        </p:blipFill>
        <p:spPr>
          <a:xfrm>
            <a:off x="2905725" y="1570495"/>
            <a:ext cx="1096650" cy="1096625"/>
          </a:xfrm>
          <a:prstGeom prst="rect">
            <a:avLst/>
          </a:prstGeom>
          <a:noFill/>
          <a:ln>
            <a:noFill/>
          </a:ln>
        </p:spPr>
      </p:pic>
      <p:pic>
        <p:nvPicPr>
          <p:cNvPr id="106" name="Google Shape;106;p16"/>
          <p:cNvPicPr preferRelativeResize="0"/>
          <p:nvPr/>
        </p:nvPicPr>
        <p:blipFill>
          <a:blip r:embed="rId5">
            <a:alphaModFix/>
          </a:blip>
          <a:stretch>
            <a:fillRect/>
          </a:stretch>
        </p:blipFill>
        <p:spPr>
          <a:xfrm>
            <a:off x="4908075" y="1389300"/>
            <a:ext cx="1277824" cy="1277824"/>
          </a:xfrm>
          <a:prstGeom prst="rect">
            <a:avLst/>
          </a:prstGeom>
          <a:noFill/>
          <a:ln>
            <a:noFill/>
          </a:ln>
        </p:spPr>
      </p:pic>
      <p:pic>
        <p:nvPicPr>
          <p:cNvPr id="107" name="Google Shape;107;p16"/>
          <p:cNvPicPr preferRelativeResize="0"/>
          <p:nvPr/>
        </p:nvPicPr>
        <p:blipFill>
          <a:blip r:embed="rId6">
            <a:alphaModFix/>
          </a:blip>
          <a:stretch>
            <a:fillRect/>
          </a:stretch>
        </p:blipFill>
        <p:spPr>
          <a:xfrm>
            <a:off x="6981200" y="1364275"/>
            <a:ext cx="1327849" cy="1327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p:nvPr/>
        </p:nvSpPr>
        <p:spPr>
          <a:xfrm rot="10800000">
            <a:off x="2313300" y="2799475"/>
            <a:ext cx="993600" cy="384300"/>
          </a:xfrm>
          <a:prstGeom prst="rightArrow">
            <a:avLst>
              <a:gd fmla="val 50000" name="adj1"/>
              <a:gd fmla="val 50000" name="adj2"/>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2313300" y="2799475"/>
            <a:ext cx="993600" cy="384300"/>
          </a:xfrm>
          <a:prstGeom prst="rightArrow">
            <a:avLst>
              <a:gd fmla="val 50000" name="adj1"/>
              <a:gd fmla="val 50000" name="adj2"/>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5837150" y="2799475"/>
            <a:ext cx="993600" cy="384300"/>
          </a:xfrm>
          <a:prstGeom prst="rightArrow">
            <a:avLst>
              <a:gd fmla="val 50000" name="adj1"/>
              <a:gd fmla="val 50000" name="adj2"/>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rot="10800000">
            <a:off x="5837200" y="2799475"/>
            <a:ext cx="993600" cy="384300"/>
          </a:xfrm>
          <a:prstGeom prst="rightArrow">
            <a:avLst>
              <a:gd fmla="val 50000" name="adj1"/>
              <a:gd fmla="val 50000" name="adj2"/>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575243" y="1453350"/>
            <a:ext cx="1681800" cy="1025700"/>
          </a:xfrm>
          <a:prstGeom prst="curvedDownArrow">
            <a:avLst>
              <a:gd fmla="val 25000" name="adj1"/>
              <a:gd fmla="val 50000" name="adj2"/>
              <a:gd fmla="val 25000" name="adj3"/>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rot="10800000">
            <a:off x="3651198" y="3503900"/>
            <a:ext cx="1681800" cy="1025700"/>
          </a:xfrm>
          <a:prstGeom prst="curvedDownArrow">
            <a:avLst>
              <a:gd fmla="val 25000" name="adj1"/>
              <a:gd fmla="val 50000" name="adj2"/>
              <a:gd fmla="val 25000" name="adj3"/>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rot="10800000">
            <a:off x="471599" y="3503900"/>
            <a:ext cx="1681800" cy="1025700"/>
          </a:xfrm>
          <a:prstGeom prst="curvedDownArrow">
            <a:avLst>
              <a:gd fmla="val 25000" name="adj1"/>
              <a:gd fmla="val 50000" name="adj2"/>
              <a:gd fmla="val 25000" name="adj3"/>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3731092" y="1453350"/>
            <a:ext cx="1681800" cy="1025700"/>
          </a:xfrm>
          <a:prstGeom prst="curvedDownArrow">
            <a:avLst>
              <a:gd fmla="val 25000" name="adj1"/>
              <a:gd fmla="val 50000" name="adj2"/>
              <a:gd fmla="val 25000" name="adj3"/>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FlowChart</a:t>
            </a:r>
            <a:endParaRPr/>
          </a:p>
        </p:txBody>
      </p:sp>
      <p:sp>
        <p:nvSpPr>
          <p:cNvPr id="121" name="Google Shape;121;p17"/>
          <p:cNvSpPr/>
          <p:nvPr/>
        </p:nvSpPr>
        <p:spPr>
          <a:xfrm>
            <a:off x="311700" y="2478775"/>
            <a:ext cx="2001600" cy="1025700"/>
          </a:xfrm>
          <a:prstGeom prst="roundRect">
            <a:avLst>
              <a:gd fmla="val 16667" name="adj"/>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ChatBot</a:t>
            </a:r>
            <a:endParaRPr b="1">
              <a:solidFill>
                <a:schemeClr val="lt1"/>
              </a:solidFill>
            </a:endParaRPr>
          </a:p>
        </p:txBody>
      </p:sp>
      <p:sp>
        <p:nvSpPr>
          <p:cNvPr id="122" name="Google Shape;122;p17"/>
          <p:cNvSpPr/>
          <p:nvPr/>
        </p:nvSpPr>
        <p:spPr>
          <a:xfrm>
            <a:off x="3306947" y="2478767"/>
            <a:ext cx="2530200" cy="1025700"/>
          </a:xfrm>
          <a:prstGeom prst="roundRect">
            <a:avLst>
              <a:gd fmla="val 16667" name="adj"/>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Food </a:t>
            </a:r>
            <a:r>
              <a:rPr b="1" lang="en">
                <a:solidFill>
                  <a:schemeClr val="lt1"/>
                </a:solidFill>
              </a:rPr>
              <a:t>Recommendation</a:t>
            </a:r>
            <a:r>
              <a:rPr b="1" lang="en">
                <a:solidFill>
                  <a:schemeClr val="lt1"/>
                </a:solidFill>
              </a:rPr>
              <a:t> Program</a:t>
            </a:r>
            <a:endParaRPr b="1">
              <a:solidFill>
                <a:schemeClr val="lt1"/>
              </a:solidFill>
            </a:endParaRPr>
          </a:p>
        </p:txBody>
      </p:sp>
      <p:sp>
        <p:nvSpPr>
          <p:cNvPr id="123" name="Google Shape;123;p17"/>
          <p:cNvSpPr/>
          <p:nvPr/>
        </p:nvSpPr>
        <p:spPr>
          <a:xfrm>
            <a:off x="6830799" y="2478775"/>
            <a:ext cx="2001600" cy="1025700"/>
          </a:xfrm>
          <a:prstGeom prst="roundRect">
            <a:avLst>
              <a:gd fmla="val 16667" name="adj"/>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Database</a:t>
            </a:r>
            <a:endParaRPr b="1">
              <a:solidFill>
                <a:schemeClr val="lt1"/>
              </a:solidFill>
            </a:endParaRPr>
          </a:p>
        </p:txBody>
      </p:sp>
      <p:grpSp>
        <p:nvGrpSpPr>
          <p:cNvPr id="124" name="Google Shape;124;p17"/>
          <p:cNvGrpSpPr/>
          <p:nvPr/>
        </p:nvGrpSpPr>
        <p:grpSpPr>
          <a:xfrm>
            <a:off x="821525" y="3523575"/>
            <a:ext cx="993600" cy="1094600"/>
            <a:chOff x="821525" y="3523575"/>
            <a:chExt cx="993600" cy="1094600"/>
          </a:xfrm>
        </p:grpSpPr>
        <p:sp>
          <p:nvSpPr>
            <p:cNvPr id="125" name="Google Shape;125;p17"/>
            <p:cNvSpPr/>
            <p:nvPr/>
          </p:nvSpPr>
          <p:spPr>
            <a:xfrm rot="5400000">
              <a:off x="966900" y="3714975"/>
              <a:ext cx="691200" cy="308400"/>
            </a:xfrm>
            <a:prstGeom prst="rightArrow">
              <a:avLst>
                <a:gd fmla="val 50000" name="adj1"/>
                <a:gd fmla="val 50000" name="adj2"/>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nvSpPr>
          <p:spPr>
            <a:xfrm>
              <a:off x="821525" y="4233875"/>
              <a:ext cx="993600" cy="3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Exit</a:t>
              </a:r>
              <a:endParaRPr b="1"/>
            </a:p>
          </p:txBody>
        </p:sp>
      </p:grpSp>
      <p:grpSp>
        <p:nvGrpSpPr>
          <p:cNvPr id="127" name="Google Shape;127;p17"/>
          <p:cNvGrpSpPr/>
          <p:nvPr/>
        </p:nvGrpSpPr>
        <p:grpSpPr>
          <a:xfrm rot="10800000">
            <a:off x="821525" y="1322925"/>
            <a:ext cx="993600" cy="1136675"/>
            <a:chOff x="815700" y="3523650"/>
            <a:chExt cx="993600" cy="1136675"/>
          </a:xfrm>
        </p:grpSpPr>
        <p:sp>
          <p:nvSpPr>
            <p:cNvPr id="128" name="Google Shape;128;p17"/>
            <p:cNvSpPr/>
            <p:nvPr/>
          </p:nvSpPr>
          <p:spPr>
            <a:xfrm rot="-5400000">
              <a:off x="945900" y="3736050"/>
              <a:ext cx="733200" cy="308400"/>
            </a:xfrm>
            <a:prstGeom prst="rightArrow">
              <a:avLst>
                <a:gd fmla="val 50000" name="adj1"/>
                <a:gd fmla="val 50000" name="adj2"/>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txBox="1"/>
            <p:nvPr/>
          </p:nvSpPr>
          <p:spPr>
            <a:xfrm rot="10800000">
              <a:off x="815700" y="4276025"/>
              <a:ext cx="993600" cy="3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Start</a:t>
              </a:r>
              <a:endParaRPr b="1"/>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par>
                                <p:cTn fill="hold" nodeType="withEffect" presetClass="exit" presetID="10" presetSubtype="0">
                                  <p:stCondLst>
                                    <p:cond delay="0"/>
                                  </p:stCondLst>
                                  <p:childTnLst>
                                    <p:animEffect filter="fade" transition="out">
                                      <p:cBhvr>
                                        <p:cTn dur="100"/>
                                        <p:tgtEl>
                                          <p:spTgt spid="127"/>
                                        </p:tgtEl>
                                      </p:cBhvr>
                                    </p:animEffect>
                                    <p:set>
                                      <p:cBhvr>
                                        <p:cTn dur="1" fill="hold">
                                          <p:stCondLst>
                                            <p:cond delay="100"/>
                                          </p:stCondLst>
                                        </p:cTn>
                                        <p:tgtEl>
                                          <p:spTgt spid="12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
                                        <p:tgtEl>
                                          <p:spTgt spid="116"/>
                                        </p:tgtEl>
                                      </p:cBhvr>
                                    </p:animEffect>
                                    <p:set>
                                      <p:cBhvr>
                                        <p:cTn dur="1" fill="hold">
                                          <p:stCondLst>
                                            <p:cond delay="100"/>
                                          </p:stCondLst>
                                        </p:cTn>
                                        <p:tgtEl>
                                          <p:spTgt spid="11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
                                        <p:tgtEl>
                                          <p:spTgt spid="118"/>
                                        </p:tgtEl>
                                      </p:cBhvr>
                                    </p:animEffect>
                                    <p:set>
                                      <p:cBhvr>
                                        <p:cTn dur="1" fill="hold">
                                          <p:stCondLst>
                                            <p:cond delay="100"/>
                                          </p:stCondLst>
                                        </p:cTn>
                                        <p:tgtEl>
                                          <p:spTgt spid="11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
                                        <p:tgtEl>
                                          <p:spTgt spid="113"/>
                                        </p:tgtEl>
                                      </p:cBhvr>
                                    </p:animEffect>
                                    <p:set>
                                      <p:cBhvr>
                                        <p:cTn dur="1" fill="hold">
                                          <p:stCondLst>
                                            <p:cond delay="100"/>
                                          </p:stCondLst>
                                        </p:cTn>
                                        <p:tgtEl>
                                          <p:spTgt spid="11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
                                        <p:tgtEl>
                                          <p:spTgt spid="114"/>
                                        </p:tgtEl>
                                      </p:cBhvr>
                                    </p:animEffect>
                                    <p:set>
                                      <p:cBhvr>
                                        <p:cTn dur="1" fill="hold">
                                          <p:stCondLst>
                                            <p:cond delay="100"/>
                                          </p:stCondLst>
                                        </p:cTn>
                                        <p:tgtEl>
                                          <p:spTgt spid="11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
                                        <p:tgtEl>
                                          <p:spTgt spid="117"/>
                                        </p:tgtEl>
                                      </p:cBhvr>
                                    </p:animEffect>
                                    <p:set>
                                      <p:cBhvr>
                                        <p:cTn dur="1" fill="hold">
                                          <p:stCondLst>
                                            <p:cond delay="100"/>
                                          </p:stCondLst>
                                        </p:cTn>
                                        <p:tgtEl>
                                          <p:spTgt spid="11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
                                        <p:tgtEl>
                                          <p:spTgt spid="119"/>
                                        </p:tgtEl>
                                      </p:cBhvr>
                                    </p:animEffect>
                                    <p:set>
                                      <p:cBhvr>
                                        <p:cTn dur="1" fill="hold">
                                          <p:stCondLst>
                                            <p:cond delay="100"/>
                                          </p:stCondLst>
                                        </p:cTn>
                                        <p:tgtEl>
                                          <p:spTgt spid="11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Techniques</a:t>
            </a:r>
            <a:endParaRPr/>
          </a:p>
        </p:txBody>
      </p:sp>
      <p:sp>
        <p:nvSpPr>
          <p:cNvPr id="135" name="Google Shape;135;p18"/>
          <p:cNvSpPr txBox="1"/>
          <p:nvPr>
            <p:ph idx="1" type="body"/>
          </p:nvPr>
        </p:nvSpPr>
        <p:spPr>
          <a:xfrm>
            <a:off x="311700" y="1152425"/>
            <a:ext cx="8520600" cy="3705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Abstraction</a:t>
            </a:r>
            <a:endParaRPr b="1"/>
          </a:p>
          <a:p>
            <a:pPr indent="-317500" lvl="1" marL="914400" rtl="0" algn="l">
              <a:spcBef>
                <a:spcPts val="0"/>
              </a:spcBef>
              <a:spcAft>
                <a:spcPts val="0"/>
              </a:spcAft>
              <a:buSzPts val="1400"/>
              <a:buChar char="○"/>
            </a:pPr>
            <a:r>
              <a:rPr lang="en"/>
              <a:t>Store data using data structures</a:t>
            </a:r>
            <a:endParaRPr/>
          </a:p>
          <a:p>
            <a:pPr indent="-317500" lvl="1" marL="914400" rtl="0" algn="l">
              <a:spcBef>
                <a:spcPts val="0"/>
              </a:spcBef>
              <a:spcAft>
                <a:spcPts val="0"/>
              </a:spcAft>
              <a:buSzPts val="1400"/>
              <a:buChar char="○"/>
            </a:pPr>
            <a:r>
              <a:rPr lang="en"/>
              <a:t>Created different python files, each with its own purpose</a:t>
            </a:r>
            <a:br>
              <a:rPr lang="en"/>
            </a:br>
            <a:endParaRPr/>
          </a:p>
          <a:p>
            <a:pPr indent="-342900" lvl="0" marL="457200" rtl="0" algn="l">
              <a:spcBef>
                <a:spcPts val="0"/>
              </a:spcBef>
              <a:spcAft>
                <a:spcPts val="0"/>
              </a:spcAft>
              <a:buSzPts val="1800"/>
              <a:buChar char="●"/>
            </a:pPr>
            <a:r>
              <a:rPr b="1" lang="en"/>
              <a:t>Decomposition</a:t>
            </a:r>
            <a:endParaRPr b="1"/>
          </a:p>
          <a:p>
            <a:pPr indent="-317500" lvl="1" marL="914400" rtl="0" algn="l">
              <a:spcBef>
                <a:spcPts val="0"/>
              </a:spcBef>
              <a:spcAft>
                <a:spcPts val="0"/>
              </a:spcAft>
              <a:buSzPts val="1400"/>
              <a:buChar char="○"/>
            </a:pPr>
            <a:r>
              <a:rPr lang="en"/>
              <a:t>Break down queries and call different functions step by step</a:t>
            </a:r>
            <a:br>
              <a:rPr lang="en"/>
            </a:br>
            <a:endParaRPr/>
          </a:p>
          <a:p>
            <a:pPr indent="-342900" lvl="0" marL="457200" rtl="0" algn="l">
              <a:spcBef>
                <a:spcPts val="0"/>
              </a:spcBef>
              <a:spcAft>
                <a:spcPts val="0"/>
              </a:spcAft>
              <a:buSzPts val="1800"/>
              <a:buChar char="●"/>
            </a:pPr>
            <a:r>
              <a:rPr b="1" lang="en"/>
              <a:t>Pattern Recognition</a:t>
            </a:r>
            <a:endParaRPr b="1"/>
          </a:p>
          <a:p>
            <a:pPr indent="-317500" lvl="1" marL="914400" rtl="0" algn="l">
              <a:spcBef>
                <a:spcPts val="0"/>
              </a:spcBef>
              <a:spcAft>
                <a:spcPts val="0"/>
              </a:spcAft>
              <a:buSzPts val="1400"/>
              <a:buChar char="○"/>
            </a:pPr>
            <a:r>
              <a:rPr lang="en"/>
              <a:t>Canteens have same type of information</a:t>
            </a:r>
            <a:endParaRPr/>
          </a:p>
          <a:p>
            <a:pPr indent="-317500" lvl="1" marL="914400" rtl="0" algn="l">
              <a:spcBef>
                <a:spcPts val="0"/>
              </a:spcBef>
              <a:spcAft>
                <a:spcPts val="0"/>
              </a:spcAft>
              <a:buSzPts val="1400"/>
              <a:buChar char="○"/>
            </a:pPr>
            <a:r>
              <a:rPr lang="en"/>
              <a:t>Use Object Oriented Programming and create separate classes</a:t>
            </a:r>
            <a:br>
              <a:rPr lang="en"/>
            </a:br>
            <a:endParaRPr/>
          </a:p>
          <a:p>
            <a:pPr indent="-342900" lvl="0" marL="457200" rtl="0" algn="l">
              <a:spcBef>
                <a:spcPts val="0"/>
              </a:spcBef>
              <a:spcAft>
                <a:spcPts val="0"/>
              </a:spcAft>
              <a:buSzPts val="1800"/>
              <a:buChar char="●"/>
            </a:pPr>
            <a:r>
              <a:rPr b="1" lang="en"/>
              <a:t>Algorithm Design</a:t>
            </a:r>
            <a:endParaRPr b="1"/>
          </a:p>
          <a:p>
            <a:pPr indent="-317500" lvl="1" marL="914400" rtl="0" algn="l">
              <a:spcBef>
                <a:spcPts val="0"/>
              </a:spcBef>
              <a:spcAft>
                <a:spcPts val="0"/>
              </a:spcAft>
              <a:buSzPts val="1400"/>
              <a:buChar char="○"/>
            </a:pPr>
            <a:r>
              <a:rPr lang="en"/>
              <a:t>Searching and Sorting in Python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Effect filter="fade" transition="in">
                                      <p:cBhvr>
                                        <p:cTn dur="200"/>
                                        <p:tgtEl>
                                          <p:spTgt spid="1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Effect filter="fade" transition="in">
                                      <p:cBhvr>
                                        <p:cTn dur="200"/>
                                        <p:tgtEl>
                                          <p:spTgt spid="1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animEffect filter="fade" transition="in">
                                      <p:cBhvr>
                                        <p:cTn dur="200"/>
                                        <p:tgtEl>
                                          <p:spTgt spid="1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animEffect filter="fade" transition="in">
                                      <p:cBhvr>
                                        <p:cTn dur="200"/>
                                        <p:tgtEl>
                                          <p:spTgt spid="1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4" st="4"/>
                                            </p:txEl>
                                          </p:spTgt>
                                        </p:tgtEl>
                                        <p:attrNameLst>
                                          <p:attrName>style.visibility</p:attrName>
                                        </p:attrNameLst>
                                      </p:cBhvr>
                                      <p:to>
                                        <p:strVal val="visible"/>
                                      </p:to>
                                    </p:set>
                                    <p:animEffect filter="fade" transition="in">
                                      <p:cBhvr>
                                        <p:cTn dur="200"/>
                                        <p:tgtEl>
                                          <p:spTgt spid="1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5" st="5"/>
                                            </p:txEl>
                                          </p:spTgt>
                                        </p:tgtEl>
                                        <p:attrNameLst>
                                          <p:attrName>style.visibility</p:attrName>
                                        </p:attrNameLst>
                                      </p:cBhvr>
                                      <p:to>
                                        <p:strVal val="visible"/>
                                      </p:to>
                                    </p:set>
                                    <p:animEffect filter="fade" transition="in">
                                      <p:cBhvr>
                                        <p:cTn dur="200"/>
                                        <p:tgtEl>
                                          <p:spTgt spid="1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6" st="6"/>
                                            </p:txEl>
                                          </p:spTgt>
                                        </p:tgtEl>
                                        <p:attrNameLst>
                                          <p:attrName>style.visibility</p:attrName>
                                        </p:attrNameLst>
                                      </p:cBhvr>
                                      <p:to>
                                        <p:strVal val="visible"/>
                                      </p:to>
                                    </p:set>
                                    <p:animEffect filter="fade" transition="in">
                                      <p:cBhvr>
                                        <p:cTn dur="200"/>
                                        <p:tgtEl>
                                          <p:spTgt spid="13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7" st="7"/>
                                            </p:txEl>
                                          </p:spTgt>
                                        </p:tgtEl>
                                        <p:attrNameLst>
                                          <p:attrName>style.visibility</p:attrName>
                                        </p:attrNameLst>
                                      </p:cBhvr>
                                      <p:to>
                                        <p:strVal val="visible"/>
                                      </p:to>
                                    </p:set>
                                    <p:animEffect filter="fade" transition="in">
                                      <p:cBhvr>
                                        <p:cTn dur="200"/>
                                        <p:tgtEl>
                                          <p:spTgt spid="13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8" st="8"/>
                                            </p:txEl>
                                          </p:spTgt>
                                        </p:tgtEl>
                                        <p:attrNameLst>
                                          <p:attrName>style.visibility</p:attrName>
                                        </p:attrNameLst>
                                      </p:cBhvr>
                                      <p:to>
                                        <p:strVal val="visible"/>
                                      </p:to>
                                    </p:set>
                                    <p:animEffect filter="fade" transition="in">
                                      <p:cBhvr>
                                        <p:cTn dur="200"/>
                                        <p:tgtEl>
                                          <p:spTgt spid="13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9" st="9"/>
                                            </p:txEl>
                                          </p:spTgt>
                                        </p:tgtEl>
                                        <p:attrNameLst>
                                          <p:attrName>style.visibility</p:attrName>
                                        </p:attrNameLst>
                                      </p:cBhvr>
                                      <p:to>
                                        <p:strVal val="visible"/>
                                      </p:to>
                                    </p:set>
                                    <p:animEffect filter="fade" transition="in">
                                      <p:cBhvr>
                                        <p:cTn dur="200"/>
                                        <p:tgtEl>
                                          <p:spTgt spid="135">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Workload Distribution</a:t>
            </a:r>
            <a:endParaRPr/>
          </a:p>
        </p:txBody>
      </p:sp>
      <p:sp>
        <p:nvSpPr>
          <p:cNvPr id="141" name="Google Shape;141;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Fazli worked on </a:t>
            </a:r>
            <a:r>
              <a:rPr b="1" lang="en"/>
              <a:t>main.py</a:t>
            </a:r>
            <a:endParaRPr b="1"/>
          </a:p>
          <a:p>
            <a:pPr indent="-342900" lvl="0" marL="457200" rtl="0" algn="l">
              <a:spcBef>
                <a:spcPts val="0"/>
              </a:spcBef>
              <a:spcAft>
                <a:spcPts val="0"/>
              </a:spcAft>
              <a:buSzPts val="1800"/>
              <a:buChar char="●"/>
            </a:pPr>
            <a:r>
              <a:rPr lang="en"/>
              <a:t>Wan Ying worked on </a:t>
            </a:r>
            <a:r>
              <a:rPr b="1" lang="en"/>
              <a:t>nlp.py</a:t>
            </a:r>
            <a:r>
              <a:rPr lang="en"/>
              <a:t> (Chatbot) , </a:t>
            </a:r>
            <a:r>
              <a:rPr b="1" lang="en"/>
              <a:t>PyGame</a:t>
            </a:r>
            <a:r>
              <a:rPr lang="en"/>
              <a:t> in get_user_location(), </a:t>
            </a:r>
            <a:r>
              <a:rPr b="1" lang="en"/>
              <a:t>main.py</a:t>
            </a:r>
            <a:r>
              <a:rPr lang="en"/>
              <a:t>, </a:t>
            </a:r>
            <a:r>
              <a:rPr b="1" lang="en"/>
              <a:t>database.py</a:t>
            </a:r>
            <a:r>
              <a:rPr lang="en"/>
              <a:t> and management of SVC, </a:t>
            </a:r>
            <a:r>
              <a:rPr b="1" lang="en"/>
              <a:t>GitHub Repository</a:t>
            </a:r>
            <a:endParaRPr b="1"/>
          </a:p>
          <a:p>
            <a:pPr indent="-342900" lvl="0" marL="457200" rtl="0" algn="l">
              <a:spcBef>
                <a:spcPts val="0"/>
              </a:spcBef>
              <a:spcAft>
                <a:spcPts val="0"/>
              </a:spcAft>
              <a:buSzPts val="1800"/>
              <a:buChar char="●"/>
            </a:pPr>
            <a:r>
              <a:rPr lang="en"/>
              <a:t>Nurbakyt worked </a:t>
            </a:r>
            <a:r>
              <a:rPr b="1" lang="en"/>
              <a:t>database.py</a:t>
            </a:r>
            <a:r>
              <a:rPr lang="en"/>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2634450" y="1816925"/>
            <a:ext cx="3875100" cy="137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DEMO</a:t>
            </a:r>
            <a:endParaRPr sz="6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311700" y="1410450"/>
            <a:ext cx="8520600" cy="232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for your attention. Any 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