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5a66b684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5a66b684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Comment on how a tiered membership programs can bring in more casual riders to become members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Comment on second recommendation as a use to increase membership count depending on the performance of the first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Comment that the third recommendation is to see how users react to using docked bikes, and offer consideration for phasing them out over time long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f9422d3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f9422d3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f5a66b684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f5a66b684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 thanks and take questions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f9422d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f9422d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f5a66b68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f5a66b68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f5a66b684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f5a66b684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Members outweigh Casual Riders by 2.4x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 question of why focus on Casual users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5a66b68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5a66b68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graph attributes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7% more electric use among casual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Classic and Docked bikes combine for 43%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f5a66b68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f5a66b68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 uptick in Docked usage as Electric and Classic rental increases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 relatively flat trendline in Docked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f5a66b68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f5a66b68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 the flatter use of Electric over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Trend of Classic use on weekends outpaces other rideables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5a66b684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f5a66b684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Describe graph attributes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Acknowledge </a:t>
            </a:r>
            <a:r>
              <a:rPr lang="en"/>
              <a:t>difference</a:t>
            </a:r>
            <a:r>
              <a:rPr lang="en"/>
              <a:t> between member and casual </a:t>
            </a:r>
            <a:r>
              <a:rPr lang="en"/>
              <a:t>ride</a:t>
            </a:r>
            <a:r>
              <a:rPr lang="en"/>
              <a:t> count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 the trend in ride time across the monthly and weekly view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f5a66b684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f5a66b684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While 7% isn’t insignificant, it is still small enough to consider a reduction or transition away from the docked bikes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Use this conclusion to reinforce conclusion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Use to point out the profit opportunity in casual riders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74457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riding your bikes and why?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September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51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1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800600"/>
            <a:ext cx="8520600" cy="25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 multiple tiers of membership through a social media and digital marketing campaign to capitalize on the longer Ride Times of Casual Riders.</a:t>
            </a:r>
            <a:endParaRPr sz="1800"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 Casual Riders one-time discounts on Membership and introduce them to the benefits of becoming a member.</a:t>
            </a:r>
            <a:endParaRPr sz="1800"/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" sz="1800"/>
              <a:t>Offer discounted rental rates for Docked Bikes on weekends to help disperse the distribution of rentals.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64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Implementation</a:t>
            </a:r>
            <a:r>
              <a:rPr lang="en" sz="3000"/>
              <a:t> Timeline</a:t>
            </a:r>
            <a:endParaRPr sz="30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0300"/>
            <a:ext cx="8839201" cy="355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2121425"/>
            <a:ext cx="85332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700"/>
              <a:t>Thank You!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27850" y="677825"/>
            <a:ext cx="3127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</a:t>
            </a:r>
            <a:endParaRPr sz="44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22650" y="2293175"/>
            <a:ext cx="35379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Discover ways to increase </a:t>
            </a:r>
            <a:r>
              <a:rPr b="1" lang="en" sz="2400">
                <a:solidFill>
                  <a:schemeClr val="lt1"/>
                </a:solidFill>
              </a:rPr>
              <a:t>annual</a:t>
            </a:r>
            <a:r>
              <a:rPr b="1" lang="en" sz="2400">
                <a:solidFill>
                  <a:schemeClr val="lt1"/>
                </a:solidFill>
              </a:rPr>
              <a:t> member counts and maximize profitability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81050" y="677825"/>
            <a:ext cx="355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Merriweather"/>
                <a:ea typeface="Merriweather"/>
                <a:cs typeface="Merriweather"/>
                <a:sym typeface="Merriweather"/>
              </a:rPr>
              <a:t>Solution</a:t>
            </a:r>
            <a:endParaRPr sz="4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334100" y="2293175"/>
            <a:ext cx="4245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Determine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 trends in ridership to guide data driver business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decisions to provide better valuation for riders and the company alike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2140800"/>
            <a:ext cx="370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Objective</a:t>
            </a:r>
            <a:endParaRPr sz="44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58275" y="1020150"/>
            <a:ext cx="41664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To discover the </a:t>
            </a:r>
            <a:r>
              <a:rPr b="1" lang="en" sz="2400">
                <a:solidFill>
                  <a:srgbClr val="CC0000"/>
                </a:solidFill>
              </a:rPr>
              <a:t>trends </a:t>
            </a:r>
            <a:r>
              <a:rPr b="1" lang="en" sz="2400"/>
              <a:t>between Members and Casual Riders to better </a:t>
            </a:r>
            <a:r>
              <a:rPr b="1" lang="en" sz="2400">
                <a:solidFill>
                  <a:srgbClr val="4A86E8"/>
                </a:solidFill>
              </a:rPr>
              <a:t>utilize </a:t>
            </a:r>
            <a:r>
              <a:rPr b="1" lang="en" sz="2400"/>
              <a:t>rideable availability, increasing </a:t>
            </a:r>
            <a:r>
              <a:rPr b="1" lang="en" sz="2400">
                <a:solidFill>
                  <a:schemeClr val="dk1"/>
                </a:solidFill>
              </a:rPr>
              <a:t>customer</a:t>
            </a:r>
            <a:r>
              <a:rPr b="1" lang="en" sz="2400">
                <a:solidFill>
                  <a:srgbClr val="F1C232"/>
                </a:solidFill>
              </a:rPr>
              <a:t> happiness</a:t>
            </a:r>
            <a:r>
              <a:rPr b="1" lang="en" sz="2400"/>
              <a:t> and </a:t>
            </a:r>
            <a:r>
              <a:rPr b="1" lang="en" sz="2400">
                <a:solidFill>
                  <a:schemeClr val="dk1"/>
                </a:solidFill>
              </a:rPr>
              <a:t>company</a:t>
            </a:r>
            <a:r>
              <a:rPr b="1" lang="en" sz="2400">
                <a:solidFill>
                  <a:srgbClr val="FF00FF"/>
                </a:solidFill>
              </a:rPr>
              <a:t> </a:t>
            </a:r>
            <a:r>
              <a:rPr b="1" lang="en" sz="2400">
                <a:solidFill>
                  <a:schemeClr val="accent5"/>
                </a:solidFill>
              </a:rPr>
              <a:t>profit</a:t>
            </a:r>
            <a:endParaRPr b="1"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Type Distribution</a:t>
            </a:r>
            <a:endParaRPr/>
          </a:p>
        </p:txBody>
      </p:sp>
      <p:pic>
        <p:nvPicPr>
          <p:cNvPr id="85" name="Google Shape;85;p16" title="Chart"/>
          <p:cNvPicPr preferRelativeResize="0"/>
          <p:nvPr/>
        </p:nvPicPr>
        <p:blipFill rotWithShape="1">
          <a:blip r:embed="rId3">
            <a:alphaModFix/>
          </a:blip>
          <a:srcRect b="9524" l="0" r="0" t="9895"/>
          <a:stretch/>
        </p:blipFill>
        <p:spPr>
          <a:xfrm>
            <a:off x="0" y="1376800"/>
            <a:ext cx="9143998" cy="369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163725" y="2371650"/>
            <a:ext cx="17826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2.4 Times More!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>
            <a:stCxn id="86" idx="3"/>
          </p:cNvCxnSpPr>
          <p:nvPr/>
        </p:nvCxnSpPr>
        <p:spPr>
          <a:xfrm>
            <a:off x="3946325" y="2571750"/>
            <a:ext cx="1333500" cy="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4294967295" type="title"/>
          </p:nvPr>
        </p:nvSpPr>
        <p:spPr>
          <a:xfrm>
            <a:off x="5019375" y="460100"/>
            <a:ext cx="37044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Rideable Preference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4784150" y="2173850"/>
            <a:ext cx="43734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Members are virtually split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Casual riders prefer electric</a:t>
            </a:r>
            <a:endParaRPr sz="18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Clr>
                <a:schemeClr val="accent2"/>
              </a:buClr>
              <a:buSzPts val="1800"/>
              <a:buChar char="●"/>
            </a:pPr>
            <a:r>
              <a:rPr lang="en" sz="1800">
                <a:solidFill>
                  <a:schemeClr val="accent2"/>
                </a:solidFill>
              </a:rPr>
              <a:t>But why?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94" name="Google Shape;94;p17" title="Chart"/>
          <p:cNvPicPr preferRelativeResize="0"/>
          <p:nvPr/>
        </p:nvPicPr>
        <p:blipFill rotWithShape="1">
          <a:blip r:embed="rId4">
            <a:alphaModFix/>
          </a:blip>
          <a:srcRect b="0" l="0" r="37197" t="0"/>
          <a:stretch/>
        </p:blipFill>
        <p:spPr>
          <a:xfrm>
            <a:off x="93050" y="2571750"/>
            <a:ext cx="429561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Chart"/>
          <p:cNvPicPr preferRelativeResize="0"/>
          <p:nvPr/>
        </p:nvPicPr>
        <p:blipFill rotWithShape="1">
          <a:blip r:embed="rId5">
            <a:alphaModFix/>
          </a:blip>
          <a:srcRect b="0" l="0" r="42109" t="0"/>
          <a:stretch/>
        </p:blipFill>
        <p:spPr>
          <a:xfrm>
            <a:off x="260937" y="0"/>
            <a:ext cx="395985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51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Casual Riders</a:t>
            </a:r>
            <a:endParaRPr sz="3000"/>
          </a:p>
        </p:txBody>
      </p:sp>
      <p:pic>
        <p:nvPicPr>
          <p:cNvPr id="101" name="Google Shape;101;p18" title="Chart"/>
          <p:cNvPicPr preferRelativeResize="0"/>
          <p:nvPr/>
        </p:nvPicPr>
        <p:blipFill rotWithShape="1">
          <a:blip r:embed="rId3">
            <a:alphaModFix/>
          </a:blip>
          <a:srcRect b="0" l="0" r="0" t="9958"/>
          <a:stretch/>
        </p:blipFill>
        <p:spPr>
          <a:xfrm>
            <a:off x="3123000" y="1605650"/>
            <a:ext cx="6021076" cy="3204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0" y="1995150"/>
            <a:ext cx="31230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Ride counts increase with warmer weather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Greater variation in electric month to month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Docked bikes have the lowest variation of use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5125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Casual Riders</a:t>
            </a:r>
            <a:endParaRPr sz="3000"/>
          </a:p>
        </p:txBody>
      </p:sp>
      <p:pic>
        <p:nvPicPr>
          <p:cNvPr id="108" name="Google Shape;10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052150"/>
            <a:ext cx="5158302" cy="25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 title="Chart"/>
          <p:cNvPicPr preferRelativeResize="0"/>
          <p:nvPr/>
        </p:nvPicPr>
        <p:blipFill rotWithShape="1">
          <a:blip r:embed="rId4">
            <a:alphaModFix/>
          </a:blip>
          <a:srcRect b="0" l="0" r="0" t="9272"/>
          <a:stretch/>
        </p:blipFill>
        <p:spPr>
          <a:xfrm>
            <a:off x="0" y="1597650"/>
            <a:ext cx="6021076" cy="32287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 txBox="1"/>
          <p:nvPr/>
        </p:nvSpPr>
        <p:spPr>
          <a:xfrm>
            <a:off x="6021075" y="1893375"/>
            <a:ext cx="31230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Docked bikes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remain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fairly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consistent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Electric has slight uptick on weekends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Severe jump with classic bikes on weekends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3127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Time vs. Ride Count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19100" y="2064050"/>
            <a:ext cx="32202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Members over doubles Casual Users in Ride Count on average</a:t>
            </a:r>
            <a:endParaRPr sz="1800"/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lang="en" sz="1800"/>
              <a:t>Casual Users ride four times longer than members on average</a:t>
            </a:r>
            <a:endParaRPr sz="1800"/>
          </a:p>
        </p:txBody>
      </p:sp>
      <p:pic>
        <p:nvPicPr>
          <p:cNvPr id="117" name="Google Shape;117;p20" title="Chart"/>
          <p:cNvPicPr preferRelativeResize="0"/>
          <p:nvPr/>
        </p:nvPicPr>
        <p:blipFill rotWithShape="1">
          <a:blip r:embed="rId3">
            <a:alphaModFix/>
          </a:blip>
          <a:srcRect b="0" l="0" r="0" t="9942"/>
          <a:stretch/>
        </p:blipFill>
        <p:spPr>
          <a:xfrm>
            <a:off x="3777200" y="2631882"/>
            <a:ext cx="5376725" cy="242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Chart"/>
          <p:cNvPicPr preferRelativeResize="0"/>
          <p:nvPr/>
        </p:nvPicPr>
        <p:blipFill rotWithShape="1">
          <a:blip r:embed="rId4">
            <a:alphaModFix/>
          </a:blip>
          <a:srcRect b="0" l="0" r="0" t="9387"/>
          <a:stretch/>
        </p:blipFill>
        <p:spPr>
          <a:xfrm>
            <a:off x="3777212" y="72375"/>
            <a:ext cx="5376701" cy="24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51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0400" y="2494150"/>
            <a:ext cx="3034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Accounting</a:t>
            </a:r>
            <a:r>
              <a:rPr lang="en" sz="1800"/>
              <a:t> for </a:t>
            </a:r>
            <a:r>
              <a:rPr lang="en" sz="1800"/>
              <a:t>combining</a:t>
            </a:r>
            <a:r>
              <a:rPr lang="en" sz="1800"/>
              <a:t> Docked and Classic Rideables among Casual Member, there is a 7% delta between Member Type</a:t>
            </a:r>
            <a:endParaRPr sz="1800"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6089100" y="2494150"/>
            <a:ext cx="3034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Casual riders heavily outweigh Members in ride time, while Members, </a:t>
            </a:r>
            <a:r>
              <a:rPr lang="en" sz="1800"/>
              <a:t>expectedly</a:t>
            </a:r>
            <a:r>
              <a:rPr lang="en" sz="1800"/>
              <a:t>, over double Casual Rider ride counts</a:t>
            </a:r>
            <a:endParaRPr sz="1800"/>
          </a:p>
        </p:txBody>
      </p:sp>
      <p:sp>
        <p:nvSpPr>
          <p:cNvPr id="126" name="Google Shape;126;p21"/>
          <p:cNvSpPr txBox="1"/>
          <p:nvPr/>
        </p:nvSpPr>
        <p:spPr>
          <a:xfrm>
            <a:off x="3034350" y="2494150"/>
            <a:ext cx="3075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Docked bike rental seem to be the increase when availability is low due to weekend volume of other rideables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1006950" y="1620000"/>
            <a:ext cx="1061400" cy="623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231500" y="1647150"/>
            <a:ext cx="61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Roboto"/>
                <a:ea typeface="Roboto"/>
                <a:cs typeface="Roboto"/>
                <a:sym typeface="Roboto"/>
              </a:rPr>
              <a:t>1</a:t>
            </a:r>
            <a:endParaRPr b="1" i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4041300" y="1620000"/>
            <a:ext cx="1061400" cy="623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7075650" y="1620000"/>
            <a:ext cx="1061400" cy="623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265850" y="1647150"/>
            <a:ext cx="61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Roboto"/>
                <a:ea typeface="Roboto"/>
                <a:cs typeface="Roboto"/>
                <a:sym typeface="Roboto"/>
              </a:rPr>
              <a:t>2</a:t>
            </a:r>
            <a:endParaRPr b="1" i="1"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300200" y="1647150"/>
            <a:ext cx="612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Roboto"/>
                <a:ea typeface="Roboto"/>
                <a:cs typeface="Roboto"/>
                <a:sym typeface="Roboto"/>
              </a:rPr>
              <a:t>3</a:t>
            </a:r>
            <a:endParaRPr b="1" i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