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E111E1E1-91B1-4191-A101-116111B1112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What</a:t>
            </a:r>
            <a:r>
              <a:rPr lang="en-US"/>
              <a:t>	</a:t>
            </a:r>
            <a:r>
              <a:rPr lang="en-US"/>
              <a:t>is the problem you are trying to solve/question</a:t>
            </a:r>
            <a:r>
              <a:rPr lang="en-US"/>
              <a:t>	</a:t>
            </a:r>
            <a:endParaRPr/>
          </a:p>
          <a:p>
            <a:r>
              <a:rPr lang="en-US"/>
              <a:t>you are trying to answer?</a:t>
            </a:r>
            <a:r>
              <a:rPr lang="en-US"/>
              <a:t>	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What</a:t>
            </a:r>
            <a:r>
              <a:rPr lang="en-US"/>
              <a:t>	</a:t>
            </a:r>
            <a:r>
              <a:rPr lang="en-US"/>
              <a:t>have other people tried doing to solve it?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What</a:t>
            </a:r>
            <a:r>
              <a:rPr lang="en-US"/>
              <a:t>	</a:t>
            </a:r>
            <a:r>
              <a:rPr lang="en-US"/>
              <a:t>have other people tried doing to solve it?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What</a:t>
            </a:r>
            <a:r>
              <a:rPr lang="en-US"/>
              <a:t>	</a:t>
            </a:r>
            <a:r>
              <a:rPr lang="en-US"/>
              <a:t>method</a:t>
            </a:r>
            <a:r>
              <a:rPr lang="en-US"/>
              <a:t>	</a:t>
            </a:r>
            <a:r>
              <a:rPr lang="en-US"/>
              <a:t>have you used, and</a:t>
            </a:r>
            <a:r>
              <a:rPr lang="en-US"/>
              <a:t>	</a:t>
            </a:r>
            <a:r>
              <a:rPr lang="en-US"/>
              <a:t>why?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What</a:t>
            </a:r>
            <a:r>
              <a:rPr lang="en-US"/>
              <a:t>	</a:t>
            </a:r>
            <a:r>
              <a:rPr lang="en-US"/>
              <a:t>are</a:t>
            </a:r>
            <a:r>
              <a:rPr lang="en-US"/>
              <a:t>	</a:t>
            </a:r>
            <a:r>
              <a:rPr lang="en-US"/>
              <a:t>your results so far?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916360" y="2130480"/>
            <a:ext cx="554148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6410160" y="6550920"/>
            <a:ext cx="2104200" cy="153000"/>
          </a:xfrm>
          <a:prstGeom prst="rect">
            <a:avLst/>
          </a:prstGeom>
        </p:spPr>
        <p:txBody>
          <a:bodyPr anchor="ctr" bIns="0" lIns="0" rIns="0" tIns="0" wrap="none"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Artificial Intelligence Final Project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>
            <a:off x="8412480" y="6536880"/>
            <a:ext cx="51480" cy="181800"/>
          </a:xfrm>
          <a:prstGeom prst="rect">
            <a:avLst/>
          </a:prstGeom>
        </p:spPr>
        <p:txBody>
          <a:bodyPr anchor="ctr" bIns="0" lIns="0" rIns="0" tIns="0" wrap="none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-812160" y="-812520"/>
            <a:ext cx="1638000" cy="1638000"/>
          </a:xfrm>
          <a:prstGeom prst="rect">
            <a:avLst>
              <a:gd fmla="val 0" name="adj1"/>
              <a:gd fmla="val 5402120" name="adj2"/>
            </a:avLst>
          </a:prstGeom>
          <a:solidFill>
            <a:srgbClr val="fefcf7"/>
          </a:solidFill>
          <a:ln w="3240">
            <a:solidFill>
              <a:srgbClr val="d0cebb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168120" y="6480"/>
            <a:ext cx="1703160" cy="1703160"/>
          </a:xfrm>
          <a:prstGeom prst="rect">
            <a:avLst/>
          </a:prstGeom>
          <a:ln w="27360">
            <a:solidFill>
              <a:srgbClr val="fff6db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649800" y="810360"/>
            <a:ext cx="1125360" cy="1102320"/>
          </a:xfrm>
          <a:prstGeom prst="rect">
            <a:avLst>
              <a:gd fmla="val 11833" name="adj"/>
            </a:avLst>
          </a:prstGeom>
          <a:gradFill>
            <a:gsLst>
              <a:gs pos="0">
                <a:srgbClr val="fdfdfa"/>
              </a:gs>
              <a:gs pos="100000">
                <a:srgbClr val="e2dbb6"/>
              </a:gs>
            </a:gsLst>
            <a:path path="circle"/>
          </a:gradFill>
          <a:ln w="7200">
            <a:solidFill>
              <a:srgbClr val="c4c0ae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0" y="0"/>
            <a:ext cx="2624400" cy="379080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0" y="3791160"/>
            <a:ext cx="2624400" cy="2605680"/>
          </a:xfrm>
          <a:prstGeom prst="rect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2916360" y="2130480"/>
            <a:ext cx="5541480" cy="6724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8545680" y="6573240"/>
            <a:ext cx="194760" cy="1382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alibri"/>
              </a:rPr>
              <a:t> </a:t>
            </a:r>
            <a:fld id="{6171C161-11F1-41A1-9151-A19121819131}" type="slidenum">
              <a:rPr lang="en-US" sz="10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" name="CustomShape 11"/>
          <p:cNvSpPr/>
          <p:nvPr/>
        </p:nvSpPr>
        <p:spPr>
          <a:xfrm>
            <a:off x="2916360" y="4805640"/>
            <a:ext cx="3471480" cy="677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"/>
              </a:rPr>
              <a:t>Printed:</a:t>
            </a:r>
            <a:r>
              <a:rPr lang="en-US">
                <a:solidFill>
                  <a:srgbClr val="000000"/>
                </a:solidFill>
                <a:latin typeface="Gill Sans"/>
              </a:rPr>
              <a:t>	</a:t>
            </a:r>
            <a:r>
              <a:rPr lang="en-US">
                <a:solidFill>
                  <a:srgbClr val="000000"/>
                </a:solidFill>
                <a:latin typeface="Gill Sans"/>
              </a:rPr>
              <a:t>11/29/12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2916360" y="2130480"/>
            <a:ext cx="5541480" cy="6724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Gill Sans"/>
              </a:rPr>
              <a:t>ShallowBlue Chess AI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2916360" y="2914920"/>
            <a:ext cx="6400440" cy="1752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ill Sans"/>
              </a:rPr>
              <a:t>A brief introduction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2926080" y="241920"/>
            <a:ext cx="5541480" cy="672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The Problem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Reliable, sensible chess AI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Reasonable time performance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Better than novice skill level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Chess system for playing against AI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Network-based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926080" y="274320"/>
            <a:ext cx="5541480" cy="672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Others' Solutions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Well-explored area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Deep Blue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Commercial chess games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Pychess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926080" y="424800"/>
            <a:ext cx="5541480" cy="672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Others' Solutions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Popular features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Minimax search with Alpha/Beta pruning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Quiescence Search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Opening and end-game databases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Fast, efficient board state evaluation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3017520" y="241920"/>
            <a:ext cx="5541480" cy="672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Our Methods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457200" y="109728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Minimax/Alpha-Beta/Quiescence Search search algorithm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Board state heuristics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Pieces on board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Attack posture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In check?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Empty space coverage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926080" y="150480"/>
            <a:ext cx="5541480" cy="672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Progress So Far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8686800" cy="557784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962440" y="241920"/>
            <a:ext cx="5541480" cy="672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Progress So Far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Network-based chess system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Rules enforcement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Checkmate detection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Minimax search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alpha/beta pruning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Board heuristics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871000" y="365760"/>
            <a:ext cx="5541480" cy="6724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Progress So Far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457200" y="128016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Testing in progress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Making sensible moves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Capturing pieces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Moving to control empty spaces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Losing to random moves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This is to be expected!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