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7" r:id="rId2"/>
  </p:sldMasterIdLst>
  <p:notesMasterIdLst>
    <p:notesMasterId r:id="rId25"/>
  </p:notesMasterIdLst>
  <p:sldIdLst>
    <p:sldId id="256" r:id="rId3"/>
    <p:sldId id="272" r:id="rId4"/>
    <p:sldId id="259" r:id="rId5"/>
    <p:sldId id="277" r:id="rId6"/>
    <p:sldId id="278" r:id="rId7"/>
    <p:sldId id="279" r:id="rId8"/>
    <p:sldId id="260" r:id="rId9"/>
    <p:sldId id="261" r:id="rId10"/>
    <p:sldId id="262" r:id="rId11"/>
    <p:sldId id="273" r:id="rId12"/>
    <p:sldId id="263" r:id="rId13"/>
    <p:sldId id="264" r:id="rId14"/>
    <p:sldId id="265" r:id="rId15"/>
    <p:sldId id="274" r:id="rId16"/>
    <p:sldId id="275" r:id="rId17"/>
    <p:sldId id="266" r:id="rId18"/>
    <p:sldId id="267" r:id="rId19"/>
    <p:sldId id="268" r:id="rId20"/>
    <p:sldId id="269" r:id="rId21"/>
    <p:sldId id="276" r:id="rId22"/>
    <p:sldId id="270" r:id="rId23"/>
    <p:sldId id="271" r:id="rId24"/>
  </p:sldIdLst>
  <p:sldSz cx="7772400" cy="10058400"/>
  <p:notesSz cx="6858000" cy="9144000"/>
  <p:embeddedFontLst>
    <p:embeddedFont>
      <p:font typeface="Calibri" panose="020F0502020204030204" pitchFamily="34"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Open Sans Light" panose="020B0306030504020204" pitchFamily="3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1" autoAdjust="0"/>
  </p:normalViewPr>
  <p:slideViewPr>
    <p:cSldViewPr snapToGrid="0">
      <p:cViewPr varScale="1">
        <p:scale>
          <a:sx n="58" d="100"/>
          <a:sy n="58" d="100"/>
        </p:scale>
        <p:origin x="232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4b2d1663f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4b2d1663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List the test results (p value) for each experiment compared to the control </a:t>
            </a:r>
          </a:p>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Using the statistical significance calculator of your choice, determine which experiments, if any, had a significant result at the 95% level. Include your calculations as part of your explanation</a:t>
            </a:r>
          </a:p>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Based on your statistical significance calculations, recommend if any of the experiments should be expanded</a:t>
            </a:r>
          </a:p>
          <a:p>
            <a:pPr marL="0" lvl="0" indent="0" algn="l" rtl="0">
              <a:spcBef>
                <a:spcPts val="1600"/>
              </a:spcBef>
              <a:spcAft>
                <a:spcPts val="0"/>
              </a:spcAft>
              <a:buNone/>
            </a:pPr>
            <a:endParaRPr lang="en-US" sz="11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US" sz="1100" i="1" dirty="0">
                <a:solidFill>
                  <a:srgbClr val="525C65"/>
                </a:solidFill>
                <a:highlight>
                  <a:srgbClr val="FFFFFF"/>
                </a:highlight>
                <a:latin typeface="Open Sans Light"/>
                <a:ea typeface="Open Sans Light"/>
                <a:cs typeface="Open Sans Light"/>
                <a:sym typeface="Open Sans Light"/>
              </a:rPr>
            </a:br>
            <a:endParaRPr lang="en-US" sz="11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2831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4b2d1663f_0_1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4b2d1663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4b2d1663f_0_16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4b2d1663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461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95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b2d1663f_0_20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b2d1663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4b2d1663f_0_24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4b2d1663f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4b2d1663f_0_2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4b2d1663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bbfcd4c3a_0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g3bbfcd4c3a_0_4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907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4b2d1663f_0_2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4b2d1663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124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4b864f3db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4b864f3d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66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777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4b2d16620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4b2d166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4b2d16620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4b2d166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4b2d1663f_0_4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4b2d166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4b2d1663f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4b2d1663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List the test results (p value) for each experiment compared to the control </a:t>
            </a:r>
          </a:p>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Using the statistical significance calculator of your choice, determine which experiments, if any, had a significant result at the 95% level. Include your calculations as part of your explanation</a:t>
            </a:r>
          </a:p>
          <a:p>
            <a:pPr marL="457200" lvl="0" indent="-368300" algn="l" rtl="0">
              <a:spcBef>
                <a:spcPts val="0"/>
              </a:spcBef>
              <a:spcAft>
                <a:spcPts val="0"/>
              </a:spcAft>
              <a:buClr>
                <a:srgbClr val="525C65"/>
              </a:buClr>
              <a:buSzPts val="2200"/>
              <a:buChar char="●"/>
            </a:pPr>
            <a:r>
              <a:rPr lang="en-US" sz="1100" dirty="0">
                <a:solidFill>
                  <a:srgbClr val="525C65"/>
                </a:solidFill>
                <a:highlight>
                  <a:srgbClr val="FFFFFF"/>
                </a:highlight>
              </a:rPr>
              <a:t>Based on your statistical significance calculations, recommend if any of the experiments should be expanded</a:t>
            </a:r>
          </a:p>
          <a:p>
            <a:pPr marL="0" lvl="0" indent="0" algn="l" rtl="0">
              <a:spcBef>
                <a:spcPts val="1600"/>
              </a:spcBef>
              <a:spcAft>
                <a:spcPts val="0"/>
              </a:spcAft>
              <a:buNone/>
            </a:pPr>
            <a:endParaRPr lang="en-US" sz="11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US" sz="1100" i="1" dirty="0">
                <a:solidFill>
                  <a:srgbClr val="525C65"/>
                </a:solidFill>
                <a:highlight>
                  <a:srgbClr val="FFFFFF"/>
                </a:highlight>
                <a:latin typeface="Open Sans Light"/>
                <a:ea typeface="Open Sans Light"/>
                <a:cs typeface="Open Sans Light"/>
                <a:sym typeface="Open Sans Light"/>
              </a:rPr>
            </a:br>
            <a:endParaRPr lang="en-US" sz="11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urveymonkey.com/mp/ab-testing-significance-calculato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1"/>
          <p:cNvSpPr/>
          <p:nvPr/>
        </p:nvSpPr>
        <p:spPr>
          <a:xfrm>
            <a:off x="3504215" y="3857676"/>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grpSp>
        <p:nvGrpSpPr>
          <p:cNvPr id="177" name="Google Shape;177;p51"/>
          <p:cNvGrpSpPr/>
          <p:nvPr/>
        </p:nvGrpSpPr>
        <p:grpSpPr>
          <a:xfrm>
            <a:off x="0" y="0"/>
            <a:ext cx="7772475" cy="10058400"/>
            <a:chOff x="0" y="0"/>
            <a:chExt cx="7772475" cy="10058400"/>
          </a:xfrm>
        </p:grpSpPr>
        <p:pic>
          <p:nvPicPr>
            <p:cNvPr id="178" name="Google Shape;178;p51"/>
            <p:cNvPicPr preferRelativeResize="0"/>
            <p:nvPr/>
          </p:nvPicPr>
          <p:blipFill rotWithShape="1">
            <a:blip r:embed="rId3">
              <a:alphaModFix/>
            </a:blip>
            <a:srcRect/>
            <a:stretch/>
          </p:blipFill>
          <p:spPr>
            <a:xfrm>
              <a:off x="0" y="0"/>
              <a:ext cx="7772400" cy="10058400"/>
            </a:xfrm>
            <a:prstGeom prst="rect">
              <a:avLst/>
            </a:prstGeom>
            <a:noFill/>
            <a:ln>
              <a:noFill/>
            </a:ln>
          </p:spPr>
        </p:pic>
        <p:pic>
          <p:nvPicPr>
            <p:cNvPr id="179" name="Google Shape;179;p51"/>
            <p:cNvPicPr preferRelativeResize="0"/>
            <p:nvPr/>
          </p:nvPicPr>
          <p:blipFill rotWithShape="1">
            <a:blip r:embed="rId3">
              <a:alphaModFix/>
            </a:blip>
            <a:srcRect b="86384"/>
            <a:stretch/>
          </p:blipFill>
          <p:spPr>
            <a:xfrm>
              <a:off x="75" y="999200"/>
              <a:ext cx="7772400" cy="2433600"/>
            </a:xfrm>
            <a:prstGeom prst="rect">
              <a:avLst/>
            </a:prstGeom>
            <a:noFill/>
            <a:ln>
              <a:noFill/>
            </a:ln>
          </p:spPr>
        </p:pic>
        <p:sp>
          <p:nvSpPr>
            <p:cNvPr id="180" name="Google Shape;180;p51"/>
            <p:cNvSpPr txBox="1"/>
            <p:nvPr/>
          </p:nvSpPr>
          <p:spPr>
            <a:xfrm>
              <a:off x="746775" y="999200"/>
              <a:ext cx="6279000" cy="21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Applying Iterative Design Principles to a Live Product</a:t>
              </a:r>
              <a:endParaRPr sz="3600">
                <a:solidFill>
                  <a:srgbClr val="FFFFFF"/>
                </a:solidFill>
                <a:latin typeface="Open Sans"/>
                <a:ea typeface="Open Sans"/>
                <a:cs typeface="Open Sans"/>
                <a:sym typeface="Open Sans"/>
              </a:endParaRPr>
            </a:p>
          </p:txBody>
        </p:sp>
      </p:grpSp>
      <p:sp>
        <p:nvSpPr>
          <p:cNvPr id="181" name="Google Shape;181;p51"/>
          <p:cNvSpPr txBox="1"/>
          <p:nvPr/>
        </p:nvSpPr>
        <p:spPr>
          <a:xfrm>
            <a:off x="0" y="7882200"/>
            <a:ext cx="4863300" cy="217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i="1" dirty="0">
                <a:solidFill>
                  <a:srgbClr val="FFFFFF"/>
                </a:solidFill>
                <a:latin typeface="Open Sans"/>
                <a:ea typeface="Open Sans"/>
                <a:cs typeface="Open Sans"/>
                <a:sym typeface="Open Sans"/>
              </a:rPr>
              <a:t>Jason Magnuson</a:t>
            </a:r>
            <a:endParaRPr sz="1800" i="1" dirty="0">
              <a:solidFill>
                <a:srgbClr val="FFFFFF"/>
              </a:solidFill>
              <a:latin typeface="Open Sans"/>
              <a:ea typeface="Open Sans"/>
              <a:cs typeface="Open Sans"/>
              <a:sym typeface="Open Sans"/>
            </a:endParaRPr>
          </a:p>
          <a:p>
            <a:pPr marL="0" lvl="0" indent="0" algn="l" rtl="0">
              <a:spcBef>
                <a:spcPts val="0"/>
              </a:spcBef>
              <a:spcAft>
                <a:spcPts val="0"/>
              </a:spcAft>
              <a:buNone/>
            </a:pPr>
            <a:r>
              <a:rPr lang="en" sz="1800" i="1" dirty="0">
                <a:solidFill>
                  <a:srgbClr val="FFFFFF"/>
                </a:solidFill>
                <a:latin typeface="Open Sans"/>
                <a:ea typeface="Open Sans"/>
                <a:cs typeface="Open Sans"/>
                <a:sym typeface="Open Sans"/>
              </a:rPr>
              <a:t>July 19, 2021</a:t>
            </a:r>
            <a:endParaRPr sz="1800" i="1"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4000" b="1">
                <a:solidFill>
                  <a:srgbClr val="2E3D49"/>
                </a:solidFill>
              </a:rPr>
              <a:t>Review Multivariate Test Results: Significance Test</a:t>
            </a:r>
            <a:endParaRPr sz="4000" b="1">
              <a:solidFill>
                <a:srgbClr val="2E3D49"/>
              </a:solidFill>
            </a:endParaRPr>
          </a:p>
        </p:txBody>
      </p:sp>
      <p:sp>
        <p:nvSpPr>
          <p:cNvPr id="223" name="Google Shape;223;p57"/>
          <p:cNvSpPr txBox="1">
            <a:spLocks noGrp="1"/>
          </p:cNvSpPr>
          <p:nvPr>
            <p:ph type="body" idx="1"/>
          </p:nvPr>
        </p:nvSpPr>
        <p:spPr>
          <a:xfrm>
            <a:off x="264945" y="2253729"/>
            <a:ext cx="7190932" cy="59688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rgbClr val="525C65"/>
                </a:solidFill>
                <a:highlight>
                  <a:schemeClr val="lt1"/>
                </a:highlight>
              </a:rPr>
              <a:t>Determine if there was a significant difference between the experiments and control states.</a:t>
            </a:r>
            <a:endParaRPr lang="en-US" sz="16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lang="en-US"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lang="en-US"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lang="en-US"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r>
              <a:rPr lang="en-US" sz="1600" dirty="0">
                <a:solidFill>
                  <a:srgbClr val="525C65"/>
                </a:solidFill>
                <a:highlight>
                  <a:srgbClr val="FFFFFF"/>
                </a:highlight>
                <a:latin typeface="Open Sans Light"/>
                <a:ea typeface="Open Sans Light"/>
                <a:cs typeface="Open Sans Light"/>
                <a:sym typeface="Open Sans Light"/>
              </a:rPr>
              <a:t>Based on the above results, I calculated using a Two-Tailed t-test via </a:t>
            </a:r>
          </a:p>
          <a:p>
            <a:pPr marL="0" lvl="0" indent="0" algn="l" rtl="0">
              <a:spcBef>
                <a:spcPts val="1600"/>
              </a:spcBef>
              <a:spcAft>
                <a:spcPts val="1600"/>
              </a:spcAft>
              <a:buNone/>
            </a:pPr>
            <a:r>
              <a:rPr lang="en-US" sz="1600" dirty="0">
                <a:hlinkClick r:id="rId3"/>
              </a:rPr>
              <a:t>A/B Testing Calculator for Statistical Significance | SurveyMonkey</a:t>
            </a:r>
            <a:endParaRPr lang="en-US" sz="1600" dirty="0"/>
          </a:p>
          <a:p>
            <a:pPr marL="0" lvl="0" indent="0" algn="l" rtl="0">
              <a:spcBef>
                <a:spcPts val="1600"/>
              </a:spcBef>
              <a:spcAft>
                <a:spcPts val="1600"/>
              </a:spcAft>
              <a:buNone/>
            </a:pPr>
            <a:r>
              <a:rPr lang="en-US" sz="1600" dirty="0">
                <a:solidFill>
                  <a:srgbClr val="525C65"/>
                </a:solidFill>
                <a:highlight>
                  <a:srgbClr val="FFFFFF"/>
                </a:highlight>
                <a:latin typeface="Open Sans Light"/>
                <a:ea typeface="Open Sans Light"/>
                <a:cs typeface="Open Sans Light"/>
                <a:sym typeface="Open Sans Light"/>
              </a:rPr>
              <a:t>The two tailed test is required, given we must identify whether the changes tested provide a statistically significant impact in either the positive or negative direction compared to the control. </a:t>
            </a:r>
          </a:p>
          <a:p>
            <a:pPr marL="0" lvl="0" indent="0" algn="l" rtl="0">
              <a:spcBef>
                <a:spcPts val="1600"/>
              </a:spcBef>
              <a:spcAft>
                <a:spcPts val="1600"/>
              </a:spcAft>
              <a:buNone/>
            </a:pPr>
            <a:r>
              <a:rPr lang="en-US" sz="1600" dirty="0">
                <a:solidFill>
                  <a:srgbClr val="525C65"/>
                </a:solidFill>
                <a:highlight>
                  <a:srgbClr val="FFFFFF"/>
                </a:highlight>
                <a:latin typeface="Open Sans Light"/>
                <a:ea typeface="Open Sans Light"/>
                <a:cs typeface="Open Sans Light"/>
                <a:sym typeface="Open Sans Light"/>
              </a:rPr>
              <a:t>We would </a:t>
            </a:r>
            <a:r>
              <a:rPr lang="en-US" sz="1600" b="1" dirty="0">
                <a:solidFill>
                  <a:srgbClr val="525C65"/>
                </a:solidFill>
                <a:highlight>
                  <a:srgbClr val="FFFFFF"/>
                </a:highlight>
                <a:latin typeface="Open Sans Light"/>
                <a:ea typeface="Open Sans Light"/>
                <a:cs typeface="Open Sans Light"/>
                <a:sym typeface="Open Sans Light"/>
              </a:rPr>
              <a:t>NOT PROCEED </a:t>
            </a:r>
            <a:r>
              <a:rPr lang="en-US" sz="1600" dirty="0">
                <a:solidFill>
                  <a:srgbClr val="525C65"/>
                </a:solidFill>
                <a:highlight>
                  <a:srgbClr val="FFFFFF"/>
                </a:highlight>
                <a:latin typeface="Open Sans Light"/>
                <a:ea typeface="Open Sans Light"/>
                <a:cs typeface="Open Sans Light"/>
                <a:sym typeface="Open Sans Light"/>
              </a:rPr>
              <a:t>in rolling out these variants as is to Production. While these changes did appear to have a marginal improvement in booking, we will revisit the </a:t>
            </a:r>
            <a:r>
              <a:rPr lang="en-US" sz="1600" b="1" i="1" dirty="0">
                <a:solidFill>
                  <a:srgbClr val="525C65"/>
                </a:solidFill>
                <a:highlight>
                  <a:srgbClr val="FFFFFF"/>
                </a:highlight>
                <a:latin typeface="Open Sans Light"/>
                <a:ea typeface="Open Sans Light"/>
                <a:cs typeface="Open Sans Light"/>
                <a:sym typeface="Open Sans Light"/>
              </a:rPr>
              <a:t>color, shape, and </a:t>
            </a:r>
            <a:r>
              <a:rPr lang="en-US" sz="1600" b="1" i="1" dirty="0" err="1">
                <a:solidFill>
                  <a:srgbClr val="525C65"/>
                </a:solidFill>
                <a:highlight>
                  <a:srgbClr val="FFFFFF"/>
                </a:highlight>
                <a:latin typeface="Open Sans Light"/>
                <a:ea typeface="Open Sans Light"/>
                <a:cs typeface="Open Sans Light"/>
                <a:sym typeface="Open Sans Light"/>
              </a:rPr>
              <a:t>fontsize</a:t>
            </a:r>
            <a:r>
              <a:rPr lang="en-US" sz="1600" b="1" i="1" dirty="0">
                <a:solidFill>
                  <a:srgbClr val="525C65"/>
                </a:solidFill>
                <a:highlight>
                  <a:srgbClr val="FFFFFF"/>
                </a:highlight>
                <a:latin typeface="Open Sans Light"/>
                <a:ea typeface="Open Sans Light"/>
                <a:cs typeface="Open Sans Light"/>
                <a:sym typeface="Open Sans Light"/>
              </a:rPr>
              <a:t> </a:t>
            </a:r>
            <a:r>
              <a:rPr lang="en-US" sz="1600" dirty="0">
                <a:solidFill>
                  <a:srgbClr val="525C65"/>
                </a:solidFill>
                <a:highlight>
                  <a:srgbClr val="FFFFFF"/>
                </a:highlight>
                <a:latin typeface="Open Sans Light"/>
                <a:ea typeface="Open Sans Light"/>
                <a:cs typeface="Open Sans Light"/>
                <a:sym typeface="Open Sans Light"/>
              </a:rPr>
              <a:t>for our Booking Button to see if additional changes lead to statistically significant improvements. </a:t>
            </a:r>
            <a:endParaRPr sz="1600" dirty="0">
              <a:solidFill>
                <a:srgbClr val="525C65"/>
              </a:solidFill>
              <a:highlight>
                <a:srgbClr val="FFFFFF"/>
              </a:highlight>
              <a:latin typeface="Open Sans Light"/>
              <a:ea typeface="Open Sans Light"/>
              <a:cs typeface="Open Sans Light"/>
              <a:sym typeface="Open Sans Light"/>
            </a:endParaRPr>
          </a:p>
        </p:txBody>
      </p:sp>
      <p:sp>
        <p:nvSpPr>
          <p:cNvPr id="224" name="Google Shape;224;p57"/>
          <p:cNvSpPr/>
          <p:nvPr/>
        </p:nvSpPr>
        <p:spPr>
          <a:xfrm>
            <a:off x="8301778" y="7849329"/>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7901924-4FBA-44E2-A037-8C8F6C5D3AEC}"/>
              </a:ext>
            </a:extLst>
          </p:cNvPr>
          <p:cNvPicPr>
            <a:picLocks noChangeAspect="1"/>
          </p:cNvPicPr>
          <p:nvPr/>
        </p:nvPicPr>
        <p:blipFill>
          <a:blip r:embed="rId4"/>
          <a:stretch>
            <a:fillRect/>
          </a:stretch>
        </p:blipFill>
        <p:spPr>
          <a:xfrm>
            <a:off x="316523" y="3242602"/>
            <a:ext cx="6809875" cy="1327053"/>
          </a:xfrm>
          <a:prstGeom prst="rect">
            <a:avLst/>
          </a:prstGeom>
        </p:spPr>
      </p:pic>
    </p:spTree>
    <p:extLst>
      <p:ext uri="{BB962C8B-B14F-4D97-AF65-F5344CB8AC3E}">
        <p14:creationId xmlns:p14="http://schemas.microsoft.com/office/powerpoint/2010/main" val="377287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28"/>
        <p:cNvGrpSpPr/>
        <p:nvPr/>
      </p:nvGrpSpPr>
      <p:grpSpPr>
        <a:xfrm>
          <a:off x="0" y="0"/>
          <a:ext cx="0" cy="0"/>
          <a:chOff x="0" y="0"/>
          <a:chExt cx="0" cy="0"/>
        </a:xfrm>
      </p:grpSpPr>
      <p:sp>
        <p:nvSpPr>
          <p:cNvPr id="229" name="Google Shape;229;p5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Funnel &amp; Cohort Analyses</a:t>
            </a:r>
            <a:endParaRPr sz="3000">
              <a:solidFill>
                <a:srgbClr val="FFFFFF"/>
              </a:solidFill>
              <a:latin typeface="Open Sans"/>
              <a:ea typeface="Open Sans"/>
              <a:cs typeface="Open Sans"/>
              <a:sym typeface="Open Sans"/>
            </a:endParaRPr>
          </a:p>
        </p:txBody>
      </p:sp>
      <p:sp>
        <p:nvSpPr>
          <p:cNvPr id="230" name="Google Shape;230;p58"/>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User Funnel</a:t>
            </a:r>
            <a:endParaRPr sz="4000" b="1">
              <a:solidFill>
                <a:srgbClr val="2E3D49"/>
              </a:solidFill>
            </a:endParaRPr>
          </a:p>
        </p:txBody>
      </p:sp>
      <p:sp>
        <p:nvSpPr>
          <p:cNvPr id="236" name="Google Shape;236;p59"/>
          <p:cNvSpPr txBox="1">
            <a:spLocks noGrp="1"/>
          </p:cNvSpPr>
          <p:nvPr>
            <p:ph type="body" idx="1"/>
          </p:nvPr>
        </p:nvSpPr>
        <p:spPr>
          <a:xfrm>
            <a:off x="264945" y="1990179"/>
            <a:ext cx="7242600" cy="7116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525C65"/>
                </a:solidFill>
                <a:highlight>
                  <a:schemeClr val="lt1"/>
                </a:highlight>
              </a:rPr>
              <a:t>Identifying the different stages the user funnel</a:t>
            </a:r>
            <a:endParaRPr sz="2200" i="1" dirty="0">
              <a:solidFill>
                <a:srgbClr val="525C65"/>
              </a:solidFill>
              <a:highlight>
                <a:srgbClr val="FFFFFF"/>
              </a:highlight>
              <a:latin typeface="Open Sans Light"/>
              <a:ea typeface="Open Sans Light"/>
              <a:cs typeface="Open Sans Light"/>
              <a:sym typeface="Open Sans Light"/>
            </a:endParaRPr>
          </a:p>
        </p:txBody>
      </p:sp>
      <p:sp>
        <p:nvSpPr>
          <p:cNvPr id="237" name="Google Shape;237;p59"/>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4A7F4E6-55A3-411C-B7EE-5D00150B43B1}"/>
              </a:ext>
            </a:extLst>
          </p:cNvPr>
          <p:cNvPicPr>
            <a:picLocks noChangeAspect="1"/>
          </p:cNvPicPr>
          <p:nvPr/>
        </p:nvPicPr>
        <p:blipFill>
          <a:blip r:embed="rId3"/>
          <a:stretch>
            <a:fillRect/>
          </a:stretch>
        </p:blipFill>
        <p:spPr>
          <a:xfrm>
            <a:off x="3397347" y="2701861"/>
            <a:ext cx="4293287" cy="5865364"/>
          </a:xfrm>
          <a:prstGeom prst="rect">
            <a:avLst/>
          </a:prstGeom>
        </p:spPr>
      </p:pic>
      <p:sp>
        <p:nvSpPr>
          <p:cNvPr id="5" name="TextBox 4">
            <a:extLst>
              <a:ext uri="{FF2B5EF4-FFF2-40B4-BE49-F238E27FC236}">
                <a16:creationId xmlns:a16="http://schemas.microsoft.com/office/drawing/2014/main" id="{8EF183FC-1AC8-46F1-A007-8B95F1E26774}"/>
              </a:ext>
            </a:extLst>
          </p:cNvPr>
          <p:cNvSpPr txBox="1"/>
          <p:nvPr/>
        </p:nvSpPr>
        <p:spPr>
          <a:xfrm>
            <a:off x="264945" y="4045690"/>
            <a:ext cx="2865117" cy="1754326"/>
          </a:xfrm>
          <a:prstGeom prst="rect">
            <a:avLst/>
          </a:prstGeom>
          <a:noFill/>
        </p:spPr>
        <p:txBody>
          <a:bodyPr wrap="square" rtlCol="0">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User conversion steps</a:t>
            </a:r>
          </a:p>
          <a:p>
            <a:pPr marL="342900" indent="-342900">
              <a:buAutoNum type="arabicParenR"/>
            </a:pPr>
            <a:r>
              <a:rPr lang="en-US" sz="1800" dirty="0">
                <a:latin typeface="Open Sans" panose="020B0606030504020204" pitchFamily="34" charset="0"/>
                <a:ea typeface="Open Sans" panose="020B0606030504020204" pitchFamily="34" charset="0"/>
                <a:cs typeface="Open Sans" panose="020B0606030504020204" pitchFamily="34" charset="0"/>
              </a:rPr>
              <a:t>Open App</a:t>
            </a:r>
          </a:p>
          <a:p>
            <a:pPr marL="342900" indent="-342900">
              <a:buAutoNum type="arabicParenR"/>
            </a:pPr>
            <a:r>
              <a:rPr lang="en-US" sz="1800" dirty="0">
                <a:latin typeface="Open Sans" panose="020B0606030504020204" pitchFamily="34" charset="0"/>
                <a:ea typeface="Open Sans" panose="020B0606030504020204" pitchFamily="34" charset="0"/>
                <a:cs typeface="Open Sans" panose="020B0606030504020204" pitchFamily="34" charset="0"/>
              </a:rPr>
              <a:t>Enter # of Users</a:t>
            </a:r>
          </a:p>
          <a:p>
            <a:pPr marL="342900" indent="-342900">
              <a:buAutoNum type="arabicParenR"/>
            </a:pPr>
            <a:r>
              <a:rPr lang="en-US" sz="1800" dirty="0">
                <a:latin typeface="Open Sans" panose="020B0606030504020204" pitchFamily="34" charset="0"/>
                <a:ea typeface="Open Sans" panose="020B0606030504020204" pitchFamily="34" charset="0"/>
                <a:cs typeface="Open Sans" panose="020B0606030504020204" pitchFamily="34" charset="0"/>
              </a:rPr>
              <a:t>Hit Search</a:t>
            </a:r>
          </a:p>
          <a:p>
            <a:pPr marL="342900" indent="-342900">
              <a:buAutoNum type="arabicParenR"/>
            </a:pPr>
            <a:r>
              <a:rPr lang="en-US" sz="1800" dirty="0">
                <a:latin typeface="Open Sans" panose="020B0606030504020204" pitchFamily="34" charset="0"/>
                <a:ea typeface="Open Sans" panose="020B0606030504020204" pitchFamily="34" charset="0"/>
                <a:cs typeface="Open Sans" panose="020B0606030504020204" pitchFamily="34" charset="0"/>
              </a:rPr>
              <a:t>Click Button to Begin Ride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a:solidFill>
                  <a:srgbClr val="2E3D49"/>
                </a:solidFill>
              </a:rPr>
              <a:t>User Segments</a:t>
            </a:r>
            <a:endParaRPr sz="4000" b="1">
              <a:solidFill>
                <a:srgbClr val="2E3D49"/>
              </a:solidFill>
            </a:endParaRPr>
          </a:p>
        </p:txBody>
      </p:sp>
      <p:sp>
        <p:nvSpPr>
          <p:cNvPr id="243" name="Google Shape;243;p60"/>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525C65"/>
              </a:buClr>
              <a:buSzPts val="2200"/>
              <a:buFont typeface="Open Sans Light"/>
              <a:buChar char="●"/>
            </a:pPr>
            <a:r>
              <a:rPr lang="en-US" sz="2200" dirty="0">
                <a:solidFill>
                  <a:srgbClr val="525C65"/>
                </a:solidFill>
                <a:highlight>
                  <a:schemeClr val="lt1"/>
                </a:highlight>
                <a:latin typeface="Open Sans Light"/>
                <a:ea typeface="Open Sans Light"/>
                <a:cs typeface="Open Sans Light"/>
                <a:sym typeface="Open Sans Light"/>
              </a:rPr>
              <a:t>We have data to segment users by Age Bracket and by Neighborhood</a:t>
            </a:r>
          </a:p>
          <a:p>
            <a:pPr marL="457200" lvl="0" indent="-368300" algn="l" rtl="0">
              <a:spcBef>
                <a:spcPts val="0"/>
              </a:spcBef>
              <a:spcAft>
                <a:spcPts val="0"/>
              </a:spcAft>
              <a:buClr>
                <a:srgbClr val="525C65"/>
              </a:buClr>
              <a:buSzPts val="2200"/>
              <a:buFont typeface="Open Sans Light"/>
              <a:buChar char="●"/>
            </a:pPr>
            <a:r>
              <a:rPr lang="en-US" sz="2200" dirty="0">
                <a:solidFill>
                  <a:srgbClr val="525C65"/>
                </a:solidFill>
                <a:highlight>
                  <a:schemeClr val="lt1"/>
                </a:highlight>
                <a:latin typeface="Open Sans Light"/>
                <a:ea typeface="Open Sans Light"/>
                <a:cs typeface="Open Sans Light"/>
                <a:sym typeface="Open Sans Light"/>
              </a:rPr>
              <a:t>Age 50+ and Manhattan Residents are the highest segments in each Demographic</a:t>
            </a: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pic>
        <p:nvPicPr>
          <p:cNvPr id="3" name="Picture 2">
            <a:extLst>
              <a:ext uri="{FF2B5EF4-FFF2-40B4-BE49-F238E27FC236}">
                <a16:creationId xmlns:a16="http://schemas.microsoft.com/office/drawing/2014/main" id="{465F20B7-F787-438B-BA8A-CC0566DB4716}"/>
              </a:ext>
            </a:extLst>
          </p:cNvPr>
          <p:cNvPicPr>
            <a:picLocks noChangeAspect="1"/>
          </p:cNvPicPr>
          <p:nvPr/>
        </p:nvPicPr>
        <p:blipFill>
          <a:blip r:embed="rId3"/>
          <a:stretch>
            <a:fillRect/>
          </a:stretch>
        </p:blipFill>
        <p:spPr>
          <a:xfrm>
            <a:off x="56271" y="5680384"/>
            <a:ext cx="7772400" cy="1806594"/>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00" y="54345"/>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dirty="0">
                <a:solidFill>
                  <a:srgbClr val="2E3D49"/>
                </a:solidFill>
              </a:rPr>
              <a:t>Segment Analysis of Funnel - AGE</a:t>
            </a:r>
            <a:endParaRPr sz="2400" b="1" dirty="0">
              <a:solidFill>
                <a:srgbClr val="2E3D49"/>
              </a:solidFill>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DDC5C4F-782D-46A5-B140-6984A14D15FA}"/>
              </a:ext>
            </a:extLst>
          </p:cNvPr>
          <p:cNvPicPr>
            <a:picLocks noChangeAspect="1"/>
          </p:cNvPicPr>
          <p:nvPr/>
        </p:nvPicPr>
        <p:blipFill>
          <a:blip r:embed="rId3"/>
          <a:stretch>
            <a:fillRect/>
          </a:stretch>
        </p:blipFill>
        <p:spPr>
          <a:xfrm>
            <a:off x="711467" y="905594"/>
            <a:ext cx="6153567" cy="7712217"/>
          </a:xfrm>
          <a:prstGeom prst="rect">
            <a:avLst/>
          </a:prstGeom>
        </p:spPr>
      </p:pic>
    </p:spTree>
    <p:extLst>
      <p:ext uri="{BB962C8B-B14F-4D97-AF65-F5344CB8AC3E}">
        <p14:creationId xmlns:p14="http://schemas.microsoft.com/office/powerpoint/2010/main" val="1630834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00" y="54345"/>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dirty="0">
                <a:solidFill>
                  <a:srgbClr val="2E3D49"/>
                </a:solidFill>
              </a:rPr>
              <a:t>Segment Analysis of Funnel - Neighborhood</a:t>
            </a:r>
            <a:endParaRPr sz="2400" b="1" dirty="0">
              <a:solidFill>
                <a:srgbClr val="2E3D49"/>
              </a:solidFill>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DEFA66A-D82B-48AB-8A41-0AE77FBCE0B0}"/>
              </a:ext>
            </a:extLst>
          </p:cNvPr>
          <p:cNvPicPr>
            <a:picLocks noChangeAspect="1"/>
          </p:cNvPicPr>
          <p:nvPr/>
        </p:nvPicPr>
        <p:blipFill>
          <a:blip r:embed="rId3"/>
          <a:stretch>
            <a:fillRect/>
          </a:stretch>
        </p:blipFill>
        <p:spPr>
          <a:xfrm>
            <a:off x="0" y="587739"/>
            <a:ext cx="7772400" cy="9196341"/>
          </a:xfrm>
          <a:prstGeom prst="rect">
            <a:avLst/>
          </a:prstGeom>
        </p:spPr>
      </p:pic>
    </p:spTree>
    <p:extLst>
      <p:ext uri="{BB962C8B-B14F-4D97-AF65-F5344CB8AC3E}">
        <p14:creationId xmlns:p14="http://schemas.microsoft.com/office/powerpoint/2010/main" val="311122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264900" y="7212"/>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Segment Analysis of Funnel</a:t>
            </a:r>
            <a:endParaRPr sz="4000" b="1" dirty="0">
              <a:solidFill>
                <a:srgbClr val="2E3D49"/>
              </a:solidFill>
            </a:endParaRPr>
          </a:p>
        </p:txBody>
      </p:sp>
      <p:sp>
        <p:nvSpPr>
          <p:cNvPr id="250" name="Google Shape;250;p61"/>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E171B2F-969B-48B3-9E4F-653548EA07FF}"/>
              </a:ext>
            </a:extLst>
          </p:cNvPr>
          <p:cNvPicPr>
            <a:picLocks noChangeAspect="1"/>
          </p:cNvPicPr>
          <p:nvPr/>
        </p:nvPicPr>
        <p:blipFill>
          <a:blip r:embed="rId3"/>
          <a:stretch>
            <a:fillRect/>
          </a:stretch>
        </p:blipFill>
        <p:spPr>
          <a:xfrm>
            <a:off x="330591" y="1577637"/>
            <a:ext cx="7441809" cy="8257388"/>
          </a:xfrm>
          <a:prstGeom prst="rect">
            <a:avLst/>
          </a:prstGeom>
        </p:spPr>
      </p:pic>
      <p:sp>
        <p:nvSpPr>
          <p:cNvPr id="6" name="TextBox 5">
            <a:extLst>
              <a:ext uri="{FF2B5EF4-FFF2-40B4-BE49-F238E27FC236}">
                <a16:creationId xmlns:a16="http://schemas.microsoft.com/office/drawing/2014/main" id="{3C503CF7-123C-4F25-9134-25F910380402}"/>
              </a:ext>
            </a:extLst>
          </p:cNvPr>
          <p:cNvSpPr txBox="1"/>
          <p:nvPr/>
        </p:nvSpPr>
        <p:spPr>
          <a:xfrm>
            <a:off x="330591" y="900332"/>
            <a:ext cx="7279959" cy="523220"/>
          </a:xfrm>
          <a:prstGeom prst="rect">
            <a:avLst/>
          </a:prstGeom>
          <a:noFill/>
        </p:spPr>
        <p:txBody>
          <a:bodyPr wrap="square" rtlCol="0">
            <a:spAutoFit/>
          </a:bodyPr>
          <a:lstStyle/>
          <a:p>
            <a:r>
              <a:rPr lang="en-US" dirty="0"/>
              <a:t>Age 50+ contains a significant </a:t>
            </a:r>
            <a:r>
              <a:rPr lang="en-US" dirty="0" err="1"/>
              <a:t>dropoff</a:t>
            </a:r>
            <a:r>
              <a:rPr lang="en-US" dirty="0"/>
              <a:t> between # of Users &amp; Search.</a:t>
            </a:r>
          </a:p>
          <a:p>
            <a:r>
              <a:rPr lang="en-US" dirty="0"/>
              <a:t>Recommend consulting with UX to identify variations to reduce this </a:t>
            </a:r>
            <a:r>
              <a:rPr lang="en-US" dirty="0" err="1"/>
              <a:t>dropoff</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54"/>
        <p:cNvGrpSpPr/>
        <p:nvPr/>
      </p:nvGrpSpPr>
      <p:grpSpPr>
        <a:xfrm>
          <a:off x="0" y="0"/>
          <a:ext cx="0" cy="0"/>
          <a:chOff x="0" y="0"/>
          <a:chExt cx="0" cy="0"/>
        </a:xfrm>
      </p:grpSpPr>
      <p:sp>
        <p:nvSpPr>
          <p:cNvPr id="255" name="Google Shape;255;p6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Hypothesis &amp; Next Steps</a:t>
            </a:r>
            <a:endParaRPr sz="3000">
              <a:solidFill>
                <a:srgbClr val="FFFFFF"/>
              </a:solidFill>
              <a:latin typeface="Open Sans"/>
              <a:ea typeface="Open Sans"/>
              <a:cs typeface="Open Sans"/>
              <a:sym typeface="Open Sans"/>
            </a:endParaRPr>
          </a:p>
        </p:txBody>
      </p:sp>
      <p:sp>
        <p:nvSpPr>
          <p:cNvPr id="256" name="Google Shape;256;p62"/>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63"/>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User Interviews</a:t>
            </a:r>
            <a:endParaRPr sz="4000" b="1" dirty="0">
              <a:solidFill>
                <a:srgbClr val="2E3D49"/>
              </a:solidFill>
            </a:endParaRPr>
          </a:p>
        </p:txBody>
      </p:sp>
      <p:sp>
        <p:nvSpPr>
          <p:cNvPr id="262" name="Google Shape;262;p6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sz="1600" dirty="0">
                <a:solidFill>
                  <a:srgbClr val="3C4043"/>
                </a:solidFill>
                <a:latin typeface="Open Sans Light"/>
                <a:ea typeface="Open Sans Light"/>
                <a:cs typeface="Open Sans Light"/>
                <a:sym typeface="Open Sans Light"/>
              </a:rPr>
              <a:t>We believe we are losing trips to 50+ demographic Because our user interface is too difficult for this cohort, And that by providing increased booking options for users 50+ we will see </a:t>
            </a:r>
            <a:r>
              <a:rPr lang="en-US" sz="1600" dirty="0">
                <a:solidFill>
                  <a:srgbClr val="3C4043"/>
                </a:solidFill>
                <a:latin typeface="Open Sans Light"/>
                <a:ea typeface="Open Sans Light"/>
                <a:cs typeface="Open Sans Light"/>
                <a:sym typeface="Open Sans Light"/>
              </a:rPr>
              <a:t>a reduction in the conversion pipeline between # of Users and Search.</a:t>
            </a:r>
          </a:p>
          <a:p>
            <a:pPr marL="457200" lvl="1" indent="0">
              <a:spcAft>
                <a:spcPts val="1600"/>
              </a:spcAft>
              <a:buNone/>
            </a:pPr>
            <a:r>
              <a:rPr lang="en-US" b="0" i="0" u="none" strike="noStrike" dirty="0">
                <a:solidFill>
                  <a:srgbClr val="000000"/>
                </a:solidFill>
                <a:effectLst/>
                <a:latin typeface="Calibri" panose="020F0502020204030204" pitchFamily="34" charset="0"/>
              </a:rPr>
              <a:t>“Before </a:t>
            </a:r>
            <a:r>
              <a:rPr lang="en-US" b="0" i="0" u="none" strike="noStrike" dirty="0" err="1">
                <a:solidFill>
                  <a:srgbClr val="000000"/>
                </a:solidFill>
                <a:effectLst/>
                <a:latin typeface="Calibri" panose="020F0502020204030204" pitchFamily="34" charset="0"/>
              </a:rPr>
              <a:t>Flyber</a:t>
            </a:r>
            <a:r>
              <a:rPr lang="en-US" b="0" i="0" u="none" strike="noStrike" dirty="0">
                <a:solidFill>
                  <a:srgbClr val="000000"/>
                </a:solidFill>
                <a:effectLst/>
                <a:latin typeface="Calibri" panose="020F0502020204030204" pitchFamily="34" charset="0"/>
              </a:rPr>
              <a:t>, I'd call a taxi service on the phone.” - Sapphire Dupont, 60</a:t>
            </a:r>
          </a:p>
          <a:p>
            <a:pPr marL="457200" lvl="1" indent="0">
              <a:spcAft>
                <a:spcPts val="1600"/>
              </a:spcAft>
              <a:buNone/>
            </a:pPr>
            <a:r>
              <a:rPr lang="en-US" b="0" i="0" u="none" strike="noStrike" dirty="0">
                <a:solidFill>
                  <a:srgbClr val="000000"/>
                </a:solidFill>
                <a:effectLst/>
                <a:latin typeface="Calibri" panose="020F0502020204030204" pitchFamily="34" charset="0"/>
              </a:rPr>
              <a:t>“I just hail a taxi or tell my phone to call a cab to go to a certain address (I'm always on the phone, so I just use voice commands with my phone most of the time)” - </a:t>
            </a:r>
            <a:r>
              <a:rPr lang="en-US" b="0" i="0" u="none" strike="noStrike" dirty="0" err="1">
                <a:solidFill>
                  <a:srgbClr val="000000"/>
                </a:solidFill>
                <a:effectLst/>
                <a:latin typeface="Calibri" panose="020F0502020204030204" pitchFamily="34" charset="0"/>
              </a:rPr>
              <a:t>Kierran</a:t>
            </a:r>
            <a:r>
              <a:rPr lang="en-US" b="0" i="0" u="none" strike="noStrike" dirty="0">
                <a:solidFill>
                  <a:srgbClr val="000000"/>
                </a:solidFill>
                <a:effectLst/>
                <a:latin typeface="Calibri" panose="020F0502020204030204" pitchFamily="34" charset="0"/>
              </a:rPr>
              <a:t> Blackburn, 55</a:t>
            </a:r>
          </a:p>
          <a:p>
            <a:pPr marL="457200" lvl="1" indent="0">
              <a:spcAft>
                <a:spcPts val="1600"/>
              </a:spcAft>
              <a:buNone/>
            </a:pPr>
            <a:r>
              <a:rPr lang="en-US" dirty="0">
                <a:solidFill>
                  <a:srgbClr val="000000"/>
                </a:solidFill>
                <a:highlight>
                  <a:srgbClr val="FFFFFF"/>
                </a:highlight>
                <a:latin typeface="Calibri" panose="020F0502020204030204" pitchFamily="34" charset="0"/>
                <a:ea typeface="Roboto"/>
                <a:cs typeface="Roboto"/>
                <a:sym typeface="Roboto"/>
              </a:rPr>
              <a:t>“</a:t>
            </a:r>
            <a:r>
              <a:rPr lang="en-US" b="0" i="0" u="none" strike="noStrike" dirty="0">
                <a:solidFill>
                  <a:srgbClr val="000000"/>
                </a:solidFill>
                <a:effectLst/>
                <a:latin typeface="Calibri" panose="020F0502020204030204" pitchFamily="34" charset="0"/>
                <a:cs typeface="Calibri" panose="020F0502020204030204" pitchFamily="34" charset="0"/>
              </a:rPr>
              <a:t>I have a personal car service on call. My assistant books </a:t>
            </a:r>
            <a:r>
              <a:rPr lang="en-US" b="0" i="0" u="none" strike="noStrike" dirty="0" err="1">
                <a:solidFill>
                  <a:srgbClr val="000000"/>
                </a:solidFill>
                <a:effectLst/>
                <a:latin typeface="Calibri" panose="020F0502020204030204" pitchFamily="34" charset="0"/>
                <a:cs typeface="Calibri" panose="020F0502020204030204" pitchFamily="34" charset="0"/>
              </a:rPr>
              <a:t>Flyber</a:t>
            </a:r>
            <a:r>
              <a:rPr lang="en-US" b="0" i="0" u="none" strike="noStrike" dirty="0">
                <a:solidFill>
                  <a:srgbClr val="000000"/>
                </a:solidFill>
                <a:effectLst/>
                <a:latin typeface="Calibri" panose="020F0502020204030204" pitchFamily="34" charset="0"/>
                <a:cs typeface="Calibri" panose="020F0502020204030204" pitchFamily="34" charset="0"/>
              </a:rPr>
              <a:t> whenever I'd be travelling during peak NYC traffic hours. Time is money and </a:t>
            </a:r>
            <a:r>
              <a:rPr lang="en-US" b="0" i="0" u="none" strike="noStrike" dirty="0" err="1">
                <a:solidFill>
                  <a:srgbClr val="000000"/>
                </a:solidFill>
                <a:effectLst/>
                <a:latin typeface="Calibri" panose="020F0502020204030204" pitchFamily="34" charset="0"/>
                <a:cs typeface="Calibri" panose="020F0502020204030204" pitchFamily="34" charset="0"/>
              </a:rPr>
              <a:t>Flyber</a:t>
            </a:r>
            <a:r>
              <a:rPr lang="en-US" b="0" i="0" u="none" strike="noStrike" dirty="0">
                <a:solidFill>
                  <a:srgbClr val="000000"/>
                </a:solidFill>
                <a:effectLst/>
                <a:latin typeface="Calibri" panose="020F0502020204030204" pitchFamily="34" charset="0"/>
                <a:cs typeface="Calibri" panose="020F0502020204030204" pitchFamily="34" charset="0"/>
              </a:rPr>
              <a:t> saves me time! But I let my assistant actually book the </a:t>
            </a:r>
            <a:r>
              <a:rPr lang="en-US" b="0" i="0" u="none" strike="noStrike" dirty="0" err="1">
                <a:solidFill>
                  <a:srgbClr val="000000"/>
                </a:solidFill>
                <a:effectLst/>
                <a:latin typeface="Calibri" panose="020F0502020204030204" pitchFamily="34" charset="0"/>
                <a:cs typeface="Calibri" panose="020F0502020204030204" pitchFamily="34" charset="0"/>
              </a:rPr>
              <a:t>Flyber</a:t>
            </a:r>
            <a:r>
              <a:rPr lang="en-US" b="0" i="0" u="none" strike="noStrike" dirty="0">
                <a:solidFill>
                  <a:srgbClr val="000000"/>
                </a:solidFill>
                <a:effectLst/>
                <a:latin typeface="Calibri" panose="020F0502020204030204" pitchFamily="34" charset="0"/>
                <a:cs typeface="Calibri" panose="020F0502020204030204" pitchFamily="34" charset="0"/>
              </a:rPr>
              <a:t> because the first few times I tried booking, the instructions were too small.” – Louis Jones, 70</a:t>
            </a:r>
            <a:endParaRPr dirty="0">
              <a:solidFill>
                <a:srgbClr val="3C4043"/>
              </a:solidFill>
              <a:highlight>
                <a:srgbClr val="FFFFFF"/>
              </a:highlight>
              <a:latin typeface="Calibri" panose="020F0502020204030204" pitchFamily="34" charset="0"/>
              <a:ea typeface="Roboto"/>
              <a:cs typeface="Calibri" panose="020F0502020204030204" pitchFamily="34" charset="0"/>
              <a:sym typeface="Roboto"/>
            </a:endParaRPr>
          </a:p>
        </p:txBody>
      </p:sp>
      <p:sp>
        <p:nvSpPr>
          <p:cNvPr id="263" name="Google Shape;263;p63"/>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4"/>
          <p:cNvSpPr txBox="1">
            <a:spLocks noGrp="1"/>
          </p:cNvSpPr>
          <p:nvPr>
            <p:ph type="title"/>
          </p:nvPr>
        </p:nvSpPr>
        <p:spPr>
          <a:xfrm>
            <a:off x="264900" y="507806"/>
            <a:ext cx="7242600" cy="11199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000" b="1" dirty="0">
                <a:solidFill>
                  <a:srgbClr val="2E3D49"/>
                </a:solidFill>
              </a:rPr>
              <a:t>Suggested Features &amp; Experimentation Plan</a:t>
            </a:r>
            <a:endParaRPr sz="4000" b="1" dirty="0">
              <a:solidFill>
                <a:srgbClr val="2E3D49"/>
              </a:solidFill>
            </a:endParaRPr>
          </a:p>
        </p:txBody>
      </p:sp>
      <p:sp>
        <p:nvSpPr>
          <p:cNvPr id="269" name="Google Shape;269;p64"/>
          <p:cNvSpPr/>
          <p:nvPr/>
        </p:nvSpPr>
        <p:spPr>
          <a:xfrm>
            <a:off x="6647375"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4"/>
          <p:cNvSpPr txBox="1">
            <a:spLocks noGrp="1"/>
          </p:cNvSpPr>
          <p:nvPr>
            <p:ph type="body" idx="1"/>
          </p:nvPr>
        </p:nvSpPr>
        <p:spPr>
          <a:xfrm>
            <a:off x="335234" y="2500700"/>
            <a:ext cx="7242600" cy="6239700"/>
          </a:xfrm>
          <a:prstGeom prst="rect">
            <a:avLst/>
          </a:prstGeom>
        </p:spPr>
        <p:txBody>
          <a:bodyPr spcFirstLastPara="1" wrap="square" lIns="34275" tIns="34275" rIns="34275" bIns="34275" anchor="ctr" anchorCtr="0">
            <a:noAutofit/>
          </a:bodyPr>
          <a:lstStyle/>
          <a:p>
            <a:pPr marL="228600" lvl="0" indent="-279400" algn="l" rtl="0">
              <a:spcBef>
                <a:spcPts val="2200"/>
              </a:spcBef>
              <a:spcAft>
                <a:spcPts val="0"/>
              </a:spcAft>
              <a:buClr>
                <a:srgbClr val="3C4043"/>
              </a:buClr>
              <a:buSzPts val="2200"/>
              <a:buFont typeface="Open Sans Light"/>
              <a:buChar char="●"/>
            </a:pPr>
            <a:r>
              <a:rPr lang="en" sz="2200" dirty="0">
                <a:solidFill>
                  <a:srgbClr val="3C4043"/>
                </a:solidFill>
                <a:latin typeface="Open Sans Light"/>
                <a:ea typeface="Open Sans Light"/>
                <a:cs typeface="Open Sans Light"/>
                <a:sym typeface="Open Sans Light"/>
              </a:rPr>
              <a:t>We believe we are losing trips to 50+ demographic Because our user interface is too difficult for this cohort, And that by providing increased visual options for users 50+ we will see </a:t>
            </a:r>
            <a:r>
              <a:rPr lang="en-US" sz="2200" dirty="0">
                <a:solidFill>
                  <a:srgbClr val="3C4043"/>
                </a:solidFill>
                <a:latin typeface="Open Sans Light"/>
                <a:ea typeface="Open Sans Light"/>
                <a:cs typeface="Open Sans Light"/>
                <a:sym typeface="Open Sans Light"/>
              </a:rPr>
              <a:t>a reduction in the conversion pipeline between # of Users and Search.</a:t>
            </a:r>
            <a:endParaRPr sz="22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r>
              <a:rPr lang="en-US" sz="2200" b="1" dirty="0">
                <a:solidFill>
                  <a:srgbClr val="3C4043"/>
                </a:solidFill>
                <a:latin typeface="Open Sans" panose="020B0606030504020204" pitchFamily="34" charset="0"/>
                <a:ea typeface="Open Sans" panose="020B0606030504020204" pitchFamily="34" charset="0"/>
                <a:cs typeface="Open Sans" panose="020B0606030504020204" pitchFamily="34" charset="0"/>
                <a:sym typeface="Open Sans Light"/>
              </a:rPr>
              <a:t>Feature 1</a:t>
            </a:r>
            <a:r>
              <a:rPr lang="en-US" sz="2200" b="1" dirty="0">
                <a:solidFill>
                  <a:srgbClr val="3C4043"/>
                </a:solidFill>
                <a:latin typeface="Open Sans Light"/>
                <a:ea typeface="Open Sans Light"/>
                <a:cs typeface="Open Sans Light"/>
                <a:sym typeface="Open Sans Light"/>
              </a:rPr>
              <a:t>: </a:t>
            </a:r>
            <a:r>
              <a:rPr lang="en-US" sz="2200" dirty="0">
                <a:solidFill>
                  <a:srgbClr val="3C4043"/>
                </a:solidFill>
                <a:latin typeface="Open Sans Light"/>
                <a:ea typeface="Open Sans Light"/>
                <a:cs typeface="Open Sans Light"/>
                <a:sym typeface="Open Sans Light"/>
              </a:rPr>
              <a:t>Create a ‘Call to Book’ button, connecting to an automated agent to finalize booking.</a:t>
            </a:r>
            <a:endParaRPr sz="2200" dirty="0">
              <a:solidFill>
                <a:srgbClr val="3C4043"/>
              </a:solidFill>
              <a:latin typeface="Open Sans Light"/>
              <a:ea typeface="Open Sans Light"/>
              <a:cs typeface="Open Sans Light"/>
              <a:sym typeface="Open Sans Light"/>
            </a:endParaRPr>
          </a:p>
          <a:p>
            <a:pPr marL="228600" lvl="0" indent="-279400" algn="l" rtl="0">
              <a:spcBef>
                <a:spcPts val="2200"/>
              </a:spcBef>
              <a:spcAft>
                <a:spcPts val="0"/>
              </a:spcAft>
              <a:buClr>
                <a:srgbClr val="3C4043"/>
              </a:buClr>
              <a:buSzPts val="2200"/>
              <a:buFont typeface="Open Sans Light"/>
              <a:buChar char="●"/>
            </a:pPr>
            <a:r>
              <a:rPr lang="en-US" sz="2200" b="1" dirty="0">
                <a:solidFill>
                  <a:srgbClr val="3C4043"/>
                </a:solidFill>
                <a:latin typeface="Open Sans" panose="020B0606030504020204" pitchFamily="34" charset="0"/>
                <a:ea typeface="Open Sans" panose="020B0606030504020204" pitchFamily="34" charset="0"/>
                <a:cs typeface="Open Sans" panose="020B0606030504020204" pitchFamily="34" charset="0"/>
                <a:sym typeface="Open Sans Light"/>
              </a:rPr>
              <a:t>Feature 2</a:t>
            </a:r>
            <a:r>
              <a:rPr lang="en-US" sz="2200" b="1" dirty="0">
                <a:solidFill>
                  <a:srgbClr val="3C4043"/>
                </a:solidFill>
                <a:latin typeface="Open Sans Light"/>
                <a:ea typeface="Open Sans Light"/>
                <a:cs typeface="Open Sans Light"/>
                <a:sym typeface="Open Sans Light"/>
              </a:rPr>
              <a:t>: </a:t>
            </a:r>
            <a:r>
              <a:rPr lang="en-US" sz="2200" dirty="0">
                <a:solidFill>
                  <a:srgbClr val="3C4043"/>
                </a:solidFill>
                <a:latin typeface="Open Sans Light"/>
                <a:ea typeface="Open Sans Light"/>
                <a:cs typeface="Open Sans Light"/>
                <a:sym typeface="Open Sans Light"/>
              </a:rPr>
              <a:t>Change default text sizes for ages 50+ to larger font size.</a:t>
            </a:r>
          </a:p>
          <a:p>
            <a:pPr marL="228600" lvl="0" indent="-279400" algn="l" rtl="0">
              <a:spcBef>
                <a:spcPts val="2200"/>
              </a:spcBef>
              <a:spcAft>
                <a:spcPts val="0"/>
              </a:spcAft>
              <a:buClr>
                <a:srgbClr val="3C4043"/>
              </a:buClr>
              <a:buSzPts val="2200"/>
              <a:buFont typeface="Open Sans Light"/>
              <a:buChar char="●"/>
            </a:pPr>
            <a:r>
              <a:rPr lang="en-US" sz="2200" dirty="0">
                <a:solidFill>
                  <a:srgbClr val="3C4043"/>
                </a:solidFill>
                <a:latin typeface="Open Sans Light"/>
                <a:ea typeface="Open Sans Light"/>
                <a:cs typeface="Open Sans Light"/>
                <a:sym typeface="Open Sans Light"/>
              </a:rPr>
              <a:t>As this cohort is our largest user demographic, we will perform a multi-variate test to analyze the impact of these changes. </a:t>
            </a:r>
          </a:p>
          <a:p>
            <a:pPr marL="228600" lvl="0" indent="-279400" algn="l" rtl="0">
              <a:spcBef>
                <a:spcPts val="2200"/>
              </a:spcBef>
              <a:spcAft>
                <a:spcPts val="0"/>
              </a:spcAft>
              <a:buClr>
                <a:srgbClr val="3C4043"/>
              </a:buClr>
              <a:buSzPts val="2200"/>
              <a:buFont typeface="Open Sans Light"/>
              <a:buChar char="●"/>
            </a:pPr>
            <a:r>
              <a:rPr lang="en-US" sz="2200" dirty="0">
                <a:solidFill>
                  <a:srgbClr val="3C4043"/>
                </a:solidFill>
                <a:latin typeface="Open Sans Light"/>
                <a:ea typeface="Open Sans Light"/>
                <a:cs typeface="Open Sans Light"/>
                <a:sym typeface="Open Sans Light"/>
              </a:rPr>
              <a:t>For Feature 1, we will test 2 different flavors of the Call to Book button, compared against our existing control</a:t>
            </a:r>
          </a:p>
          <a:p>
            <a:pPr marL="228600" lvl="0" indent="-279400" algn="l" rtl="0">
              <a:spcBef>
                <a:spcPts val="2200"/>
              </a:spcBef>
              <a:spcAft>
                <a:spcPts val="0"/>
              </a:spcAft>
              <a:buClr>
                <a:srgbClr val="3C4043"/>
              </a:buClr>
              <a:buSzPts val="2200"/>
              <a:buFont typeface="Open Sans Light"/>
              <a:buChar char="●"/>
            </a:pPr>
            <a:r>
              <a:rPr lang="en-US" sz="2200" dirty="0">
                <a:solidFill>
                  <a:srgbClr val="3C4043"/>
                </a:solidFill>
                <a:latin typeface="Open Sans Light"/>
                <a:ea typeface="Open Sans Light"/>
                <a:cs typeface="Open Sans Light"/>
                <a:sym typeface="Open Sans Light"/>
              </a:rPr>
              <a:t>For Feature 2, we will conduct 2 different default font sizes, for a total of 4 different test variations.</a:t>
            </a:r>
            <a:endParaRPr sz="2200" dirty="0">
              <a:solidFill>
                <a:srgbClr val="3C4043"/>
              </a:solidFill>
              <a:latin typeface="Open Sans Light"/>
              <a:ea typeface="Open Sans Light"/>
              <a:cs typeface="Open Sans Light"/>
              <a:sym typeface="Open Sans Light"/>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dirty="0">
              <a:solidFill>
                <a:srgbClr val="3C4043"/>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193"/>
        <p:cNvGrpSpPr/>
        <p:nvPr/>
      </p:nvGrpSpPr>
      <p:grpSpPr>
        <a:xfrm>
          <a:off x="0" y="0"/>
          <a:ext cx="0" cy="0"/>
          <a:chOff x="0" y="0"/>
          <a:chExt cx="0" cy="0"/>
        </a:xfrm>
      </p:grpSpPr>
      <p:sp>
        <p:nvSpPr>
          <p:cNvPr id="194" name="Google Shape;194;p5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Select KPIs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&amp; </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Evaluate Previous Multivariate Experiment Results</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195" name="Google Shape;195;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20956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64"/>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p>
            <a:pPr marL="0" lvl="0" indent="0" algn="ctr" rtl="0">
              <a:lnSpc>
                <a:spcPct val="115000"/>
              </a:lnSpc>
              <a:spcBef>
                <a:spcPts val="0"/>
              </a:spcBef>
              <a:spcAft>
                <a:spcPts val="0"/>
              </a:spcAft>
              <a:buNone/>
            </a:pPr>
            <a:r>
              <a:rPr lang="en" sz="4000" b="1" dirty="0">
                <a:solidFill>
                  <a:srgbClr val="2E3D49"/>
                </a:solidFill>
              </a:rPr>
              <a:t>Additional Metrics to be Captured</a:t>
            </a:r>
            <a:endParaRPr sz="4000" b="1" dirty="0">
              <a:solidFill>
                <a:srgbClr val="2E3D49"/>
              </a:solidFill>
            </a:endParaRPr>
          </a:p>
        </p:txBody>
      </p:sp>
      <p:sp>
        <p:nvSpPr>
          <p:cNvPr id="269" name="Google Shape;269;p64"/>
          <p:cNvSpPr/>
          <p:nvPr/>
        </p:nvSpPr>
        <p:spPr>
          <a:xfrm>
            <a:off x="6647375"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4"/>
          <p:cNvSpPr txBox="1">
            <a:spLocks noGrp="1"/>
          </p:cNvSpPr>
          <p:nvPr>
            <p:ph type="body" idx="1"/>
          </p:nvPr>
        </p:nvSpPr>
        <p:spPr>
          <a:xfrm>
            <a:off x="264855" y="1769179"/>
            <a:ext cx="7242600" cy="6239700"/>
          </a:xfrm>
          <a:prstGeom prst="rect">
            <a:avLst/>
          </a:prstGeom>
        </p:spPr>
        <p:txBody>
          <a:bodyPr spcFirstLastPara="1" wrap="square" lIns="34275" tIns="34275" rIns="34275" bIns="34275" anchor="ctr" anchorCtr="0">
            <a:noAutofit/>
          </a:bodyPr>
          <a:lstStyle/>
          <a:p>
            <a:pPr marL="228600" indent="-139700">
              <a:buNone/>
            </a:pPr>
            <a:r>
              <a:rPr lang="en-US" sz="2000" dirty="0">
                <a:solidFill>
                  <a:schemeClr val="tx1"/>
                </a:solidFill>
                <a:latin typeface="Open Sans Light"/>
                <a:ea typeface="Open Sans Light"/>
                <a:cs typeface="Open Sans Light"/>
                <a:sym typeface="Open Sans Light"/>
              </a:rPr>
              <a:t>For each experiment, we will capture the following (in addition to data gathered from prior experiment event logs (Age, existing events, </a:t>
            </a:r>
            <a:r>
              <a:rPr lang="en-US" sz="2000" dirty="0" err="1">
                <a:solidFill>
                  <a:schemeClr val="tx1"/>
                </a:solidFill>
                <a:latin typeface="Open Sans Light"/>
                <a:ea typeface="Open Sans Light"/>
                <a:cs typeface="Open Sans Light"/>
                <a:sym typeface="Open Sans Light"/>
              </a:rPr>
              <a:t>etc</a:t>
            </a:r>
            <a:r>
              <a:rPr lang="en-US" sz="2000" dirty="0">
                <a:solidFill>
                  <a:schemeClr val="tx1"/>
                </a:solidFill>
                <a:latin typeface="Open Sans Light"/>
                <a:ea typeface="Open Sans Light"/>
                <a:cs typeface="Open Sans Light"/>
                <a:sym typeface="Open Sans Light"/>
              </a:rPr>
              <a:t>)): </a:t>
            </a:r>
          </a:p>
          <a:p>
            <a:pPr marL="374650" indent="-285750">
              <a:buFontTx/>
              <a:buChar char="-"/>
            </a:pPr>
            <a:r>
              <a:rPr lang="en-US" sz="2000" dirty="0">
                <a:solidFill>
                  <a:schemeClr val="tx1"/>
                </a:solidFill>
                <a:latin typeface="Open Sans Light"/>
                <a:ea typeface="Open Sans Light"/>
                <a:cs typeface="Open Sans Light"/>
                <a:sym typeface="Open Sans Light"/>
              </a:rPr>
              <a:t>Device Type</a:t>
            </a:r>
          </a:p>
          <a:p>
            <a:pPr marL="374650" indent="-285750">
              <a:buFontTx/>
              <a:buChar char="-"/>
            </a:pPr>
            <a:r>
              <a:rPr lang="en-US" sz="2000" dirty="0">
                <a:solidFill>
                  <a:schemeClr val="tx1"/>
                </a:solidFill>
                <a:latin typeface="Open Sans Light"/>
                <a:ea typeface="Open Sans Light"/>
                <a:cs typeface="Open Sans Light"/>
                <a:sym typeface="Open Sans Light"/>
              </a:rPr>
              <a:t>Event (</a:t>
            </a:r>
            <a:r>
              <a:rPr lang="en-US" sz="2000" dirty="0" err="1">
                <a:solidFill>
                  <a:schemeClr val="tx1"/>
                </a:solidFill>
                <a:latin typeface="Open Sans Light"/>
                <a:ea typeface="Open Sans Light"/>
                <a:cs typeface="Open Sans Light"/>
                <a:sym typeface="Open Sans Light"/>
              </a:rPr>
              <a:t>call_to_book</a:t>
            </a:r>
            <a:r>
              <a:rPr lang="en-US" sz="2000" dirty="0">
                <a:solidFill>
                  <a:schemeClr val="tx1"/>
                </a:solidFill>
                <a:latin typeface="Open Sans Light"/>
                <a:ea typeface="Open Sans Light"/>
                <a:cs typeface="Open Sans Light"/>
                <a:sym typeface="Open Sans Light"/>
              </a:rPr>
              <a:t>)</a:t>
            </a:r>
          </a:p>
          <a:p>
            <a:pPr marL="374650" indent="-285750">
              <a:buFontTx/>
              <a:buChar char="-"/>
            </a:pPr>
            <a:r>
              <a:rPr lang="en-US" sz="2000" dirty="0">
                <a:solidFill>
                  <a:schemeClr val="tx1"/>
                </a:solidFill>
                <a:latin typeface="Open Sans Light"/>
                <a:ea typeface="Open Sans Light"/>
                <a:cs typeface="Open Sans Light"/>
                <a:sym typeface="Open Sans Light"/>
              </a:rPr>
              <a:t>Event (</a:t>
            </a:r>
            <a:r>
              <a:rPr lang="en-US" sz="2000" dirty="0" err="1">
                <a:solidFill>
                  <a:schemeClr val="tx1"/>
                </a:solidFill>
                <a:latin typeface="Open Sans Light"/>
                <a:ea typeface="Open Sans Light"/>
                <a:cs typeface="Open Sans Light"/>
                <a:sym typeface="Open Sans Light"/>
              </a:rPr>
              <a:t>default_text_modified</a:t>
            </a:r>
            <a:r>
              <a:rPr lang="en-US" sz="2000" dirty="0">
                <a:solidFill>
                  <a:schemeClr val="tx1"/>
                </a:solidFill>
                <a:latin typeface="Open Sans Light"/>
                <a:ea typeface="Open Sans Light"/>
                <a:cs typeface="Open Sans Light"/>
                <a:sym typeface="Open Sans Light"/>
              </a:rPr>
              <a:t>)</a:t>
            </a:r>
          </a:p>
          <a:p>
            <a:pPr marL="374650" indent="-285750">
              <a:buFontTx/>
              <a:buChar char="-"/>
            </a:pPr>
            <a:r>
              <a:rPr lang="en-US" sz="2000" dirty="0">
                <a:solidFill>
                  <a:schemeClr val="tx1"/>
                </a:solidFill>
                <a:latin typeface="Open Sans Light"/>
                <a:ea typeface="Open Sans Light"/>
                <a:cs typeface="Open Sans Light"/>
                <a:sym typeface="Open Sans Light"/>
              </a:rPr>
              <a:t>We will also add </a:t>
            </a:r>
            <a:r>
              <a:rPr lang="en-US" sz="2000" b="1" dirty="0">
                <a:solidFill>
                  <a:schemeClr val="tx1"/>
                </a:solidFill>
                <a:latin typeface="Open Sans Light"/>
                <a:ea typeface="Open Sans Light"/>
                <a:cs typeface="Open Sans Light"/>
                <a:sym typeface="Open Sans Light"/>
              </a:rPr>
              <a:t>duration</a:t>
            </a:r>
            <a:r>
              <a:rPr lang="en-US" sz="2000" dirty="0">
                <a:solidFill>
                  <a:schemeClr val="tx1"/>
                </a:solidFill>
                <a:latin typeface="Open Sans Light"/>
                <a:ea typeface="Open Sans Light"/>
                <a:cs typeface="Open Sans Light"/>
                <a:sym typeface="Open Sans Light"/>
              </a:rPr>
              <a:t> to each event, to capture whether the intended changes reduce the time taken to book a </a:t>
            </a:r>
            <a:r>
              <a:rPr lang="en-US" sz="2000" dirty="0" err="1">
                <a:solidFill>
                  <a:schemeClr val="tx1"/>
                </a:solidFill>
                <a:latin typeface="Open Sans Light"/>
                <a:ea typeface="Open Sans Light"/>
                <a:cs typeface="Open Sans Light"/>
                <a:sym typeface="Open Sans Light"/>
              </a:rPr>
              <a:t>Flyber</a:t>
            </a:r>
            <a:r>
              <a:rPr lang="en-US" sz="2000" dirty="0">
                <a:solidFill>
                  <a:schemeClr val="tx1"/>
                </a:solidFill>
                <a:latin typeface="Open Sans Light"/>
                <a:ea typeface="Open Sans Light"/>
                <a:cs typeface="Open Sans Light"/>
                <a:sym typeface="Open Sans Light"/>
              </a:rPr>
              <a:t>. This may lead to other enhancements targeted to reducing booking time for other cohorts, if we establish a statistically significant correlation between time/event and conversion rate.</a:t>
            </a:r>
          </a:p>
          <a:p>
            <a:pPr marL="228600" lvl="0" indent="-139700" algn="l" rtl="0">
              <a:spcBef>
                <a:spcPts val="2200"/>
              </a:spcBef>
              <a:spcAft>
                <a:spcPts val="0"/>
              </a:spcAft>
              <a:buNone/>
            </a:pPr>
            <a:endParaRPr sz="1050" b="1" dirty="0">
              <a:solidFill>
                <a:srgbClr val="3C4043"/>
              </a:solidFill>
              <a:highlight>
                <a:schemeClr val="lt1"/>
              </a:highlight>
              <a:latin typeface="Roboto"/>
              <a:ea typeface="Roboto"/>
              <a:cs typeface="Roboto"/>
              <a:sym typeface="Roboto"/>
            </a:endParaRPr>
          </a:p>
          <a:p>
            <a:pPr marL="228600" lvl="0" indent="-139700" algn="l" rtl="0">
              <a:spcBef>
                <a:spcPts val="2200"/>
              </a:spcBef>
              <a:spcAft>
                <a:spcPts val="0"/>
              </a:spcAft>
              <a:buNone/>
            </a:pPr>
            <a:endParaRPr sz="1050" dirty="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1136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3BBC0"/>
        </a:solidFill>
        <a:effectLst/>
      </p:bgPr>
    </p:bg>
    <p:spTree>
      <p:nvGrpSpPr>
        <p:cNvPr id="1" name="Shape 274"/>
        <p:cNvGrpSpPr/>
        <p:nvPr/>
      </p:nvGrpSpPr>
      <p:grpSpPr>
        <a:xfrm>
          <a:off x="0" y="0"/>
          <a:ext cx="0" cy="0"/>
          <a:chOff x="0" y="0"/>
          <a:chExt cx="0" cy="0"/>
        </a:xfrm>
      </p:grpSpPr>
      <p:sp>
        <p:nvSpPr>
          <p:cNvPr id="275" name="Google Shape;275;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Raw Data</a:t>
            </a:r>
            <a:endParaRPr sz="3000" b="1">
              <a:solidFill>
                <a:srgbClr val="FFFFFF"/>
              </a:solidFill>
              <a:latin typeface="Open Sans"/>
              <a:ea typeface="Open Sans"/>
              <a:cs typeface="Open Sans"/>
              <a:sym typeface="Open Sans"/>
            </a:endParaRPr>
          </a:p>
        </p:txBody>
      </p:sp>
      <p:sp>
        <p:nvSpPr>
          <p:cNvPr id="276" name="Google Shape;276;p65"/>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Additional Info</a:t>
            </a:r>
            <a:endParaRPr sz="4000" b="1">
              <a:solidFill>
                <a:srgbClr val="2E3D49"/>
              </a:solidFill>
            </a:endParaRPr>
          </a:p>
        </p:txBody>
      </p:sp>
      <p:sp>
        <p:nvSpPr>
          <p:cNvPr id="282" name="Google Shape;282;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b="1">
                <a:solidFill>
                  <a:srgbClr val="525C65"/>
                </a:solidFill>
                <a:highlight>
                  <a:schemeClr val="lt1"/>
                </a:highlight>
              </a:rPr>
              <a:t>You could include supporting or additional information that can support your previous slides but isn’t necessary for every person to see that looks at your slides.</a:t>
            </a: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a:solidFill>
                  <a:srgbClr val="525C65"/>
                </a:solidFill>
                <a:highlight>
                  <a:srgbClr val="FFFFFF"/>
                </a:highlight>
                <a:latin typeface="Open Sans Light"/>
                <a:ea typeface="Open Sans Light"/>
                <a:cs typeface="Open Sans Light"/>
                <a:sym typeface="Open Sans Light"/>
              </a:rPr>
            </a:br>
            <a:endParaRPr sz="2200" i="1">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a:solidFill>
                <a:srgbClr val="525C65"/>
              </a:solidFill>
              <a:highlight>
                <a:srgbClr val="FFFFFF"/>
              </a:highlight>
              <a:latin typeface="Open Sans Light"/>
              <a:ea typeface="Open Sans Light"/>
              <a:cs typeface="Open Sans Light"/>
              <a:sym typeface="Open Sans Light"/>
            </a:endParaRPr>
          </a:p>
        </p:txBody>
      </p:sp>
      <p:sp>
        <p:nvSpPr>
          <p:cNvPr id="283" name="Google Shape;283;p6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Select KPIs for Flyber Analyses</a:t>
            </a:r>
            <a:endParaRPr sz="4000" b="1">
              <a:solidFill>
                <a:srgbClr val="2E3D49"/>
              </a:solidFill>
            </a:endParaRPr>
          </a:p>
          <a:p>
            <a:pPr marL="0" lvl="0" indent="0" algn="l" rtl="0">
              <a:spcBef>
                <a:spcPts val="0"/>
              </a:spcBef>
              <a:spcAft>
                <a:spcPts val="0"/>
              </a:spcAft>
              <a:buNone/>
            </a:pPr>
            <a:endParaRPr/>
          </a:p>
        </p:txBody>
      </p:sp>
      <p:sp>
        <p:nvSpPr>
          <p:cNvPr id="202" name="Google Shape;202;p54"/>
          <p:cNvSpPr txBox="1">
            <a:spLocks noGrp="1"/>
          </p:cNvSpPr>
          <p:nvPr>
            <p:ph type="body" idx="1"/>
          </p:nvPr>
        </p:nvSpPr>
        <p:spPr>
          <a:xfrm>
            <a:off x="264950" y="2121825"/>
            <a:ext cx="7242600" cy="637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KPIs</a:t>
            </a:r>
          </a:p>
          <a:p>
            <a:pPr lvl="1" indent="-342900">
              <a:spcBef>
                <a:spcPts val="0"/>
              </a:spcBef>
              <a:buSzPts val="1800"/>
              <a:buChar char="●"/>
            </a:pPr>
            <a:r>
              <a:rPr lang="en" dirty="0"/>
              <a:t>Acquisition: Number of Users/Day</a:t>
            </a:r>
          </a:p>
          <a:p>
            <a:pPr lvl="1" indent="-342900">
              <a:spcBef>
                <a:spcPts val="0"/>
              </a:spcBef>
              <a:buSzPts val="1800"/>
              <a:buChar char="●"/>
            </a:pPr>
            <a:r>
              <a:rPr lang="en" dirty="0"/>
              <a:t>Retention: Number of Users with Repeat Sessions</a:t>
            </a:r>
          </a:p>
          <a:p>
            <a:pPr lvl="1" indent="-342900">
              <a:spcBef>
                <a:spcPts val="0"/>
              </a:spcBef>
              <a:buSzPts val="1800"/>
              <a:buChar char="●"/>
            </a:pPr>
            <a:r>
              <a:rPr lang="en" dirty="0"/>
              <a:t>Task Success: Conversion Rate (Count event(Open_App)/ Count event(Begin_ride)</a:t>
            </a:r>
          </a:p>
          <a:p>
            <a:pPr lvl="1" indent="-342900">
              <a:spcBef>
                <a:spcPts val="0"/>
              </a:spcBef>
              <a:buSzPts val="1800"/>
              <a:buChar char="●"/>
            </a:pPr>
            <a:endParaRPr lang="en" dirty="0"/>
          </a:p>
          <a:p>
            <a:pPr lvl="1" indent="-342900">
              <a:spcBef>
                <a:spcPts val="0"/>
              </a:spcBef>
              <a:buSzPts val="1800"/>
              <a:buChar char="●"/>
            </a:pPr>
            <a:endParaRPr lang="en"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How would you calculate these KPI(s) using the available event data logs?</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List other KPIs that might be important to Flyber but are not calculable based on available data</a:t>
            </a:r>
          </a:p>
          <a:p>
            <a:pPr lvl="1" indent="-342900">
              <a:spcBef>
                <a:spcPts val="0"/>
              </a:spcBef>
              <a:buSzPts val="1800"/>
              <a:buChar char="●"/>
            </a:pPr>
            <a:r>
              <a:rPr lang="en" dirty="0"/>
              <a:t>Customer Satisfaction (ex: NPS)</a:t>
            </a:r>
          </a:p>
          <a:p>
            <a:pPr lvl="1" indent="-342900">
              <a:spcBef>
                <a:spcPts val="0"/>
              </a:spcBef>
              <a:buSzPts val="1800"/>
              <a:buChar char="●"/>
            </a:pPr>
            <a:r>
              <a:rPr lang="en" dirty="0"/>
              <a:t>Financial Metrics (ex: Customer Lifetime Value, Customer Acquisition Cost, Revenue/Ride)</a:t>
            </a:r>
          </a:p>
          <a:p>
            <a:pPr lvl="1" indent="-342900">
              <a:spcBef>
                <a:spcPts val="0"/>
              </a:spcBef>
              <a:buSzPts val="1800"/>
              <a:buChar char="●"/>
            </a:pPr>
            <a:endParaRPr lang="en" dirty="0"/>
          </a:p>
          <a:p>
            <a:pPr lvl="1" indent="-342900">
              <a:spcBef>
                <a:spcPts val="0"/>
              </a:spcBef>
              <a:buSzPts val="1800"/>
              <a:buChar char="●"/>
            </a:pPr>
            <a:endParaRPr lang="en" dirty="0"/>
          </a:p>
          <a:p>
            <a:pPr lvl="1" indent="-342900">
              <a:spcBef>
                <a:spcPts val="0"/>
              </a:spcBef>
              <a:buSzPts val="1800"/>
              <a:buChar char="●"/>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KPIs</a:t>
            </a:r>
            <a:endParaRPr sz="4000" b="1" dirty="0">
              <a:solidFill>
                <a:srgbClr val="2E3D49"/>
              </a:solidFill>
            </a:endParaRPr>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8553B99F-4019-4DB7-8D51-7541E017425C}"/>
              </a:ext>
            </a:extLst>
          </p:cNvPr>
          <p:cNvPicPr>
            <a:picLocks noChangeAspect="1"/>
          </p:cNvPicPr>
          <p:nvPr/>
        </p:nvPicPr>
        <p:blipFill>
          <a:blip r:embed="rId3"/>
          <a:stretch>
            <a:fillRect/>
          </a:stretch>
        </p:blipFill>
        <p:spPr>
          <a:xfrm>
            <a:off x="468836" y="1019906"/>
            <a:ext cx="5685779" cy="7638660"/>
          </a:xfrm>
          <a:prstGeom prst="rect">
            <a:avLst/>
          </a:prstGeom>
        </p:spPr>
      </p:pic>
    </p:spTree>
    <p:extLst>
      <p:ext uri="{BB962C8B-B14F-4D97-AF65-F5344CB8AC3E}">
        <p14:creationId xmlns:p14="http://schemas.microsoft.com/office/powerpoint/2010/main" val="404733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KPIs</a:t>
            </a:r>
            <a:endParaRPr sz="4000" b="1" dirty="0">
              <a:solidFill>
                <a:srgbClr val="2E3D49"/>
              </a:solidFill>
            </a:endParaRP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6371B94-867A-4A4F-9B69-3002B77E8F21}"/>
              </a:ext>
            </a:extLst>
          </p:cNvPr>
          <p:cNvPicPr>
            <a:picLocks noChangeAspect="1"/>
          </p:cNvPicPr>
          <p:nvPr/>
        </p:nvPicPr>
        <p:blipFill>
          <a:blip r:embed="rId3"/>
          <a:stretch>
            <a:fillRect/>
          </a:stretch>
        </p:blipFill>
        <p:spPr>
          <a:xfrm>
            <a:off x="2455611" y="159947"/>
            <a:ext cx="4798867" cy="8667529"/>
          </a:xfrm>
          <a:prstGeom prst="rect">
            <a:avLst/>
          </a:prstGeom>
        </p:spPr>
      </p:pic>
      <p:sp>
        <p:nvSpPr>
          <p:cNvPr id="6" name="Oval 5">
            <a:extLst>
              <a:ext uri="{FF2B5EF4-FFF2-40B4-BE49-F238E27FC236}">
                <a16:creationId xmlns:a16="http://schemas.microsoft.com/office/drawing/2014/main" id="{C31C37E2-F313-49A1-A9C0-B0BC201D77DF}"/>
              </a:ext>
            </a:extLst>
          </p:cNvPr>
          <p:cNvSpPr/>
          <p:nvPr/>
        </p:nvSpPr>
        <p:spPr>
          <a:xfrm>
            <a:off x="449395" y="3713870"/>
            <a:ext cx="1821766" cy="180066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77.4% of Users with Repeat Sessions w/in 5 day period</a:t>
            </a:r>
          </a:p>
        </p:txBody>
      </p:sp>
    </p:spTree>
    <p:extLst>
      <p:ext uri="{BB962C8B-B14F-4D97-AF65-F5344CB8AC3E}">
        <p14:creationId xmlns:p14="http://schemas.microsoft.com/office/powerpoint/2010/main" val="295883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4"/>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4"/>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dirty="0">
                <a:solidFill>
                  <a:srgbClr val="2E3D49"/>
                </a:solidFill>
              </a:rPr>
              <a:t>KPIs</a:t>
            </a:r>
            <a:endParaRPr sz="4000" b="1" dirty="0">
              <a:solidFill>
                <a:srgbClr val="2E3D49"/>
              </a:solidFill>
            </a:endParaRPr>
          </a:p>
          <a:p>
            <a:pPr marL="0" lvl="0" indent="0" algn="l" rtl="0">
              <a:spcBef>
                <a:spcPts val="0"/>
              </a:spcBef>
              <a:spcAft>
                <a:spcPts val="0"/>
              </a:spcAft>
              <a:buNone/>
            </a:pPr>
            <a:endParaRPr dirty="0"/>
          </a:p>
        </p:txBody>
      </p:sp>
      <p:graphicFrame>
        <p:nvGraphicFramePr>
          <p:cNvPr id="2" name="Table 1">
            <a:extLst>
              <a:ext uri="{FF2B5EF4-FFF2-40B4-BE49-F238E27FC236}">
                <a16:creationId xmlns:a16="http://schemas.microsoft.com/office/drawing/2014/main" id="{7DE11AF9-BAEB-4391-92F9-78A9E295D311}"/>
              </a:ext>
            </a:extLst>
          </p:cNvPr>
          <p:cNvGraphicFramePr>
            <a:graphicFrameLocks noGrp="1"/>
          </p:cNvGraphicFramePr>
          <p:nvPr>
            <p:extLst>
              <p:ext uri="{D42A27DB-BD31-4B8C-83A1-F6EECF244321}">
                <p14:modId xmlns:p14="http://schemas.microsoft.com/office/powerpoint/2010/main" val="2398809595"/>
              </p:ext>
            </p:extLst>
          </p:nvPr>
        </p:nvGraphicFramePr>
        <p:xfrm>
          <a:off x="882748" y="3847514"/>
          <a:ext cx="6457069" cy="1962000"/>
        </p:xfrm>
        <a:graphic>
          <a:graphicData uri="http://schemas.openxmlformats.org/drawingml/2006/table">
            <a:tbl>
              <a:tblPr>
                <a:effectLst>
                  <a:outerShdw blurRad="76200" dir="13500000" sy="23000" kx="1200000" algn="br" rotWithShape="0">
                    <a:prstClr val="black">
                      <a:alpha val="20000"/>
                    </a:prstClr>
                  </a:outerShdw>
                </a:effectLst>
                <a:tableStyleId>{5C22544A-7EE6-4342-B048-85BDC9FD1C3A}</a:tableStyleId>
              </a:tblPr>
              <a:tblGrid>
                <a:gridCol w="1700627">
                  <a:extLst>
                    <a:ext uri="{9D8B030D-6E8A-4147-A177-3AD203B41FA5}">
                      <a16:colId xmlns:a16="http://schemas.microsoft.com/office/drawing/2014/main" val="883839081"/>
                    </a:ext>
                  </a:extLst>
                </a:gridCol>
                <a:gridCol w="2471224">
                  <a:extLst>
                    <a:ext uri="{9D8B030D-6E8A-4147-A177-3AD203B41FA5}">
                      <a16:colId xmlns:a16="http://schemas.microsoft.com/office/drawing/2014/main" val="3033033476"/>
                    </a:ext>
                  </a:extLst>
                </a:gridCol>
                <a:gridCol w="2285218">
                  <a:extLst>
                    <a:ext uri="{9D8B030D-6E8A-4147-A177-3AD203B41FA5}">
                      <a16:colId xmlns:a16="http://schemas.microsoft.com/office/drawing/2014/main" val="3406599399"/>
                    </a:ext>
                  </a:extLst>
                </a:gridCol>
              </a:tblGrid>
              <a:tr h="1139001">
                <a:tc>
                  <a:txBody>
                    <a:bodyPr/>
                    <a:lstStyle/>
                    <a:p>
                      <a:pPr algn="ctr" fontAlgn="b"/>
                      <a:r>
                        <a:rPr lang="en-US" sz="16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Open App</a:t>
                      </a:r>
                      <a:endParaRPr lang="en-US" sz="1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5"/>
                    </a:solidFill>
                  </a:tcPr>
                </a:tc>
                <a:tc>
                  <a:txBody>
                    <a:bodyPr/>
                    <a:lstStyle/>
                    <a:p>
                      <a:pPr algn="ctr" fontAlgn="b"/>
                      <a:r>
                        <a:rPr lang="en-US" sz="16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Begin Ride</a:t>
                      </a:r>
                      <a:endParaRPr lang="en-US" sz="1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5"/>
                    </a:solidFill>
                  </a:tcPr>
                </a:tc>
                <a:tc>
                  <a:txBody>
                    <a:bodyPr/>
                    <a:lstStyle/>
                    <a:p>
                      <a:pPr algn="ctr" fontAlgn="b"/>
                      <a:r>
                        <a:rPr lang="en-US" sz="1600" b="1"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Conversion Rate</a:t>
                      </a:r>
                      <a:endParaRPr lang="en-US" sz="1600" b="1"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5"/>
                    </a:solidFill>
                  </a:tcPr>
                </a:tc>
                <a:extLst>
                  <a:ext uri="{0D108BD9-81ED-4DB2-BD59-A6C34878D82A}">
                    <a16:rowId xmlns:a16="http://schemas.microsoft.com/office/drawing/2014/main" val="1716932706"/>
                  </a:ext>
                </a:extLst>
              </a:tr>
              <a:tr h="822999">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56390</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3">
                        <a:lumMod val="40000"/>
                        <a:lumOff val="60000"/>
                      </a:schemeClr>
                    </a:solidFill>
                  </a:tcPr>
                </a:tc>
                <a:tc>
                  <a:txBody>
                    <a:bodyPr/>
                    <a:lstStyle/>
                    <a:p>
                      <a:pPr algn="ctr" fontAlgn="b"/>
                      <a:r>
                        <a:rPr lang="en-US" sz="1800" u="none" strike="noStrike" dirty="0">
                          <a:effectLst/>
                          <a:latin typeface="Open Sans" panose="020B0606030504020204" pitchFamily="34" charset="0"/>
                          <a:ea typeface="Open Sans" panose="020B0606030504020204" pitchFamily="34" charset="0"/>
                          <a:cs typeface="Open Sans" panose="020B0606030504020204" pitchFamily="34" charset="0"/>
                        </a:rPr>
                        <a:t>154</a:t>
                      </a: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3">
                        <a:lumMod val="40000"/>
                        <a:lumOff val="60000"/>
                      </a:schemeClr>
                    </a:solidFill>
                  </a:tcPr>
                </a:tc>
                <a:tc>
                  <a:txBody>
                    <a:bodyPr/>
                    <a:lstStyle/>
                    <a:p>
                      <a:pPr algn="ctr" fontAlgn="b"/>
                      <a:r>
                        <a:rPr lang="en-US" sz="2400" u="none" strike="noStrike"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rPr>
                        <a:t>0.27%</a:t>
                      </a:r>
                      <a:endParaRPr lang="en-US" sz="2400" b="0" i="0" u="none" strike="noStrike"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endParaRPr>
                    </a:p>
                  </a:txBody>
                  <a:tcPr marL="4763" marR="4763" marT="4763" marB="0" anchor="b">
                    <a:solidFill>
                      <a:schemeClr val="accent3">
                        <a:lumMod val="40000"/>
                        <a:lumOff val="60000"/>
                      </a:schemeClr>
                    </a:solidFill>
                  </a:tcPr>
                </a:tc>
                <a:extLst>
                  <a:ext uri="{0D108BD9-81ED-4DB2-BD59-A6C34878D82A}">
                    <a16:rowId xmlns:a16="http://schemas.microsoft.com/office/drawing/2014/main" val="1474637944"/>
                  </a:ext>
                </a:extLst>
              </a:tr>
            </a:tbl>
          </a:graphicData>
        </a:graphic>
      </p:graphicFrame>
      <p:sp>
        <p:nvSpPr>
          <p:cNvPr id="4" name="Rectangle: Rounded Corners 3">
            <a:extLst>
              <a:ext uri="{FF2B5EF4-FFF2-40B4-BE49-F238E27FC236}">
                <a16:creationId xmlns:a16="http://schemas.microsoft.com/office/drawing/2014/main" id="{34A01D45-81EE-4755-B5C9-F732ABA4F26F}"/>
              </a:ext>
            </a:extLst>
          </p:cNvPr>
          <p:cNvSpPr/>
          <p:nvPr/>
        </p:nvSpPr>
        <p:spPr>
          <a:xfrm>
            <a:off x="668215" y="1723292"/>
            <a:ext cx="6590714" cy="154041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dirty="0"/>
              <a:t>Our Conversion Rate (calculated by dividing the count of trip events by the count of Opened App events) is unexpectedly low. We will present additional analysis against this KPI in the coming slides. </a:t>
            </a:r>
          </a:p>
        </p:txBody>
      </p:sp>
    </p:spTree>
    <p:extLst>
      <p:ext uri="{BB962C8B-B14F-4D97-AF65-F5344CB8AC3E}">
        <p14:creationId xmlns:p14="http://schemas.microsoft.com/office/powerpoint/2010/main" val="76122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5"/>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55"/>
          <p:cNvPicPr preferRelativeResize="0"/>
          <p:nvPr/>
        </p:nvPicPr>
        <p:blipFill>
          <a:blip r:embed="rId3">
            <a:alphaModFix/>
          </a:blip>
          <a:stretch>
            <a:fillRect/>
          </a:stretch>
        </p:blipFill>
        <p:spPr>
          <a:xfrm>
            <a:off x="0" y="4599869"/>
            <a:ext cx="7772401" cy="4462581"/>
          </a:xfrm>
          <a:prstGeom prst="rect">
            <a:avLst/>
          </a:prstGeom>
          <a:noFill/>
          <a:ln>
            <a:noFill/>
          </a:ln>
        </p:spPr>
      </p:pic>
      <p:sp>
        <p:nvSpPr>
          <p:cNvPr id="209" name="Google Shape;209;p55"/>
          <p:cNvSpPr txBox="1">
            <a:spLocks noGrp="1"/>
          </p:cNvSpPr>
          <p:nvPr>
            <p:ph type="title"/>
          </p:nvPr>
        </p:nvSpPr>
        <p:spPr>
          <a:xfrm>
            <a:off x="264945" y="2709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b="1">
                <a:solidFill>
                  <a:srgbClr val="2E3D49"/>
                </a:solidFill>
              </a:rPr>
              <a:t>Describe the First Multivariate Experiment</a:t>
            </a:r>
            <a:endParaRPr sz="4000" b="1">
              <a:solidFill>
                <a:srgbClr val="2E3D49"/>
              </a:solidFill>
            </a:endParaRPr>
          </a:p>
          <a:p>
            <a:pPr marL="0" lvl="0" indent="0" algn="l" rtl="0">
              <a:spcBef>
                <a:spcPts val="0"/>
              </a:spcBef>
              <a:spcAft>
                <a:spcPts val="0"/>
              </a:spcAft>
              <a:buNone/>
            </a:pPr>
            <a:endParaRPr/>
          </a:p>
        </p:txBody>
      </p:sp>
      <p:sp>
        <p:nvSpPr>
          <p:cNvPr id="210" name="Google Shape;210;p55"/>
          <p:cNvSpPr txBox="1">
            <a:spLocks noGrp="1"/>
          </p:cNvSpPr>
          <p:nvPr>
            <p:ph type="body" idx="1"/>
          </p:nvPr>
        </p:nvSpPr>
        <p:spPr>
          <a:xfrm>
            <a:off x="264945" y="1945791"/>
            <a:ext cx="7242600" cy="732481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25C65"/>
              </a:buClr>
              <a:buSzPts val="1800"/>
              <a:buChar char="●"/>
            </a:pPr>
            <a:r>
              <a:rPr lang="en-US" dirty="0">
                <a:solidFill>
                  <a:srgbClr val="525C65"/>
                </a:solidFill>
                <a:highlight>
                  <a:schemeClr val="lt1"/>
                </a:highlight>
              </a:rPr>
              <a:t>Control: Current UX. ‘Tip Included’ text included underneath flight cost. Booking button reads, ‘Book Flight’.</a:t>
            </a:r>
          </a:p>
          <a:p>
            <a:pPr marL="457200" lvl="0" indent="-342900" algn="l" rtl="0">
              <a:spcBef>
                <a:spcPts val="0"/>
              </a:spcBef>
              <a:spcAft>
                <a:spcPts val="0"/>
              </a:spcAft>
              <a:buClr>
                <a:srgbClr val="525C65"/>
              </a:buClr>
              <a:buSzPts val="1800"/>
              <a:buChar char="●"/>
            </a:pPr>
            <a:r>
              <a:rPr lang="en-US"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Light"/>
              </a:rPr>
              <a:t>Experiment 1 Variable: Booking button text changed to ‘Fly Now”</a:t>
            </a:r>
          </a:p>
          <a:p>
            <a:pPr marL="457200" lvl="0" indent="-342900" algn="l" rtl="0">
              <a:spcBef>
                <a:spcPts val="0"/>
              </a:spcBef>
              <a:spcAft>
                <a:spcPts val="0"/>
              </a:spcAft>
              <a:buClr>
                <a:srgbClr val="525C65"/>
              </a:buClr>
              <a:buSzPts val="1800"/>
              <a:buChar char="●"/>
            </a:pPr>
            <a:r>
              <a:rPr lang="en-US"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Light"/>
              </a:rPr>
              <a:t>Experiment 2 Variable: ‘Tip Included’ text removed.</a:t>
            </a:r>
          </a:p>
          <a:p>
            <a:pPr marL="457200" lvl="0" indent="-342900" algn="l" rtl="0">
              <a:spcBef>
                <a:spcPts val="0"/>
              </a:spcBef>
              <a:spcAft>
                <a:spcPts val="0"/>
              </a:spcAft>
              <a:buClr>
                <a:srgbClr val="525C65"/>
              </a:buClr>
              <a:buSzPts val="1800"/>
              <a:buChar char="●"/>
            </a:pPr>
            <a:r>
              <a:rPr lang="en-US"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Light"/>
              </a:rPr>
              <a:t>Experiment 3 Variable: ‘Tip Included’ text removed and Booking button text changed to ‘Fly Now’</a:t>
            </a:r>
            <a:endParaRPr dirty="0">
              <a:solidFill>
                <a:srgbClr val="525C65"/>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6"/>
          <p:cNvSpPr txBox="1">
            <a:spLocks noGrp="1"/>
          </p:cNvSpPr>
          <p:nvPr>
            <p:ph type="title"/>
          </p:nvPr>
        </p:nvSpPr>
        <p:spPr>
          <a:xfrm>
            <a:off x="293081" y="14428"/>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4000" b="1" dirty="0">
                <a:solidFill>
                  <a:srgbClr val="2E3D49"/>
                </a:solidFill>
              </a:rPr>
              <a:t>Review Multivariate Test Results: Visualization</a:t>
            </a:r>
            <a:endParaRPr sz="4000" b="1" dirty="0">
              <a:solidFill>
                <a:srgbClr val="2E3D49"/>
              </a:solidFill>
            </a:endParaRPr>
          </a:p>
        </p:txBody>
      </p:sp>
      <p:sp>
        <p:nvSpPr>
          <p:cNvPr id="216" name="Google Shape;216;p56"/>
          <p:cNvSpPr txBox="1">
            <a:spLocks noGrp="1"/>
          </p:cNvSpPr>
          <p:nvPr>
            <p:ph type="body" idx="1"/>
          </p:nvPr>
        </p:nvSpPr>
        <p:spPr>
          <a:xfrm>
            <a:off x="264945" y="2576629"/>
            <a:ext cx="7242600" cy="62397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Clr>
                <a:srgbClr val="525C65"/>
              </a:buClr>
              <a:buSzPts val="2200"/>
              <a:buNone/>
            </a:pPr>
            <a:endParaRPr sz="2200" dirty="0">
              <a:solidFill>
                <a:srgbClr val="525C65"/>
              </a:solidFill>
              <a:highlight>
                <a:srgbClr val="FFFFFF"/>
              </a:highlight>
            </a:endParaRPr>
          </a:p>
          <a:p>
            <a:pPr marL="0" lvl="0" indent="0" algn="l" rtl="0">
              <a:spcBef>
                <a:spcPts val="1600"/>
              </a:spcBef>
              <a:spcAft>
                <a:spcPts val="0"/>
              </a:spcAft>
              <a:buNone/>
            </a:pP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0"/>
              </a:spcAft>
              <a:buNone/>
            </a:pPr>
            <a:br>
              <a:rPr lang="en" sz="2200" i="1" dirty="0">
                <a:solidFill>
                  <a:srgbClr val="525C65"/>
                </a:solidFill>
                <a:highlight>
                  <a:srgbClr val="FFFFFF"/>
                </a:highlight>
                <a:latin typeface="Open Sans Light"/>
                <a:ea typeface="Open Sans Light"/>
                <a:cs typeface="Open Sans Light"/>
                <a:sym typeface="Open Sans Light"/>
              </a:rPr>
            </a:br>
            <a:endParaRPr sz="2200" i="1" dirty="0">
              <a:solidFill>
                <a:srgbClr val="525C65"/>
              </a:solidFill>
              <a:highlight>
                <a:srgbClr val="FFFFFF"/>
              </a:highlight>
              <a:latin typeface="Open Sans Light"/>
              <a:ea typeface="Open Sans Light"/>
              <a:cs typeface="Open Sans Light"/>
              <a:sym typeface="Open Sans 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17" name="Google Shape;217;p56"/>
          <p:cNvSpPr/>
          <p:nvPr/>
        </p:nvSpPr>
        <p:spPr>
          <a:xfrm>
            <a:off x="6550350" y="8740400"/>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5F2DAAE-19E9-43BB-A663-62F820323E85}"/>
              </a:ext>
            </a:extLst>
          </p:cNvPr>
          <p:cNvPicPr>
            <a:picLocks noChangeAspect="1"/>
          </p:cNvPicPr>
          <p:nvPr/>
        </p:nvPicPr>
        <p:blipFill>
          <a:blip r:embed="rId3"/>
          <a:stretch>
            <a:fillRect/>
          </a:stretch>
        </p:blipFill>
        <p:spPr>
          <a:xfrm>
            <a:off x="0" y="1332912"/>
            <a:ext cx="7772400" cy="8145194"/>
          </a:xfrm>
          <a:prstGeom prst="rect">
            <a:avLst/>
          </a:prstGeom>
        </p:spPr>
      </p:pic>
      <p:sp>
        <p:nvSpPr>
          <p:cNvPr id="4" name="Rectangle: Rounded Corners 3">
            <a:extLst>
              <a:ext uri="{FF2B5EF4-FFF2-40B4-BE49-F238E27FC236}">
                <a16:creationId xmlns:a16="http://schemas.microsoft.com/office/drawing/2014/main" id="{5D3BF1B9-05B6-4418-BE27-39D89865042B}"/>
              </a:ext>
            </a:extLst>
          </p:cNvPr>
          <p:cNvSpPr/>
          <p:nvPr/>
        </p:nvSpPr>
        <p:spPr>
          <a:xfrm>
            <a:off x="1396218" y="3123027"/>
            <a:ext cx="5651696" cy="3087859"/>
          </a:xfrm>
          <a:prstGeom prst="round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AAFBCF7-65B9-47AC-86D8-943B42AB01A6}"/>
              </a:ext>
            </a:extLst>
          </p:cNvPr>
          <p:cNvPicPr>
            <a:picLocks noChangeAspect="1"/>
          </p:cNvPicPr>
          <p:nvPr/>
        </p:nvPicPr>
        <p:blipFill>
          <a:blip r:embed="rId4"/>
          <a:stretch>
            <a:fillRect/>
          </a:stretch>
        </p:blipFill>
        <p:spPr>
          <a:xfrm>
            <a:off x="1607157" y="3311946"/>
            <a:ext cx="5296639" cy="2695951"/>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4000" b="1">
                <a:solidFill>
                  <a:srgbClr val="2E3D49"/>
                </a:solidFill>
              </a:rPr>
              <a:t>Review Multivariate Test Results: Significance Test</a:t>
            </a:r>
            <a:endParaRPr sz="4000" b="1">
              <a:solidFill>
                <a:srgbClr val="2E3D49"/>
              </a:solidFill>
            </a:endParaRPr>
          </a:p>
        </p:txBody>
      </p:sp>
      <p:sp>
        <p:nvSpPr>
          <p:cNvPr id="223" name="Google Shape;223;p57"/>
          <p:cNvSpPr txBox="1">
            <a:spLocks noGrp="1"/>
          </p:cNvSpPr>
          <p:nvPr>
            <p:ph type="body" idx="1"/>
          </p:nvPr>
        </p:nvSpPr>
        <p:spPr>
          <a:xfrm>
            <a:off x="264945" y="2253729"/>
            <a:ext cx="7190932" cy="59688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525C65"/>
                </a:solidFill>
                <a:highlight>
                  <a:schemeClr val="lt1"/>
                </a:highlight>
              </a:rPr>
              <a:t>Determine if there was a significant difference between the experiments and control states.</a:t>
            </a:r>
            <a:endParaRPr sz="1600" i="1" dirty="0">
              <a:solidFill>
                <a:srgbClr val="525C65"/>
              </a:solidFill>
              <a:highlight>
                <a:srgbClr val="FFFFFF"/>
              </a:highlight>
              <a:latin typeface="Open Sans Light"/>
              <a:ea typeface="Open Sans Light"/>
              <a:cs typeface="Open Sans Light"/>
              <a:sym typeface="Open Sans Light"/>
            </a:endParaRPr>
          </a:p>
          <a:p>
            <a:pPr marL="457200" lvl="0" indent="-368300" algn="l" rtl="0">
              <a:spcBef>
                <a:spcPts val="1600"/>
              </a:spcBef>
              <a:spcAft>
                <a:spcPts val="0"/>
              </a:spcAft>
              <a:buClr>
                <a:srgbClr val="525C65"/>
              </a:buClr>
              <a:buSzPts val="2200"/>
              <a:buChar char="●"/>
            </a:pPr>
            <a:r>
              <a:rPr lang="en" sz="1600" dirty="0">
                <a:solidFill>
                  <a:srgbClr val="525C65"/>
                </a:solidFill>
                <a:highlight>
                  <a:srgbClr val="FFFFFF"/>
                </a:highlight>
              </a:rPr>
              <a:t>Explain </a:t>
            </a:r>
            <a:r>
              <a:rPr lang="en" sz="1600" dirty="0">
                <a:solidFill>
                  <a:srgbClr val="3C4043"/>
                </a:solidFill>
                <a:highlight>
                  <a:srgbClr val="FFFFFF"/>
                </a:highlight>
              </a:rPr>
              <a:t>how you would perform a t-test to determine if the experimental results had a greater impact on the booking conversion rate than the control state</a:t>
            </a:r>
          </a:p>
          <a:p>
            <a:pPr marL="457200" lvl="0" indent="-368300" algn="l" rtl="0">
              <a:spcBef>
                <a:spcPts val="1600"/>
              </a:spcBef>
              <a:spcAft>
                <a:spcPts val="0"/>
              </a:spcAft>
              <a:buClr>
                <a:srgbClr val="525C65"/>
              </a:buClr>
              <a:buSzPts val="2200"/>
              <a:buChar char="●"/>
            </a:pPr>
            <a:r>
              <a:rPr lang="en" sz="1600" dirty="0">
                <a:solidFill>
                  <a:srgbClr val="3C4043"/>
                </a:solidFill>
                <a:highlight>
                  <a:srgbClr val="FFFFFF"/>
                </a:highlight>
              </a:rPr>
              <a:t>We perform a t-test by </a:t>
            </a:r>
            <a:r>
              <a:rPr lang="en-US" sz="1600" dirty="0">
                <a:solidFill>
                  <a:srgbClr val="3C4043"/>
                </a:solidFill>
                <a:highlight>
                  <a:srgbClr val="FFFFFF"/>
                </a:highlight>
              </a:rPr>
              <a:t>performing the following steps:</a:t>
            </a:r>
          </a:p>
          <a:p>
            <a:pPr lvl="1" indent="-368300">
              <a:buClr>
                <a:srgbClr val="525C65"/>
              </a:buClr>
              <a:buSzPts val="2200"/>
              <a:buChar char="●"/>
            </a:pPr>
            <a:r>
              <a:rPr lang="en-US" sz="1600" dirty="0">
                <a:solidFill>
                  <a:srgbClr val="3C4043"/>
                </a:solidFill>
                <a:highlight>
                  <a:srgbClr val="FFFFFF"/>
                </a:highlight>
              </a:rPr>
              <a:t>State the Null Hypothesis:</a:t>
            </a:r>
          </a:p>
          <a:p>
            <a:pPr lvl="2" indent="-368300">
              <a:buClr>
                <a:srgbClr val="525C65"/>
              </a:buClr>
              <a:buSzPts val="2200"/>
              <a:buChar char="●"/>
            </a:pPr>
            <a:r>
              <a:rPr lang="en-US" sz="1600" dirty="0">
                <a:solidFill>
                  <a:srgbClr val="3C4043"/>
                </a:solidFill>
                <a:highlight>
                  <a:srgbClr val="FFFFFF"/>
                </a:highlight>
              </a:rPr>
              <a:t>Customers will not convert differently in the experiment groups vs the control groups</a:t>
            </a:r>
          </a:p>
          <a:p>
            <a:pPr lvl="1" indent="-368300">
              <a:buClr>
                <a:srgbClr val="525C65"/>
              </a:buClr>
              <a:buSzPts val="2200"/>
              <a:buChar char="●"/>
            </a:pPr>
            <a:r>
              <a:rPr lang="en-US" sz="1600" dirty="0">
                <a:solidFill>
                  <a:srgbClr val="3C4043"/>
                </a:solidFill>
                <a:highlight>
                  <a:srgbClr val="FFFFFF"/>
                </a:highlight>
              </a:rPr>
              <a:t>State the Alternate Hypothesis: </a:t>
            </a:r>
          </a:p>
          <a:p>
            <a:pPr lvl="2" indent="-368300">
              <a:buClr>
                <a:srgbClr val="525C65"/>
              </a:buClr>
              <a:buSzPts val="2200"/>
              <a:buChar char="●"/>
            </a:pPr>
            <a:r>
              <a:rPr lang="en-US" sz="1600" dirty="0">
                <a:solidFill>
                  <a:srgbClr val="3C4043"/>
                </a:solidFill>
                <a:highlight>
                  <a:srgbClr val="FFFFFF"/>
                </a:highlight>
              </a:rPr>
              <a:t>Customers will convert differently in the experiment groups vs the control groups. </a:t>
            </a:r>
          </a:p>
          <a:p>
            <a:pPr lvl="1" indent="-368300">
              <a:buClr>
                <a:srgbClr val="525C65"/>
              </a:buClr>
              <a:buSzPts val="2200"/>
              <a:buChar char="●"/>
            </a:pPr>
            <a:r>
              <a:rPr lang="en-US" sz="1600" dirty="0">
                <a:solidFill>
                  <a:srgbClr val="3C4043"/>
                </a:solidFill>
                <a:highlight>
                  <a:srgbClr val="FFFFFF"/>
                </a:highlight>
              </a:rPr>
              <a:t>Next we identify the P Value using a 95% Confidence threshold.</a:t>
            </a:r>
          </a:p>
          <a:p>
            <a:pPr lvl="1" indent="-368300">
              <a:buClr>
                <a:srgbClr val="525C65"/>
              </a:buClr>
              <a:buSzPts val="2200"/>
              <a:buChar char="●"/>
            </a:pPr>
            <a:r>
              <a:rPr lang="en-US" sz="1600" dirty="0">
                <a:solidFill>
                  <a:srgbClr val="3C4043"/>
                </a:solidFill>
                <a:highlight>
                  <a:srgbClr val="FFFFFF"/>
                </a:highlight>
              </a:rPr>
              <a:t>Now we would perform the test by identifying the # of Users, the # of Conversions, and the Confidence Interval</a:t>
            </a:r>
            <a:endParaRPr sz="1600" dirty="0">
              <a:solidFill>
                <a:srgbClr val="3C4043"/>
              </a:solidFill>
              <a:highlight>
                <a:srgbClr val="FFFFFF"/>
              </a:highlight>
            </a:endParaRPr>
          </a:p>
          <a:p>
            <a:pPr marL="0" lvl="0" indent="0" algn="l" rtl="0">
              <a:spcBef>
                <a:spcPts val="1600"/>
              </a:spcBef>
              <a:spcAft>
                <a:spcPts val="1600"/>
              </a:spcAft>
              <a:buNone/>
            </a:pPr>
            <a:endParaRPr sz="2200" i="1" dirty="0">
              <a:solidFill>
                <a:srgbClr val="525C65"/>
              </a:solidFill>
              <a:highlight>
                <a:srgbClr val="FFFFFF"/>
              </a:highlight>
              <a:latin typeface="Open Sans Light"/>
              <a:ea typeface="Open Sans Light"/>
              <a:cs typeface="Open Sans Light"/>
              <a:sym typeface="Open Sans Light"/>
            </a:endParaRPr>
          </a:p>
        </p:txBody>
      </p:sp>
      <p:sp>
        <p:nvSpPr>
          <p:cNvPr id="224" name="Google Shape;224;p57"/>
          <p:cNvSpPr/>
          <p:nvPr/>
        </p:nvSpPr>
        <p:spPr>
          <a:xfrm>
            <a:off x="8301778" y="7849329"/>
            <a:ext cx="1060200" cy="64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1231</Words>
  <Application>Microsoft Office PowerPoint</Application>
  <PresentationFormat>Custom</PresentationFormat>
  <Paragraphs>120</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Helvetica Neue</vt:lpstr>
      <vt:lpstr>Roboto</vt:lpstr>
      <vt:lpstr>Open Sans</vt:lpstr>
      <vt:lpstr>Calibri</vt:lpstr>
      <vt:lpstr>Open Sans Light</vt:lpstr>
      <vt:lpstr>Arial</vt:lpstr>
      <vt:lpstr>Simple Light</vt:lpstr>
      <vt:lpstr>White</vt:lpstr>
      <vt:lpstr>PowerPoint Presentation</vt:lpstr>
      <vt:lpstr>PowerPoint Presentation</vt:lpstr>
      <vt:lpstr>Select KPIs for Flyber Analyses </vt:lpstr>
      <vt:lpstr>KPIs </vt:lpstr>
      <vt:lpstr>KPIs </vt:lpstr>
      <vt:lpstr>KPIs </vt:lpstr>
      <vt:lpstr>Describe the First Multivariate Experiment </vt:lpstr>
      <vt:lpstr>Review Multivariate Test Results: Visualization</vt:lpstr>
      <vt:lpstr>Review Multivariate Test Results: Significance Test</vt:lpstr>
      <vt:lpstr>Review Multivariate Test Results: Significance Test</vt:lpstr>
      <vt:lpstr>PowerPoint Presentation</vt:lpstr>
      <vt:lpstr>User Funnel</vt:lpstr>
      <vt:lpstr>User Segments</vt:lpstr>
      <vt:lpstr>Segment Analysis of Funnel - AGE</vt:lpstr>
      <vt:lpstr>Segment Analysis of Funnel - Neighborhood</vt:lpstr>
      <vt:lpstr>Segment Analysis of Funnel</vt:lpstr>
      <vt:lpstr>PowerPoint Presentation</vt:lpstr>
      <vt:lpstr>User Interviews</vt:lpstr>
      <vt:lpstr>Suggested Features &amp; Experimentation Plan</vt:lpstr>
      <vt:lpstr>Additional Metrics to be Captured</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Jason Magnuson</cp:lastModifiedBy>
  <cp:revision>3</cp:revision>
  <dcterms:modified xsi:type="dcterms:W3CDTF">2021-07-19T18:53:40Z</dcterms:modified>
</cp:coreProperties>
</file>