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39"/>
    <p:restoredTop sz="94651"/>
  </p:normalViewPr>
  <p:slideViewPr>
    <p:cSldViewPr snapToGrid="0" showGuides="1">
      <p:cViewPr varScale="1">
        <p:scale>
          <a:sx n="105" d="100"/>
          <a:sy n="105" d="100"/>
        </p:scale>
        <p:origin x="208" y="2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2320F-E0BF-3E41-B8F8-9CD413AC5D0A}" type="datetimeFigureOut">
              <a:rPr lang="en-US" smtClean="0"/>
              <a:t>4/7/25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0EE23-D861-0747-BA3A-FF1FA02DA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50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10EE23-D861-0747-BA3A-FF1FA02DA4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91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D896C-0ECE-E38C-EBA0-45E6F15CC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BCB29-F9B6-C948-32E9-9667CD6BD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B77F0-E717-1239-DAC6-F1A743CB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ED09-5B7F-3841-B344-D66A4EC0F6E8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43938-690F-C0E7-AEDC-9B4F5DFAD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3858E-603F-0EDA-5CF7-84D589D4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5955-59E5-1240-AB1F-7AF415F29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38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365D-59B8-3782-CA9E-BA73A685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78AC0-CA1B-4C90-3EE7-ADDE3E2B5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BACF9-9157-3A33-669B-E6205C2DC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ED09-5B7F-3841-B344-D66A4EC0F6E8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0E61F-5182-ABFE-A187-16A557BC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72FAF-8356-6D13-DD68-4EF1765D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5955-59E5-1240-AB1F-7AF415F29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5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E2F7C-E487-EEF4-7AFF-D3063B012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E869D2-1148-A104-8154-D881F54B9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A05DD-DB81-E9B2-1DED-C991DF93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ED09-5B7F-3841-B344-D66A4EC0F6E8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690E4-BC72-9293-C0C2-99ED24A05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B8A65-E6A7-8BA2-C654-FF3120EC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5955-59E5-1240-AB1F-7AF415F29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8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59C29-27CE-C1D1-A257-51BD8C83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32475-289F-A457-5135-1E2CB136A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01DDF-28B2-2ED3-95CA-898AD4B5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ED09-5B7F-3841-B344-D66A4EC0F6E8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D1EB7-50BF-116D-6EEC-FC3B07DE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C722A-28DA-BE68-28F4-7EB304D91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5955-59E5-1240-AB1F-7AF415F29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3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58B71-A392-1668-BC7C-43D137C6E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BF878-C613-23F6-122B-FFEC92280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DD22A-AC9B-B951-99F1-F6FA751B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ED09-5B7F-3841-B344-D66A4EC0F6E8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4DF64-FF75-178D-FC74-913A506E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E15E5-C538-B93C-5542-E435CE854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5955-59E5-1240-AB1F-7AF415F29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9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BDDA-D2DF-A7AB-6710-5BD015D74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19417-976D-7CE8-D6F0-92D110C87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6D510-1408-AE05-0FC3-88CD297CB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9C12D-B8EE-B658-6C2E-AD9ADE93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ED09-5B7F-3841-B344-D66A4EC0F6E8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C5FF3-4CB7-DA0E-5EE1-0F4828ADD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935B6-9E19-61F6-5C8B-84258ECD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5955-59E5-1240-AB1F-7AF415F29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7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F43B-04FA-237F-2768-436D7C28E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F96E3-B284-16BF-CA1C-0E0A8623C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DEC5A-E260-F9F3-9575-C81BC9168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161425-C3BA-B5FB-D347-EE405266D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F8629-2DAF-FAC5-0420-AE31203AF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2EA61-1393-475E-C147-74258C1C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ED09-5B7F-3841-B344-D66A4EC0F6E8}" type="datetimeFigureOut">
              <a:rPr lang="en-US" smtClean="0"/>
              <a:t>4/7/25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F416F-70F6-A588-15D5-EFC01D4F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2CB6EF-3F5E-8DE5-E036-EA404F18D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5955-59E5-1240-AB1F-7AF415F29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6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84C7-40C2-DF3C-1116-5667B152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D91A0-0871-ED8B-22DF-C28BC898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ED09-5B7F-3841-B344-D66A4EC0F6E8}" type="datetimeFigureOut">
              <a:rPr lang="en-US" smtClean="0"/>
              <a:t>4/7/25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05066-529A-9A42-A496-F5FB8BF4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4D84D-4024-BC4B-E76A-804CDAA1A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5955-59E5-1240-AB1F-7AF415F29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0E4440-E273-03FB-2D92-3CD1B4246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ED09-5B7F-3841-B344-D66A4EC0F6E8}" type="datetimeFigureOut">
              <a:rPr lang="en-US" smtClean="0"/>
              <a:t>4/7/25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C191E-4D86-ED69-AE91-7D5FF3374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962B9-3D9D-9315-668C-851E8A9C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5955-59E5-1240-AB1F-7AF415F29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86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1BFF7-E973-F91C-4E60-EFFFDE51D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8390E-493F-29CE-03AA-A949E29DB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95D01-E7A1-189C-BA78-F3EA399D4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EAB18-1718-1789-2471-074111C99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ED09-5B7F-3841-B344-D66A4EC0F6E8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0CFCE-129B-70A0-EA08-791C6C81D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6189C-0013-9380-3D30-A509EE07D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5955-59E5-1240-AB1F-7AF415F29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35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FBBD5-AC52-0A6B-B815-C7D51000F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944A80-6B3D-3ECE-A1BF-1C2B411645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1A1007-31BB-22BB-7CCE-6480B5104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6A196-F9D6-8569-C7C4-77BD44288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5ED09-5B7F-3841-B344-D66A4EC0F6E8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EB35B-4C39-39D1-E733-06A347BF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47A2-A160-AD7D-402C-4E9AE27D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25955-59E5-1240-AB1F-7AF415F29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1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BF6BAF-ED69-B2EA-9BFC-25E41A75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FED13-EEAA-F60D-A884-5CB98656E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3F558-48B3-2F64-C255-961B6B9E6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D5ED09-5B7F-3841-B344-D66A4EC0F6E8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29B32-87F1-4A1B-171F-15CF2F73D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DACF6-D2A9-B2AF-EC80-6212F9D5F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525955-59E5-1240-AB1F-7AF415F29B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60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8B6F8-0EE4-1CE4-96F5-EB2F80A53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8379"/>
            <a:ext cx="9144000" cy="2387600"/>
          </a:xfrm>
        </p:spPr>
        <p:txBody>
          <a:bodyPr>
            <a:noAutofit/>
          </a:bodyPr>
          <a:lstStyle/>
          <a:p>
            <a:pPr>
              <a:spcAft>
                <a:spcPts val="750"/>
              </a:spcAft>
            </a:pPr>
            <a:br>
              <a:rPr lang="en-US" sz="3600" b="0" i="0">
                <a:solidFill>
                  <a:srgbClr val="595959"/>
                </a:solidFill>
                <a:effectLst/>
                <a:latin typeface="Adobe Caslon Pro" panose="0205050205050A020403" pitchFamily="18" charset="77"/>
              </a:rPr>
            </a:br>
            <a:r>
              <a:rPr lang="en-US" sz="3600" b="0" i="1">
                <a:solidFill>
                  <a:srgbClr val="595959"/>
                </a:solidFill>
                <a:effectLst/>
                <a:latin typeface="Adobe Caslon Pro" panose="0205050205050A020403" pitchFamily="18" charset="77"/>
              </a:rPr>
              <a:t>Bayesian Methods in Practice:</a:t>
            </a:r>
            <a:br>
              <a:rPr lang="en-US" sz="3600" b="0" i="1">
                <a:solidFill>
                  <a:srgbClr val="595959"/>
                </a:solidFill>
                <a:effectLst/>
                <a:latin typeface="Adobe Caslon Pro" panose="0205050205050A020403" pitchFamily="18" charset="77"/>
              </a:rPr>
            </a:br>
            <a:r>
              <a:rPr lang="en-US" sz="3600" b="0" i="1">
                <a:solidFill>
                  <a:srgbClr val="595959"/>
                </a:solidFill>
                <a:effectLst/>
                <a:latin typeface="Adobe Caslon Pro" panose="0205050205050A020403" pitchFamily="18" charset="77"/>
              </a:rPr>
              <a:t>Data Science Tools for Decision Analysis and Economic Decision Modelling, with applications to Healthcare and Product Management</a:t>
            </a:r>
            <a:endParaRPr lang="en-US" sz="3600" i="1" dirty="0">
              <a:latin typeface="Adobe Caslon Pro" panose="0205050205050A020403" pitchFamily="18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0ECCB-DEF9-4662-2875-B96DAF9F6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255962"/>
          </a:xfrm>
        </p:spPr>
        <p:txBody>
          <a:bodyPr>
            <a:normAutofit/>
          </a:bodyPr>
          <a:lstStyle/>
          <a:p>
            <a:pPr>
              <a:spcAft>
                <a:spcPts val="750"/>
              </a:spcAft>
              <a:buNone/>
            </a:pPr>
            <a:r>
              <a:rPr lang="en-US" sz="2400" b="0" i="0">
                <a:solidFill>
                  <a:schemeClr val="accent5">
                    <a:lumMod val="75000"/>
                  </a:schemeClr>
                </a:solidFill>
                <a:effectLst/>
                <a:latin typeface="Adobe Caslon Pro" panose="0205050205050A020403" pitchFamily="18" charset="77"/>
              </a:rPr>
              <a:t>2025 SDP Conference </a:t>
            </a:r>
            <a:r>
              <a:rPr lang="en-US" b="0" i="0">
                <a:solidFill>
                  <a:schemeClr val="accent5">
                    <a:lumMod val="75000"/>
                  </a:schemeClr>
                </a:solidFill>
                <a:effectLst/>
                <a:latin typeface="Adobe Caslon Pro" panose="0205050205050A020403" pitchFamily="18" charset="77"/>
              </a:rPr>
              <a:t>Virtual </a:t>
            </a:r>
            <a:r>
              <a:rPr lang="en-US" sz="2400" b="0" i="0">
                <a:solidFill>
                  <a:schemeClr val="accent5">
                    <a:lumMod val="75000"/>
                  </a:schemeClr>
                </a:solidFill>
                <a:effectLst/>
                <a:latin typeface="Adobe Caslon Pro" panose="0205050205050A020403" pitchFamily="18" charset="77"/>
              </a:rPr>
              <a:t>Workshop</a:t>
            </a:r>
            <a:endParaRPr lang="en-US" b="0" i="0">
              <a:solidFill>
                <a:schemeClr val="accent5">
                  <a:lumMod val="75000"/>
                </a:schemeClr>
              </a:solidFill>
              <a:effectLst/>
              <a:latin typeface="Adobe Caslon Pro" panose="0205050205050A020403" pitchFamily="18" charset="77"/>
            </a:endParaRPr>
          </a:p>
          <a:p>
            <a:pPr>
              <a:spcAft>
                <a:spcPts val="750"/>
              </a:spcAft>
              <a:buNone/>
            </a:pPr>
            <a:r>
              <a:rPr lang="en-US" b="0" i="0">
                <a:solidFill>
                  <a:schemeClr val="accent5">
                    <a:lumMod val="75000"/>
                  </a:schemeClr>
                </a:solidFill>
                <a:effectLst/>
                <a:latin typeface="Adobe Caslon Pro" panose="0205050205050A020403" pitchFamily="18" charset="77"/>
              </a:rPr>
              <a:t>Instructors: John Mark Agosta (Fondata LLC),  Robert Horton (Win-Vector Labs)  Joseph Rickert (Rworks.dev) &amp; Eva Roa (Google)</a:t>
            </a:r>
          </a:p>
          <a:p>
            <a:pPr>
              <a:spcAft>
                <a:spcPts val="750"/>
              </a:spcAft>
              <a:buNone/>
            </a:pPr>
            <a:r>
              <a:rPr lang="en-US" b="0" i="0">
                <a:solidFill>
                  <a:schemeClr val="accent5">
                    <a:lumMod val="75000"/>
                  </a:schemeClr>
                </a:solidFill>
                <a:effectLst/>
                <a:latin typeface="Adobe Caslon Pro" panose="0205050205050A020403" pitchFamily="18" charset="77"/>
              </a:rPr>
              <a:t>Tuesday, April 8, 2025,	8:00am - 12:00pm PDT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1EC979-B223-32BD-6A26-6B91F0339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45973"/>
            <a:ext cx="12192000" cy="81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3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63D46-0A93-7133-BFE1-99BEB06D5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these topics?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CEC9D-1D7A-D316-E8D5-F7449189C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The Society of Decision Professionals (SDP) recognizes that </a:t>
            </a:r>
            <a:r>
              <a:rPr lang="en-US" i="1" dirty="0">
                <a:solidFill>
                  <a:srgbClr val="C00000"/>
                </a:solidFill>
              </a:rPr>
              <a:t>applications of Decision Analysis are changing rapidly, </a:t>
            </a:r>
            <a:r>
              <a:rPr lang="en-US" i="1" dirty="0"/>
              <a:t>with pressure from </a:t>
            </a:r>
            <a:r>
              <a:rPr lang="en-US" i="1" dirty="0">
                <a:solidFill>
                  <a:srgbClr val="FF0000"/>
                </a:solidFill>
              </a:rPr>
              <a:t>Data Science </a:t>
            </a:r>
            <a:r>
              <a:rPr lang="en-US" i="1" dirty="0"/>
              <a:t>and </a:t>
            </a:r>
            <a:r>
              <a:rPr lang="en-US" i="1" dirty="0">
                <a:solidFill>
                  <a:srgbClr val="FF0000"/>
                </a:solidFill>
              </a:rPr>
              <a:t>AI</a:t>
            </a:r>
          </a:p>
          <a:p>
            <a:r>
              <a:rPr lang="en-US" dirty="0"/>
              <a:t>”High-tech” companies are discovering Decision Analysis concepts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improve their product decisions</a:t>
            </a:r>
          </a:p>
          <a:p>
            <a:r>
              <a:rPr lang="en-US" dirty="0"/>
              <a:t>Probability-based  data analysis from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machine learning fits nicely with Decision Analysis</a:t>
            </a:r>
            <a:r>
              <a:rPr lang="en-US" dirty="0"/>
              <a:t> methods</a:t>
            </a:r>
          </a:p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Healthcare</a:t>
            </a:r>
            <a:r>
              <a:rPr lang="en-US" dirty="0"/>
              <a:t> is an excellent example for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analytical decision making.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8E901-1786-1891-4485-1CD9AE414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0333"/>
            <a:ext cx="12192000" cy="51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6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A076-804E-16F2-C82E-29086D045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Schedule: What we’ll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21C57-B0B9-890B-739E-8C911E349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8:00</a:t>
            </a:r>
            <a:r>
              <a:rPr lang="en-US" dirty="0"/>
              <a:t> Introductions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8:15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Eva</a:t>
            </a:r>
            <a:r>
              <a:rPr lang="en-US">
                <a:solidFill>
                  <a:schemeClr val="accent5">
                    <a:lumMod val="60000"/>
                    <a:lumOff val="40000"/>
                  </a:schemeClr>
                </a:solidFill>
              </a:rPr>
              <a:t>, Google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product manager </a:t>
            </a:r>
            <a:r>
              <a:rPr lang="en-US" dirty="0"/>
              <a:t>shows you how </a:t>
            </a:r>
            <a:r>
              <a:rPr lang="en-US" dirty="0">
                <a:solidFill>
                  <a:srgbClr val="C00000"/>
                </a:solidFill>
              </a:rPr>
              <a:t>Data Science </a:t>
            </a:r>
            <a:r>
              <a:rPr lang="en-US" dirty="0"/>
              <a:t>teams can be empowered to make high-paced product decisions.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9:30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John Mark, ex-Microsoft, </a:t>
            </a:r>
            <a:r>
              <a:rPr lang="en-US" dirty="0"/>
              <a:t>demonstrates how current machine learning software can be integrated with existing </a:t>
            </a:r>
            <a:r>
              <a:rPr lang="en-US" dirty="0">
                <a:solidFill>
                  <a:srgbClr val="C00000"/>
                </a:solidFill>
              </a:rPr>
              <a:t>Decision Analysis tools.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10:30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Bob and Joseph, also ex-Microsoft</a:t>
            </a:r>
            <a:r>
              <a:rPr lang="en-US" dirty="0"/>
              <a:t>, show how </a:t>
            </a:r>
            <a:r>
              <a:rPr lang="en-US" dirty="0">
                <a:solidFill>
                  <a:srgbClr val="C00000"/>
                </a:solidFill>
              </a:rPr>
              <a:t>Bayesian “MCMC” </a:t>
            </a:r>
            <a:r>
              <a:rPr lang="en-US" dirty="0"/>
              <a:t>analysis is applied to analytical decision making.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04E68E-68EE-5F1D-2EDB-753D92CD8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0333"/>
            <a:ext cx="12192000" cy="51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415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E0F3-0818-07AA-DADC-CF9102E3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Please introduce yourselves!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ED350-B68B-6A6E-0DE4-E5FC9F529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endParaRPr lang="en-US" sz="20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Graphic 7" descr="Questions">
            <a:extLst>
              <a:ext uri="{FF2B5EF4-FFF2-40B4-BE49-F238E27FC236}">
                <a16:creationId xmlns:a16="http://schemas.microsoft.com/office/drawing/2014/main" id="{7E1EC391-1DF0-A785-66AD-D178B59E2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3920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2806</TotalTime>
  <Words>211</Words>
  <Application>Microsoft Macintosh PowerPoint</Application>
  <PresentationFormat>Widescreen</PresentationFormat>
  <Paragraphs>16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Adobe Caslon Pro</vt:lpstr>
      <vt:lpstr>Aptos</vt:lpstr>
      <vt:lpstr>Aptos Display</vt:lpstr>
      <vt:lpstr>Arial</vt:lpstr>
      <vt:lpstr>Office Theme</vt:lpstr>
      <vt:lpstr> Bayesian Methods in Practice: Data Science Tools for Decision Analysis and Economic Decision Modelling, with applications to Healthcare and Product Management</vt:lpstr>
      <vt:lpstr>Why these topics?  </vt:lpstr>
      <vt:lpstr>Our Schedule: What we’ll cover</vt:lpstr>
      <vt:lpstr>Please introduce yourselves!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Mark Agosta</dc:creator>
  <cp:lastModifiedBy>John Mark Agosta</cp:lastModifiedBy>
  <cp:revision>9</cp:revision>
  <dcterms:created xsi:type="dcterms:W3CDTF">2025-04-05T16:09:21Z</dcterms:created>
  <dcterms:modified xsi:type="dcterms:W3CDTF">2025-04-08T14:48:52Z</dcterms:modified>
</cp:coreProperties>
</file>