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007" r:id="rId3"/>
    <p:sldId id="2003" r:id="rId4"/>
    <p:sldId id="200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6E72F2-5502-3741-B0FC-9F5CA6C821A5}" v="7" dt="2024-03-27T17:22:55.6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243"/>
    <p:restoredTop sz="96327"/>
  </p:normalViewPr>
  <p:slideViewPr>
    <p:cSldViewPr snapToGrid="0">
      <p:cViewPr varScale="1">
        <p:scale>
          <a:sx n="64" d="100"/>
          <a:sy n="64" d="100"/>
        </p:scale>
        <p:origin x="184" y="15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70CE92-9C3D-474D-B0B9-14C2FF0D67E2}" type="datetimeFigureOut">
              <a:rPr lang="en-US" smtClean="0"/>
              <a:t>3/27/24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F690B0-93F8-2C4E-A192-5971A1D80E84}" type="slidenum">
              <a:rPr lang="en-US" smtClean="0"/>
              <a:t>‹#›</a:t>
            </a:fld>
            <a:endParaRPr lang="en-US"/>
          </a:p>
        </p:txBody>
      </p:sp>
    </p:spTree>
    <p:extLst>
      <p:ext uri="{BB962C8B-B14F-4D97-AF65-F5344CB8AC3E}">
        <p14:creationId xmlns:p14="http://schemas.microsoft.com/office/powerpoint/2010/main" val="2864106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the “turtle graphics” explanation of ROC curves. Once the cases are sorted by their scores, the turtle uses them to plot its course. Starting at (0,0) it reads the sorted labels. If it sees a positive one (red in this figure), it goes up. If it sees a negative(black) case it goes to the right. It scales its steps along each axis so that by the time it has seen all of the positive cases it will be at 1.0 on the y axis, and by the time it has seen all the negative cases it will be at 1.0 on the x axis.</a:t>
            </a:r>
          </a:p>
          <a:p>
            <a:endParaRPr lang="en-US" dirty="0"/>
          </a:p>
          <a:p>
            <a:r>
              <a:rPr lang="en-US" dirty="0"/>
              <a:t>The “turtle’s eye view” of ROC curves is described here:</a:t>
            </a:r>
          </a:p>
          <a:p>
            <a:r>
              <a:rPr lang="en-US" dirty="0"/>
              <a:t>https://blog.revolutionanalytics.com/2016/08/roc-curves-in-two-lines-of-code.html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3/27/24 10:22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116266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ECF2C-BE89-0C14-CFE4-796525508A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B9B5E4-31D0-3E25-F232-E566C8DB8A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F4213B-6B82-EBB9-CC53-E00CBC261325}"/>
              </a:ext>
            </a:extLst>
          </p:cNvPr>
          <p:cNvSpPr>
            <a:spLocks noGrp="1"/>
          </p:cNvSpPr>
          <p:nvPr>
            <p:ph type="dt" sz="half" idx="10"/>
          </p:nvPr>
        </p:nvSpPr>
        <p:spPr/>
        <p:txBody>
          <a:bodyPr/>
          <a:lstStyle/>
          <a:p>
            <a:fld id="{4D2109D7-8D7F-C44C-899E-C8D7B7B8B25E}" type="datetimeFigureOut">
              <a:rPr lang="en-US" smtClean="0"/>
              <a:t>3/27/24</a:t>
            </a:fld>
            <a:endParaRPr lang="en-US"/>
          </a:p>
        </p:txBody>
      </p:sp>
      <p:sp>
        <p:nvSpPr>
          <p:cNvPr id="5" name="Footer Placeholder 4">
            <a:extLst>
              <a:ext uri="{FF2B5EF4-FFF2-40B4-BE49-F238E27FC236}">
                <a16:creationId xmlns:a16="http://schemas.microsoft.com/office/drawing/2014/main" id="{502ED6FE-F810-1608-8AF2-88693133D3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360EF1-A301-5FC6-1541-760997CA1BB3}"/>
              </a:ext>
            </a:extLst>
          </p:cNvPr>
          <p:cNvSpPr>
            <a:spLocks noGrp="1"/>
          </p:cNvSpPr>
          <p:nvPr>
            <p:ph type="sldNum" sz="quarter" idx="12"/>
          </p:nvPr>
        </p:nvSpPr>
        <p:spPr/>
        <p:txBody>
          <a:bodyPr/>
          <a:lstStyle/>
          <a:p>
            <a:fld id="{AA39A5F0-813D-864E-9501-1FA39EC6D470}" type="slidenum">
              <a:rPr lang="en-US" smtClean="0"/>
              <a:t>‹#›</a:t>
            </a:fld>
            <a:endParaRPr lang="en-US"/>
          </a:p>
        </p:txBody>
      </p:sp>
    </p:spTree>
    <p:extLst>
      <p:ext uri="{BB962C8B-B14F-4D97-AF65-F5344CB8AC3E}">
        <p14:creationId xmlns:p14="http://schemas.microsoft.com/office/powerpoint/2010/main" val="2677506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E7B38-1EEF-257F-98AF-573BB6FC28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2530C3-E28F-10EB-4833-8146B9524C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C6EFB-5485-DDAC-7DD2-4AF97BB4AFA5}"/>
              </a:ext>
            </a:extLst>
          </p:cNvPr>
          <p:cNvSpPr>
            <a:spLocks noGrp="1"/>
          </p:cNvSpPr>
          <p:nvPr>
            <p:ph type="dt" sz="half" idx="10"/>
          </p:nvPr>
        </p:nvSpPr>
        <p:spPr/>
        <p:txBody>
          <a:bodyPr/>
          <a:lstStyle/>
          <a:p>
            <a:fld id="{4D2109D7-8D7F-C44C-899E-C8D7B7B8B25E}" type="datetimeFigureOut">
              <a:rPr lang="en-US" smtClean="0"/>
              <a:t>3/27/24</a:t>
            </a:fld>
            <a:endParaRPr lang="en-US"/>
          </a:p>
        </p:txBody>
      </p:sp>
      <p:sp>
        <p:nvSpPr>
          <p:cNvPr id="5" name="Footer Placeholder 4">
            <a:extLst>
              <a:ext uri="{FF2B5EF4-FFF2-40B4-BE49-F238E27FC236}">
                <a16:creationId xmlns:a16="http://schemas.microsoft.com/office/drawing/2014/main" id="{B91EF1C1-8C0D-6918-BF14-CDABC8FC4D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A7650-A20A-661B-0A43-567D7656E571}"/>
              </a:ext>
            </a:extLst>
          </p:cNvPr>
          <p:cNvSpPr>
            <a:spLocks noGrp="1"/>
          </p:cNvSpPr>
          <p:nvPr>
            <p:ph type="sldNum" sz="quarter" idx="12"/>
          </p:nvPr>
        </p:nvSpPr>
        <p:spPr/>
        <p:txBody>
          <a:bodyPr/>
          <a:lstStyle/>
          <a:p>
            <a:fld id="{AA39A5F0-813D-864E-9501-1FA39EC6D470}" type="slidenum">
              <a:rPr lang="en-US" smtClean="0"/>
              <a:t>‹#›</a:t>
            </a:fld>
            <a:endParaRPr lang="en-US"/>
          </a:p>
        </p:txBody>
      </p:sp>
    </p:spTree>
    <p:extLst>
      <p:ext uri="{BB962C8B-B14F-4D97-AF65-F5344CB8AC3E}">
        <p14:creationId xmlns:p14="http://schemas.microsoft.com/office/powerpoint/2010/main" val="390915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06906C-CB16-F278-9FB2-3406BD5B77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CD584A-59D9-1CEE-880F-90EE49B78F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229A9F-C88D-3CF5-DC16-2AC8C9716ED8}"/>
              </a:ext>
            </a:extLst>
          </p:cNvPr>
          <p:cNvSpPr>
            <a:spLocks noGrp="1"/>
          </p:cNvSpPr>
          <p:nvPr>
            <p:ph type="dt" sz="half" idx="10"/>
          </p:nvPr>
        </p:nvSpPr>
        <p:spPr/>
        <p:txBody>
          <a:bodyPr/>
          <a:lstStyle/>
          <a:p>
            <a:fld id="{4D2109D7-8D7F-C44C-899E-C8D7B7B8B25E}" type="datetimeFigureOut">
              <a:rPr lang="en-US" smtClean="0"/>
              <a:t>3/27/24</a:t>
            </a:fld>
            <a:endParaRPr lang="en-US"/>
          </a:p>
        </p:txBody>
      </p:sp>
      <p:sp>
        <p:nvSpPr>
          <p:cNvPr id="5" name="Footer Placeholder 4">
            <a:extLst>
              <a:ext uri="{FF2B5EF4-FFF2-40B4-BE49-F238E27FC236}">
                <a16:creationId xmlns:a16="http://schemas.microsoft.com/office/drawing/2014/main" id="{B530D2EA-0A68-4886-0F7D-76165F543B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6F1BEE-5FFD-CEF6-AC47-BC57238412B3}"/>
              </a:ext>
            </a:extLst>
          </p:cNvPr>
          <p:cNvSpPr>
            <a:spLocks noGrp="1"/>
          </p:cNvSpPr>
          <p:nvPr>
            <p:ph type="sldNum" sz="quarter" idx="12"/>
          </p:nvPr>
        </p:nvSpPr>
        <p:spPr/>
        <p:txBody>
          <a:bodyPr/>
          <a:lstStyle/>
          <a:p>
            <a:fld id="{AA39A5F0-813D-864E-9501-1FA39EC6D470}" type="slidenum">
              <a:rPr lang="en-US" smtClean="0"/>
              <a:t>‹#›</a:t>
            </a:fld>
            <a:endParaRPr lang="en-US"/>
          </a:p>
        </p:txBody>
      </p:sp>
    </p:spTree>
    <p:extLst>
      <p:ext uri="{BB962C8B-B14F-4D97-AF65-F5344CB8AC3E}">
        <p14:creationId xmlns:p14="http://schemas.microsoft.com/office/powerpoint/2010/main" val="293773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81D4DF71-7A6D-4805-8BB8-4AA350B2234E}"/>
              </a:ext>
            </a:extLst>
          </p:cNvPr>
          <p:cNvSpPr>
            <a:spLocks noGrp="1"/>
          </p:cNvSpPr>
          <p:nvPr>
            <p:ph type="dt" sz="half" idx="11"/>
          </p:nvPr>
        </p:nvSpPr>
        <p:spPr/>
        <p:txBody>
          <a:bodyPr/>
          <a:lstStyle/>
          <a:p>
            <a:endParaRPr lang="en-US"/>
          </a:p>
        </p:txBody>
      </p:sp>
      <p:sp>
        <p:nvSpPr>
          <p:cNvPr id="5" name="Footer Placeholder 4">
            <a:extLst>
              <a:ext uri="{FF2B5EF4-FFF2-40B4-BE49-F238E27FC236}">
                <a16:creationId xmlns:a16="http://schemas.microsoft.com/office/drawing/2014/main" id="{8AFEDED6-D591-4EF4-8F63-851D3CF4D230}"/>
              </a:ext>
            </a:extLst>
          </p:cNvPr>
          <p:cNvSpPr>
            <a:spLocks noGrp="1"/>
          </p:cNvSpPr>
          <p:nvPr>
            <p:ph type="ftr" sz="quarter" idx="12"/>
          </p:nvPr>
        </p:nvSpPr>
        <p:spPr/>
        <p:txBody>
          <a:bodyPr/>
          <a:lstStyle/>
          <a:p>
            <a:r>
              <a:rPr lang="en-US"/>
              <a:t>MLADS </a:t>
            </a:r>
            <a:r>
              <a:rPr lang="en-US" err="1"/>
              <a:t>JUne</a:t>
            </a:r>
            <a:r>
              <a:rPr lang="en-US"/>
              <a:t> 2019                                              John Mark Agosta</a:t>
            </a:r>
          </a:p>
        </p:txBody>
      </p:sp>
      <p:sp>
        <p:nvSpPr>
          <p:cNvPr id="6" name="Slide Number Placeholder 5">
            <a:extLst>
              <a:ext uri="{FF2B5EF4-FFF2-40B4-BE49-F238E27FC236}">
                <a16:creationId xmlns:a16="http://schemas.microsoft.com/office/drawing/2014/main" id="{185FCB34-A32F-4F3D-A91C-CF295F4A7920}"/>
              </a:ext>
            </a:extLst>
          </p:cNvPr>
          <p:cNvSpPr>
            <a:spLocks noGrp="1"/>
          </p:cNvSpPr>
          <p:nvPr>
            <p:ph type="sldNum" sz="quarter" idx="13"/>
          </p:nvPr>
        </p:nvSpPr>
        <p:spPr/>
        <p:txBody>
          <a:bodyPr/>
          <a:lstStyle/>
          <a:p>
            <a:fld id="{8ECE0170-404A-4DE0-BD61-94174B1A3B0C}" type="slidenum">
              <a:rPr lang="en-US" smtClean="0"/>
              <a:t>‹#›</a:t>
            </a:fld>
            <a:endParaRPr lang="en-US"/>
          </a:p>
        </p:txBody>
      </p:sp>
    </p:spTree>
    <p:extLst>
      <p:ext uri="{BB962C8B-B14F-4D97-AF65-F5344CB8AC3E}">
        <p14:creationId xmlns:p14="http://schemas.microsoft.com/office/powerpoint/2010/main" val="299103776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A950A-3B79-9929-6CFF-A7054AC03D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44F807-CD1A-D0D8-3628-179DAC1739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87E659-0115-850E-5441-056D02F9DF57}"/>
              </a:ext>
            </a:extLst>
          </p:cNvPr>
          <p:cNvSpPr>
            <a:spLocks noGrp="1"/>
          </p:cNvSpPr>
          <p:nvPr>
            <p:ph type="dt" sz="half" idx="10"/>
          </p:nvPr>
        </p:nvSpPr>
        <p:spPr/>
        <p:txBody>
          <a:bodyPr/>
          <a:lstStyle/>
          <a:p>
            <a:fld id="{4D2109D7-8D7F-C44C-899E-C8D7B7B8B25E}" type="datetimeFigureOut">
              <a:rPr lang="en-US" smtClean="0"/>
              <a:t>3/27/24</a:t>
            </a:fld>
            <a:endParaRPr lang="en-US"/>
          </a:p>
        </p:txBody>
      </p:sp>
      <p:sp>
        <p:nvSpPr>
          <p:cNvPr id="5" name="Footer Placeholder 4">
            <a:extLst>
              <a:ext uri="{FF2B5EF4-FFF2-40B4-BE49-F238E27FC236}">
                <a16:creationId xmlns:a16="http://schemas.microsoft.com/office/drawing/2014/main" id="{4E737BFD-5FC5-91DE-CD21-0986023A9D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7D276A-4D29-BF68-900F-6322D300A0E9}"/>
              </a:ext>
            </a:extLst>
          </p:cNvPr>
          <p:cNvSpPr>
            <a:spLocks noGrp="1"/>
          </p:cNvSpPr>
          <p:nvPr>
            <p:ph type="sldNum" sz="quarter" idx="12"/>
          </p:nvPr>
        </p:nvSpPr>
        <p:spPr/>
        <p:txBody>
          <a:bodyPr/>
          <a:lstStyle/>
          <a:p>
            <a:fld id="{AA39A5F0-813D-864E-9501-1FA39EC6D470}" type="slidenum">
              <a:rPr lang="en-US" smtClean="0"/>
              <a:t>‹#›</a:t>
            </a:fld>
            <a:endParaRPr lang="en-US"/>
          </a:p>
        </p:txBody>
      </p:sp>
    </p:spTree>
    <p:extLst>
      <p:ext uri="{BB962C8B-B14F-4D97-AF65-F5344CB8AC3E}">
        <p14:creationId xmlns:p14="http://schemas.microsoft.com/office/powerpoint/2010/main" val="2435687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EC526-1B0F-F5A5-986B-0F5062FEE4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0BB6F6-B3BD-C8D0-B906-B722810F1D0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2D3669-A049-E93E-AA8B-E2545B647678}"/>
              </a:ext>
            </a:extLst>
          </p:cNvPr>
          <p:cNvSpPr>
            <a:spLocks noGrp="1"/>
          </p:cNvSpPr>
          <p:nvPr>
            <p:ph type="dt" sz="half" idx="10"/>
          </p:nvPr>
        </p:nvSpPr>
        <p:spPr/>
        <p:txBody>
          <a:bodyPr/>
          <a:lstStyle/>
          <a:p>
            <a:fld id="{4D2109D7-8D7F-C44C-899E-C8D7B7B8B25E}" type="datetimeFigureOut">
              <a:rPr lang="en-US" smtClean="0"/>
              <a:t>3/27/24</a:t>
            </a:fld>
            <a:endParaRPr lang="en-US"/>
          </a:p>
        </p:txBody>
      </p:sp>
      <p:sp>
        <p:nvSpPr>
          <p:cNvPr id="5" name="Footer Placeholder 4">
            <a:extLst>
              <a:ext uri="{FF2B5EF4-FFF2-40B4-BE49-F238E27FC236}">
                <a16:creationId xmlns:a16="http://schemas.microsoft.com/office/drawing/2014/main" id="{E3A37247-3E86-2F92-00AF-B73814507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EF8A0E-BB3B-1633-C9CD-A6C4CBB3868F}"/>
              </a:ext>
            </a:extLst>
          </p:cNvPr>
          <p:cNvSpPr>
            <a:spLocks noGrp="1"/>
          </p:cNvSpPr>
          <p:nvPr>
            <p:ph type="sldNum" sz="quarter" idx="12"/>
          </p:nvPr>
        </p:nvSpPr>
        <p:spPr/>
        <p:txBody>
          <a:bodyPr/>
          <a:lstStyle/>
          <a:p>
            <a:fld id="{AA39A5F0-813D-864E-9501-1FA39EC6D470}" type="slidenum">
              <a:rPr lang="en-US" smtClean="0"/>
              <a:t>‹#›</a:t>
            </a:fld>
            <a:endParaRPr lang="en-US"/>
          </a:p>
        </p:txBody>
      </p:sp>
    </p:spTree>
    <p:extLst>
      <p:ext uri="{BB962C8B-B14F-4D97-AF65-F5344CB8AC3E}">
        <p14:creationId xmlns:p14="http://schemas.microsoft.com/office/powerpoint/2010/main" val="1488003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C918-E6AD-724A-719F-2003D8D15D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9FA1C7-3090-92B7-2B98-F592E073EB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DEFE85-0DC1-1D28-E87E-EB561D09AD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0D2CA9-D0F0-FAAF-9FF4-878EB4FE9FCD}"/>
              </a:ext>
            </a:extLst>
          </p:cNvPr>
          <p:cNvSpPr>
            <a:spLocks noGrp="1"/>
          </p:cNvSpPr>
          <p:nvPr>
            <p:ph type="dt" sz="half" idx="10"/>
          </p:nvPr>
        </p:nvSpPr>
        <p:spPr/>
        <p:txBody>
          <a:bodyPr/>
          <a:lstStyle/>
          <a:p>
            <a:fld id="{4D2109D7-8D7F-C44C-899E-C8D7B7B8B25E}" type="datetimeFigureOut">
              <a:rPr lang="en-US" smtClean="0"/>
              <a:t>3/27/24</a:t>
            </a:fld>
            <a:endParaRPr lang="en-US"/>
          </a:p>
        </p:txBody>
      </p:sp>
      <p:sp>
        <p:nvSpPr>
          <p:cNvPr id="6" name="Footer Placeholder 5">
            <a:extLst>
              <a:ext uri="{FF2B5EF4-FFF2-40B4-BE49-F238E27FC236}">
                <a16:creationId xmlns:a16="http://schemas.microsoft.com/office/drawing/2014/main" id="{3DED31CA-6E8D-4C37-17C5-AAB5594639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04F978-4835-113F-D5EB-DEC282289007}"/>
              </a:ext>
            </a:extLst>
          </p:cNvPr>
          <p:cNvSpPr>
            <a:spLocks noGrp="1"/>
          </p:cNvSpPr>
          <p:nvPr>
            <p:ph type="sldNum" sz="quarter" idx="12"/>
          </p:nvPr>
        </p:nvSpPr>
        <p:spPr/>
        <p:txBody>
          <a:bodyPr/>
          <a:lstStyle/>
          <a:p>
            <a:fld id="{AA39A5F0-813D-864E-9501-1FA39EC6D470}" type="slidenum">
              <a:rPr lang="en-US" smtClean="0"/>
              <a:t>‹#›</a:t>
            </a:fld>
            <a:endParaRPr lang="en-US"/>
          </a:p>
        </p:txBody>
      </p:sp>
    </p:spTree>
    <p:extLst>
      <p:ext uri="{BB962C8B-B14F-4D97-AF65-F5344CB8AC3E}">
        <p14:creationId xmlns:p14="http://schemas.microsoft.com/office/powerpoint/2010/main" val="4285682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22587-BACA-97ED-6A08-91B96A4508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337BFA-101A-C7C0-2D19-8B2380E7A1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EAEBA2-4A6D-D8AF-8072-F00E5A8CC7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B39472-1A7D-789C-21B3-27AB949FBF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E48584-D245-E1A3-A4F7-ED37D957E6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2BAEC1-8F00-87CA-E621-441A7FCD95A4}"/>
              </a:ext>
            </a:extLst>
          </p:cNvPr>
          <p:cNvSpPr>
            <a:spLocks noGrp="1"/>
          </p:cNvSpPr>
          <p:nvPr>
            <p:ph type="dt" sz="half" idx="10"/>
          </p:nvPr>
        </p:nvSpPr>
        <p:spPr/>
        <p:txBody>
          <a:bodyPr/>
          <a:lstStyle/>
          <a:p>
            <a:fld id="{4D2109D7-8D7F-C44C-899E-C8D7B7B8B25E}" type="datetimeFigureOut">
              <a:rPr lang="en-US" smtClean="0"/>
              <a:t>3/27/24</a:t>
            </a:fld>
            <a:endParaRPr lang="en-US"/>
          </a:p>
        </p:txBody>
      </p:sp>
      <p:sp>
        <p:nvSpPr>
          <p:cNvPr id="8" name="Footer Placeholder 7">
            <a:extLst>
              <a:ext uri="{FF2B5EF4-FFF2-40B4-BE49-F238E27FC236}">
                <a16:creationId xmlns:a16="http://schemas.microsoft.com/office/drawing/2014/main" id="{9A425AE1-98CB-86AC-584C-18F165A2A0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812413-25B1-116C-EA82-1CFBC39B00A2}"/>
              </a:ext>
            </a:extLst>
          </p:cNvPr>
          <p:cNvSpPr>
            <a:spLocks noGrp="1"/>
          </p:cNvSpPr>
          <p:nvPr>
            <p:ph type="sldNum" sz="quarter" idx="12"/>
          </p:nvPr>
        </p:nvSpPr>
        <p:spPr/>
        <p:txBody>
          <a:bodyPr/>
          <a:lstStyle/>
          <a:p>
            <a:fld id="{AA39A5F0-813D-864E-9501-1FA39EC6D470}" type="slidenum">
              <a:rPr lang="en-US" smtClean="0"/>
              <a:t>‹#›</a:t>
            </a:fld>
            <a:endParaRPr lang="en-US"/>
          </a:p>
        </p:txBody>
      </p:sp>
    </p:spTree>
    <p:extLst>
      <p:ext uri="{BB962C8B-B14F-4D97-AF65-F5344CB8AC3E}">
        <p14:creationId xmlns:p14="http://schemas.microsoft.com/office/powerpoint/2010/main" val="2747070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E67B-CC2C-79BE-AD9F-8096F29F20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6AA991-5733-7107-24D3-1EF106144670}"/>
              </a:ext>
            </a:extLst>
          </p:cNvPr>
          <p:cNvSpPr>
            <a:spLocks noGrp="1"/>
          </p:cNvSpPr>
          <p:nvPr>
            <p:ph type="dt" sz="half" idx="10"/>
          </p:nvPr>
        </p:nvSpPr>
        <p:spPr/>
        <p:txBody>
          <a:bodyPr/>
          <a:lstStyle/>
          <a:p>
            <a:fld id="{4D2109D7-8D7F-C44C-899E-C8D7B7B8B25E}" type="datetimeFigureOut">
              <a:rPr lang="en-US" smtClean="0"/>
              <a:t>3/27/24</a:t>
            </a:fld>
            <a:endParaRPr lang="en-US"/>
          </a:p>
        </p:txBody>
      </p:sp>
      <p:sp>
        <p:nvSpPr>
          <p:cNvPr id="4" name="Footer Placeholder 3">
            <a:extLst>
              <a:ext uri="{FF2B5EF4-FFF2-40B4-BE49-F238E27FC236}">
                <a16:creationId xmlns:a16="http://schemas.microsoft.com/office/drawing/2014/main" id="{218FAE78-2DD0-992F-38EB-886D8D5BF2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D48262-2EAB-0C33-0C7B-FCD59153D52E}"/>
              </a:ext>
            </a:extLst>
          </p:cNvPr>
          <p:cNvSpPr>
            <a:spLocks noGrp="1"/>
          </p:cNvSpPr>
          <p:nvPr>
            <p:ph type="sldNum" sz="quarter" idx="12"/>
          </p:nvPr>
        </p:nvSpPr>
        <p:spPr/>
        <p:txBody>
          <a:bodyPr/>
          <a:lstStyle/>
          <a:p>
            <a:fld id="{AA39A5F0-813D-864E-9501-1FA39EC6D470}" type="slidenum">
              <a:rPr lang="en-US" smtClean="0"/>
              <a:t>‹#›</a:t>
            </a:fld>
            <a:endParaRPr lang="en-US"/>
          </a:p>
        </p:txBody>
      </p:sp>
    </p:spTree>
    <p:extLst>
      <p:ext uri="{BB962C8B-B14F-4D97-AF65-F5344CB8AC3E}">
        <p14:creationId xmlns:p14="http://schemas.microsoft.com/office/powerpoint/2010/main" val="2425597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5EC1BB-9858-7D6B-4D83-C69AB5A15CCA}"/>
              </a:ext>
            </a:extLst>
          </p:cNvPr>
          <p:cNvSpPr>
            <a:spLocks noGrp="1"/>
          </p:cNvSpPr>
          <p:nvPr>
            <p:ph type="dt" sz="half" idx="10"/>
          </p:nvPr>
        </p:nvSpPr>
        <p:spPr/>
        <p:txBody>
          <a:bodyPr/>
          <a:lstStyle/>
          <a:p>
            <a:fld id="{4D2109D7-8D7F-C44C-899E-C8D7B7B8B25E}" type="datetimeFigureOut">
              <a:rPr lang="en-US" smtClean="0"/>
              <a:t>3/27/24</a:t>
            </a:fld>
            <a:endParaRPr lang="en-US"/>
          </a:p>
        </p:txBody>
      </p:sp>
      <p:sp>
        <p:nvSpPr>
          <p:cNvPr id="3" name="Footer Placeholder 2">
            <a:extLst>
              <a:ext uri="{FF2B5EF4-FFF2-40B4-BE49-F238E27FC236}">
                <a16:creationId xmlns:a16="http://schemas.microsoft.com/office/drawing/2014/main" id="{CF899DE8-A499-6056-DDA3-502069ED1D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C2093-7156-17C7-E2F7-B62C3BBDD67E}"/>
              </a:ext>
            </a:extLst>
          </p:cNvPr>
          <p:cNvSpPr>
            <a:spLocks noGrp="1"/>
          </p:cNvSpPr>
          <p:nvPr>
            <p:ph type="sldNum" sz="quarter" idx="12"/>
          </p:nvPr>
        </p:nvSpPr>
        <p:spPr/>
        <p:txBody>
          <a:bodyPr/>
          <a:lstStyle/>
          <a:p>
            <a:fld id="{AA39A5F0-813D-864E-9501-1FA39EC6D470}" type="slidenum">
              <a:rPr lang="en-US" smtClean="0"/>
              <a:t>‹#›</a:t>
            </a:fld>
            <a:endParaRPr lang="en-US"/>
          </a:p>
        </p:txBody>
      </p:sp>
    </p:spTree>
    <p:extLst>
      <p:ext uri="{BB962C8B-B14F-4D97-AF65-F5344CB8AC3E}">
        <p14:creationId xmlns:p14="http://schemas.microsoft.com/office/powerpoint/2010/main" val="1941871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E03BF-4045-9A1D-7DB9-938FF2E273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F00A79-3D77-D7CB-F849-AC433DE4FD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EBA157-D5DD-0F1B-30BF-F2E067A559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CADB72-E7FB-EFAB-8ACC-9FE58E250747}"/>
              </a:ext>
            </a:extLst>
          </p:cNvPr>
          <p:cNvSpPr>
            <a:spLocks noGrp="1"/>
          </p:cNvSpPr>
          <p:nvPr>
            <p:ph type="dt" sz="half" idx="10"/>
          </p:nvPr>
        </p:nvSpPr>
        <p:spPr/>
        <p:txBody>
          <a:bodyPr/>
          <a:lstStyle/>
          <a:p>
            <a:fld id="{4D2109D7-8D7F-C44C-899E-C8D7B7B8B25E}" type="datetimeFigureOut">
              <a:rPr lang="en-US" smtClean="0"/>
              <a:t>3/27/24</a:t>
            </a:fld>
            <a:endParaRPr lang="en-US"/>
          </a:p>
        </p:txBody>
      </p:sp>
      <p:sp>
        <p:nvSpPr>
          <p:cNvPr id="6" name="Footer Placeholder 5">
            <a:extLst>
              <a:ext uri="{FF2B5EF4-FFF2-40B4-BE49-F238E27FC236}">
                <a16:creationId xmlns:a16="http://schemas.microsoft.com/office/drawing/2014/main" id="{8AAF915C-6006-0B75-C30F-9AF02E54DD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0B9459-F054-14D7-D3F2-12328B8DFAA3}"/>
              </a:ext>
            </a:extLst>
          </p:cNvPr>
          <p:cNvSpPr>
            <a:spLocks noGrp="1"/>
          </p:cNvSpPr>
          <p:nvPr>
            <p:ph type="sldNum" sz="quarter" idx="12"/>
          </p:nvPr>
        </p:nvSpPr>
        <p:spPr/>
        <p:txBody>
          <a:bodyPr/>
          <a:lstStyle/>
          <a:p>
            <a:fld id="{AA39A5F0-813D-864E-9501-1FA39EC6D470}" type="slidenum">
              <a:rPr lang="en-US" smtClean="0"/>
              <a:t>‹#›</a:t>
            </a:fld>
            <a:endParaRPr lang="en-US"/>
          </a:p>
        </p:txBody>
      </p:sp>
    </p:spTree>
    <p:extLst>
      <p:ext uri="{BB962C8B-B14F-4D97-AF65-F5344CB8AC3E}">
        <p14:creationId xmlns:p14="http://schemas.microsoft.com/office/powerpoint/2010/main" val="2681837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5D447-5587-87F2-19BC-8F99896A4F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46B30D-34D1-D294-7DBC-1491F177AB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9A6DEE-4F32-F65B-70EC-B418476BD6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62D30A-9BFA-3D3B-5746-92EAFF13FB2F}"/>
              </a:ext>
            </a:extLst>
          </p:cNvPr>
          <p:cNvSpPr>
            <a:spLocks noGrp="1"/>
          </p:cNvSpPr>
          <p:nvPr>
            <p:ph type="dt" sz="half" idx="10"/>
          </p:nvPr>
        </p:nvSpPr>
        <p:spPr/>
        <p:txBody>
          <a:bodyPr/>
          <a:lstStyle/>
          <a:p>
            <a:fld id="{4D2109D7-8D7F-C44C-899E-C8D7B7B8B25E}" type="datetimeFigureOut">
              <a:rPr lang="en-US" smtClean="0"/>
              <a:t>3/27/24</a:t>
            </a:fld>
            <a:endParaRPr lang="en-US"/>
          </a:p>
        </p:txBody>
      </p:sp>
      <p:sp>
        <p:nvSpPr>
          <p:cNvPr id="6" name="Footer Placeholder 5">
            <a:extLst>
              <a:ext uri="{FF2B5EF4-FFF2-40B4-BE49-F238E27FC236}">
                <a16:creationId xmlns:a16="http://schemas.microsoft.com/office/drawing/2014/main" id="{908A1D79-D3BC-12CA-AAF8-80D4392A06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B2ED94-607C-C2A6-8BCE-6EC9FEED4D42}"/>
              </a:ext>
            </a:extLst>
          </p:cNvPr>
          <p:cNvSpPr>
            <a:spLocks noGrp="1"/>
          </p:cNvSpPr>
          <p:nvPr>
            <p:ph type="sldNum" sz="quarter" idx="12"/>
          </p:nvPr>
        </p:nvSpPr>
        <p:spPr/>
        <p:txBody>
          <a:bodyPr/>
          <a:lstStyle/>
          <a:p>
            <a:fld id="{AA39A5F0-813D-864E-9501-1FA39EC6D470}" type="slidenum">
              <a:rPr lang="en-US" smtClean="0"/>
              <a:t>‹#›</a:t>
            </a:fld>
            <a:endParaRPr lang="en-US"/>
          </a:p>
        </p:txBody>
      </p:sp>
    </p:spTree>
    <p:extLst>
      <p:ext uri="{BB962C8B-B14F-4D97-AF65-F5344CB8AC3E}">
        <p14:creationId xmlns:p14="http://schemas.microsoft.com/office/powerpoint/2010/main" val="3877960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39CD2C-D470-AB16-6DA4-AA967B9C06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5F84FB-CBA8-FEB7-9C7B-37A04399E7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F4C015-435A-2C87-1A7C-512607DBC1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D2109D7-8D7F-C44C-899E-C8D7B7B8B25E}" type="datetimeFigureOut">
              <a:rPr lang="en-US" smtClean="0"/>
              <a:t>3/27/24</a:t>
            </a:fld>
            <a:endParaRPr lang="en-US"/>
          </a:p>
        </p:txBody>
      </p:sp>
      <p:sp>
        <p:nvSpPr>
          <p:cNvPr id="5" name="Footer Placeholder 4">
            <a:extLst>
              <a:ext uri="{FF2B5EF4-FFF2-40B4-BE49-F238E27FC236}">
                <a16:creationId xmlns:a16="http://schemas.microsoft.com/office/drawing/2014/main" id="{9E82F088-DC6C-6307-2CB2-34A7A526E4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E285B5A-ABD5-E1BE-1BFB-4030CF5AB7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A39A5F0-813D-864E-9501-1FA39EC6D470}" type="slidenum">
              <a:rPr lang="en-US" smtClean="0"/>
              <a:t>‹#›</a:t>
            </a:fld>
            <a:endParaRPr lang="en-US"/>
          </a:p>
        </p:txBody>
      </p:sp>
    </p:spTree>
    <p:extLst>
      <p:ext uri="{BB962C8B-B14F-4D97-AF65-F5344CB8AC3E}">
        <p14:creationId xmlns:p14="http://schemas.microsoft.com/office/powerpoint/2010/main" val="3404888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DFFBF-84F6-0065-9EAA-1B2DF3701F03}"/>
              </a:ext>
            </a:extLst>
          </p:cNvPr>
          <p:cNvSpPr>
            <a:spLocks noGrp="1"/>
          </p:cNvSpPr>
          <p:nvPr>
            <p:ph type="ctrTitle"/>
          </p:nvPr>
        </p:nvSpPr>
        <p:spPr/>
        <p:txBody>
          <a:bodyPr/>
          <a:lstStyle/>
          <a:p>
            <a:r>
              <a:rPr lang="en-US" dirty="0"/>
              <a:t>Notes on evaluating machine learning models</a:t>
            </a:r>
          </a:p>
        </p:txBody>
      </p:sp>
      <p:sp>
        <p:nvSpPr>
          <p:cNvPr id="3" name="Subtitle 2">
            <a:extLst>
              <a:ext uri="{FF2B5EF4-FFF2-40B4-BE49-F238E27FC236}">
                <a16:creationId xmlns:a16="http://schemas.microsoft.com/office/drawing/2014/main" id="{BBC8EEB7-4B32-E358-C30C-BEDE3382F946}"/>
              </a:ext>
            </a:extLst>
          </p:cNvPr>
          <p:cNvSpPr>
            <a:spLocks noGrp="1"/>
          </p:cNvSpPr>
          <p:nvPr>
            <p:ph type="subTitle" idx="1"/>
          </p:nvPr>
        </p:nvSpPr>
        <p:spPr/>
        <p:txBody>
          <a:bodyPr/>
          <a:lstStyle/>
          <a:p>
            <a:r>
              <a:rPr lang="en-US" dirty="0"/>
              <a:t>John Mark </a:t>
            </a:r>
            <a:r>
              <a:rPr lang="en-US" dirty="0" err="1"/>
              <a:t>Agosta</a:t>
            </a:r>
            <a:endParaRPr lang="en-US" dirty="0"/>
          </a:p>
          <a:p>
            <a:r>
              <a:rPr lang="en-US" dirty="0"/>
              <a:t>ISE201</a:t>
            </a:r>
          </a:p>
          <a:p>
            <a:r>
              <a:rPr lang="en-US" dirty="0"/>
              <a:t>2</a:t>
            </a:r>
            <a:r>
              <a:rPr lang="en-US" i="1" dirty="0"/>
              <a:t>7 Mar 2024</a:t>
            </a:r>
            <a:endParaRPr lang="en-US" dirty="0"/>
          </a:p>
        </p:txBody>
      </p:sp>
    </p:spTree>
    <p:extLst>
      <p:ext uri="{BB962C8B-B14F-4D97-AF65-F5344CB8AC3E}">
        <p14:creationId xmlns:p14="http://schemas.microsoft.com/office/powerpoint/2010/main" val="2755771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217E-17DA-4FAB-940D-3A111F0E6BED}"/>
              </a:ext>
            </a:extLst>
          </p:cNvPr>
          <p:cNvSpPr>
            <a:spLocks noGrp="1"/>
          </p:cNvSpPr>
          <p:nvPr>
            <p:ph type="title"/>
          </p:nvPr>
        </p:nvSpPr>
        <p:spPr>
          <a:xfrm>
            <a:off x="838200" y="365125"/>
            <a:ext cx="10515600" cy="1325563"/>
          </a:xfrm>
        </p:spPr>
        <p:txBody>
          <a:bodyPr/>
          <a:lstStyle/>
          <a:p>
            <a:r>
              <a:rPr lang="en-US" dirty="0"/>
              <a:t>Manual programming v/s Machine Learning</a:t>
            </a:r>
          </a:p>
        </p:txBody>
      </p:sp>
      <p:sp>
        <p:nvSpPr>
          <p:cNvPr id="4" name="Footer Placeholder 3">
            <a:extLst>
              <a:ext uri="{FF2B5EF4-FFF2-40B4-BE49-F238E27FC236}">
                <a16:creationId xmlns:a16="http://schemas.microsoft.com/office/drawing/2014/main" id="{8CCB2445-F57A-4A13-A153-7E8673BCB521}"/>
              </a:ext>
            </a:extLst>
          </p:cNvPr>
          <p:cNvSpPr>
            <a:spLocks noGrp="1"/>
          </p:cNvSpPr>
          <p:nvPr>
            <p:ph type="ftr" sz="quarter" idx="12"/>
          </p:nvPr>
        </p:nvSpPr>
        <p:spPr/>
        <p:txBody>
          <a:bodyPr/>
          <a:lstStyle/>
          <a:p>
            <a:r>
              <a:rPr lang="en-US" dirty="0"/>
              <a:t>John Mark Agosta</a:t>
            </a:r>
          </a:p>
        </p:txBody>
      </p:sp>
      <p:sp>
        <p:nvSpPr>
          <p:cNvPr id="5" name="Slide Number Placeholder 4">
            <a:extLst>
              <a:ext uri="{FF2B5EF4-FFF2-40B4-BE49-F238E27FC236}">
                <a16:creationId xmlns:a16="http://schemas.microsoft.com/office/drawing/2014/main" id="{3CDA9D87-9E25-4437-8F89-AF3ACFA71FB8}"/>
              </a:ext>
            </a:extLst>
          </p:cNvPr>
          <p:cNvSpPr>
            <a:spLocks noGrp="1"/>
          </p:cNvSpPr>
          <p:nvPr>
            <p:ph type="sldNum" sz="quarter" idx="13"/>
          </p:nvPr>
        </p:nvSpPr>
        <p:spPr/>
        <p:txBody>
          <a:bodyPr/>
          <a:lstStyle/>
          <a:p>
            <a:fld id="{8ECE0170-404A-4DE0-BD61-94174B1A3B0C}" type="slidenum">
              <a:rPr lang="en-US" smtClean="0"/>
              <a:t>2</a:t>
            </a:fld>
            <a:endParaRPr lang="en-US"/>
          </a:p>
        </p:txBody>
      </p:sp>
      <p:sp>
        <p:nvSpPr>
          <p:cNvPr id="10" name="Title 1">
            <a:extLst>
              <a:ext uri="{FF2B5EF4-FFF2-40B4-BE49-F238E27FC236}">
                <a16:creationId xmlns:a16="http://schemas.microsoft.com/office/drawing/2014/main" id="{11984C4B-37EA-4A69-A8BA-DFF128C9CDED}"/>
              </a:ext>
            </a:extLst>
          </p:cNvPr>
          <p:cNvSpPr txBox="1">
            <a:spLocks/>
          </p:cNvSpPr>
          <p:nvPr/>
        </p:nvSpPr>
        <p:spPr>
          <a:xfrm>
            <a:off x="7123981" y="5201669"/>
            <a:ext cx="4377906" cy="1055357"/>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In Supervised Machine Learning, the program is generated by from labels applied to historic data</a:t>
            </a:r>
          </a:p>
        </p:txBody>
      </p:sp>
      <p:sp>
        <p:nvSpPr>
          <p:cNvPr id="11" name="Rectangle: Diagonal Corners Rounded 10">
            <a:extLst>
              <a:ext uri="{FF2B5EF4-FFF2-40B4-BE49-F238E27FC236}">
                <a16:creationId xmlns:a16="http://schemas.microsoft.com/office/drawing/2014/main" id="{28029123-5859-44B9-ADF6-C5D0B1C8DC46}"/>
              </a:ext>
            </a:extLst>
          </p:cNvPr>
          <p:cNvSpPr/>
          <p:nvPr/>
        </p:nvSpPr>
        <p:spPr>
          <a:xfrm>
            <a:off x="8344210" y="4163802"/>
            <a:ext cx="2241550" cy="781050"/>
          </a:xfrm>
          <a:prstGeom prst="round2DiagRect">
            <a:avLst/>
          </a:prstGeom>
          <a:solidFill>
            <a:srgbClr val="92D05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a:t>
            </a:r>
          </a:p>
        </p:txBody>
      </p:sp>
      <p:sp>
        <p:nvSpPr>
          <p:cNvPr id="12" name="Rectangle: Diagonal Corners Rounded 11">
            <a:extLst>
              <a:ext uri="{FF2B5EF4-FFF2-40B4-BE49-F238E27FC236}">
                <a16:creationId xmlns:a16="http://schemas.microsoft.com/office/drawing/2014/main" id="{4A901DF0-D80D-486C-BDCD-B6D49D6C089F}"/>
              </a:ext>
            </a:extLst>
          </p:cNvPr>
          <p:cNvSpPr/>
          <p:nvPr/>
        </p:nvSpPr>
        <p:spPr>
          <a:xfrm>
            <a:off x="8355288" y="1847427"/>
            <a:ext cx="2241550" cy="781050"/>
          </a:xfrm>
          <a:prstGeom prst="round2DiagRect">
            <a:avLst/>
          </a:prstGeom>
          <a:solidFill>
            <a:schemeClr val="bg1">
              <a:lumMod val="8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13" name="Arrow: Pentagon 12">
            <a:extLst>
              <a:ext uri="{FF2B5EF4-FFF2-40B4-BE49-F238E27FC236}">
                <a16:creationId xmlns:a16="http://schemas.microsoft.com/office/drawing/2014/main" id="{B8C780AF-233D-477C-BAAC-53E4CD05AE0D}"/>
              </a:ext>
            </a:extLst>
          </p:cNvPr>
          <p:cNvSpPr/>
          <p:nvPr/>
        </p:nvSpPr>
        <p:spPr>
          <a:xfrm>
            <a:off x="7780613" y="2159649"/>
            <a:ext cx="527050" cy="12065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978C6C3-3CEA-4AD2-8906-EA020DC24117}"/>
              </a:ext>
            </a:extLst>
          </p:cNvPr>
          <p:cNvSpPr txBox="1"/>
          <p:nvPr/>
        </p:nvSpPr>
        <p:spPr>
          <a:xfrm>
            <a:off x="6720026" y="1826136"/>
            <a:ext cx="1721946" cy="369332"/>
          </a:xfrm>
          <a:prstGeom prst="rect">
            <a:avLst/>
          </a:prstGeom>
          <a:noFill/>
        </p:spPr>
        <p:txBody>
          <a:bodyPr wrap="none" rtlCol="0">
            <a:spAutoFit/>
          </a:bodyPr>
          <a:lstStyle/>
          <a:p>
            <a:r>
              <a:rPr lang="en-US" dirty="0"/>
              <a:t>Current features</a:t>
            </a:r>
          </a:p>
        </p:txBody>
      </p:sp>
      <p:sp>
        <p:nvSpPr>
          <p:cNvPr id="15" name="Arrow: Pentagon 14">
            <a:extLst>
              <a:ext uri="{FF2B5EF4-FFF2-40B4-BE49-F238E27FC236}">
                <a16:creationId xmlns:a16="http://schemas.microsoft.com/office/drawing/2014/main" id="{6B4ED032-82AC-4D60-AA7E-3C71F9764A22}"/>
              </a:ext>
            </a:extLst>
          </p:cNvPr>
          <p:cNvSpPr/>
          <p:nvPr/>
        </p:nvSpPr>
        <p:spPr>
          <a:xfrm>
            <a:off x="7780613" y="4567027"/>
            <a:ext cx="527050" cy="12065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BF5CE7A-6D12-4984-9447-59589232912A}"/>
              </a:ext>
            </a:extLst>
          </p:cNvPr>
          <p:cNvSpPr txBox="1"/>
          <p:nvPr/>
        </p:nvSpPr>
        <p:spPr>
          <a:xfrm>
            <a:off x="6653847" y="4194975"/>
            <a:ext cx="1719060" cy="369332"/>
          </a:xfrm>
          <a:prstGeom prst="rect">
            <a:avLst/>
          </a:prstGeom>
          <a:noFill/>
        </p:spPr>
        <p:txBody>
          <a:bodyPr wrap="none" rtlCol="0">
            <a:spAutoFit/>
          </a:bodyPr>
          <a:lstStyle/>
          <a:p>
            <a:r>
              <a:rPr lang="en-US" dirty="0"/>
              <a:t>Historic features</a:t>
            </a:r>
          </a:p>
        </p:txBody>
      </p:sp>
      <p:sp>
        <p:nvSpPr>
          <p:cNvPr id="17" name="Arrow: Pentagon 16">
            <a:extLst>
              <a:ext uri="{FF2B5EF4-FFF2-40B4-BE49-F238E27FC236}">
                <a16:creationId xmlns:a16="http://schemas.microsoft.com/office/drawing/2014/main" id="{9C980DA4-DC2E-483D-A83A-BD0CD890D94C}"/>
              </a:ext>
            </a:extLst>
          </p:cNvPr>
          <p:cNvSpPr/>
          <p:nvPr/>
        </p:nvSpPr>
        <p:spPr>
          <a:xfrm rot="10800000">
            <a:off x="10644463" y="4554327"/>
            <a:ext cx="527050" cy="12065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3524B07-2E33-448B-A20F-94DB363A78A0}"/>
              </a:ext>
            </a:extLst>
          </p:cNvPr>
          <p:cNvSpPr txBox="1"/>
          <p:nvPr/>
        </p:nvSpPr>
        <p:spPr>
          <a:xfrm>
            <a:off x="10596838" y="4181303"/>
            <a:ext cx="1216872" cy="369332"/>
          </a:xfrm>
          <a:prstGeom prst="rect">
            <a:avLst/>
          </a:prstGeom>
          <a:noFill/>
        </p:spPr>
        <p:txBody>
          <a:bodyPr wrap="none" rtlCol="0">
            <a:spAutoFit/>
          </a:bodyPr>
          <a:lstStyle/>
          <a:p>
            <a:r>
              <a:rPr lang="en-US" dirty="0"/>
              <a:t>Data labels</a:t>
            </a:r>
          </a:p>
        </p:txBody>
      </p:sp>
      <p:sp>
        <p:nvSpPr>
          <p:cNvPr id="19" name="Arrow: Pentagon 18">
            <a:extLst>
              <a:ext uri="{FF2B5EF4-FFF2-40B4-BE49-F238E27FC236}">
                <a16:creationId xmlns:a16="http://schemas.microsoft.com/office/drawing/2014/main" id="{157FEFCB-2E9E-4429-B283-6894F8947F36}"/>
              </a:ext>
            </a:extLst>
          </p:cNvPr>
          <p:cNvSpPr/>
          <p:nvPr/>
        </p:nvSpPr>
        <p:spPr>
          <a:xfrm>
            <a:off x="10641290" y="2159649"/>
            <a:ext cx="527050" cy="120650"/>
          </a:xfrm>
          <a:prstGeom prst="homePlat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766ED756-20D3-4953-AC4C-74A2CE906EBC}"/>
              </a:ext>
            </a:extLst>
          </p:cNvPr>
          <p:cNvSpPr txBox="1"/>
          <p:nvPr/>
        </p:nvSpPr>
        <p:spPr>
          <a:xfrm>
            <a:off x="10641290" y="1757298"/>
            <a:ext cx="840295" cy="363946"/>
          </a:xfrm>
          <a:prstGeom prst="rect">
            <a:avLst/>
          </a:prstGeom>
          <a:noFill/>
        </p:spPr>
        <p:txBody>
          <a:bodyPr wrap="none" rtlCol="0">
            <a:spAutoFit/>
          </a:bodyPr>
          <a:lstStyle/>
          <a:p>
            <a:r>
              <a:rPr lang="en-US" dirty="0"/>
              <a:t>Output</a:t>
            </a:r>
          </a:p>
        </p:txBody>
      </p:sp>
      <p:cxnSp>
        <p:nvCxnSpPr>
          <p:cNvPr id="21" name="Straight Arrow Connector 20">
            <a:extLst>
              <a:ext uri="{FF2B5EF4-FFF2-40B4-BE49-F238E27FC236}">
                <a16:creationId xmlns:a16="http://schemas.microsoft.com/office/drawing/2014/main" id="{366C536D-16B1-446C-88DA-EEC60A23904E}"/>
              </a:ext>
            </a:extLst>
          </p:cNvPr>
          <p:cNvCxnSpPr>
            <a:cxnSpLocks/>
            <a:endCxn id="12" idx="1"/>
          </p:cNvCxnSpPr>
          <p:nvPr/>
        </p:nvCxnSpPr>
        <p:spPr>
          <a:xfrm flipV="1">
            <a:off x="9476063" y="2628477"/>
            <a:ext cx="0" cy="1535325"/>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sp>
        <p:nvSpPr>
          <p:cNvPr id="23" name="Rectangle: Diagonal Corners Rounded 22">
            <a:extLst>
              <a:ext uri="{FF2B5EF4-FFF2-40B4-BE49-F238E27FC236}">
                <a16:creationId xmlns:a16="http://schemas.microsoft.com/office/drawing/2014/main" id="{E398710C-EB5E-491B-B17F-7928181FF0D4}"/>
              </a:ext>
            </a:extLst>
          </p:cNvPr>
          <p:cNvSpPr/>
          <p:nvPr/>
        </p:nvSpPr>
        <p:spPr>
          <a:xfrm>
            <a:off x="2427657" y="4106387"/>
            <a:ext cx="2241550" cy="781050"/>
          </a:xfrm>
          <a:prstGeom prst="round2DiagRect">
            <a:avLst/>
          </a:prstGeom>
          <a:solidFill>
            <a:schemeClr val="bg1">
              <a:lumMod val="8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Programmer </a:t>
            </a:r>
          </a:p>
        </p:txBody>
      </p:sp>
      <p:sp>
        <p:nvSpPr>
          <p:cNvPr id="24" name="Rectangle: Diagonal Corners Rounded 23">
            <a:extLst>
              <a:ext uri="{FF2B5EF4-FFF2-40B4-BE49-F238E27FC236}">
                <a16:creationId xmlns:a16="http://schemas.microsoft.com/office/drawing/2014/main" id="{265AFAD5-03BD-49C9-AA83-44A1695021BA}"/>
              </a:ext>
            </a:extLst>
          </p:cNvPr>
          <p:cNvSpPr/>
          <p:nvPr/>
        </p:nvSpPr>
        <p:spPr>
          <a:xfrm>
            <a:off x="2427657" y="1790012"/>
            <a:ext cx="2241550" cy="781050"/>
          </a:xfrm>
          <a:prstGeom prst="round2DiagRect">
            <a:avLst/>
          </a:prstGeom>
          <a:solidFill>
            <a:schemeClr val="bg1">
              <a:lumMod val="8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a:t>
            </a:r>
          </a:p>
        </p:txBody>
      </p:sp>
      <p:sp>
        <p:nvSpPr>
          <p:cNvPr id="25" name="Arrow: Pentagon 24">
            <a:extLst>
              <a:ext uri="{FF2B5EF4-FFF2-40B4-BE49-F238E27FC236}">
                <a16:creationId xmlns:a16="http://schemas.microsoft.com/office/drawing/2014/main" id="{FABEF630-3500-4074-8157-857164BA0068}"/>
              </a:ext>
            </a:extLst>
          </p:cNvPr>
          <p:cNvSpPr/>
          <p:nvPr/>
        </p:nvSpPr>
        <p:spPr>
          <a:xfrm>
            <a:off x="1852982" y="2102234"/>
            <a:ext cx="527050" cy="12065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32CD0A51-1824-40C1-B0A8-9ED669F3916B}"/>
              </a:ext>
            </a:extLst>
          </p:cNvPr>
          <p:cNvSpPr txBox="1"/>
          <p:nvPr/>
        </p:nvSpPr>
        <p:spPr>
          <a:xfrm>
            <a:off x="705711" y="1697644"/>
            <a:ext cx="1721946" cy="369332"/>
          </a:xfrm>
          <a:prstGeom prst="rect">
            <a:avLst/>
          </a:prstGeom>
          <a:noFill/>
        </p:spPr>
        <p:txBody>
          <a:bodyPr wrap="none" rtlCol="0">
            <a:spAutoFit/>
          </a:bodyPr>
          <a:lstStyle/>
          <a:p>
            <a:r>
              <a:rPr lang="en-US" dirty="0"/>
              <a:t>Current features</a:t>
            </a:r>
          </a:p>
        </p:txBody>
      </p:sp>
      <p:sp>
        <p:nvSpPr>
          <p:cNvPr id="27" name="Arrow: Pentagon 26">
            <a:extLst>
              <a:ext uri="{FF2B5EF4-FFF2-40B4-BE49-F238E27FC236}">
                <a16:creationId xmlns:a16="http://schemas.microsoft.com/office/drawing/2014/main" id="{477B9892-5264-4361-B7DA-EB81298D0E1F}"/>
              </a:ext>
            </a:extLst>
          </p:cNvPr>
          <p:cNvSpPr/>
          <p:nvPr/>
        </p:nvSpPr>
        <p:spPr>
          <a:xfrm>
            <a:off x="1852982" y="4509612"/>
            <a:ext cx="527050" cy="12065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FD2F83B5-E574-4806-AAF2-97D1992C876C}"/>
              </a:ext>
            </a:extLst>
          </p:cNvPr>
          <p:cNvSpPr txBox="1"/>
          <p:nvPr/>
        </p:nvSpPr>
        <p:spPr>
          <a:xfrm>
            <a:off x="684785" y="4127580"/>
            <a:ext cx="1719060" cy="369332"/>
          </a:xfrm>
          <a:prstGeom prst="rect">
            <a:avLst/>
          </a:prstGeom>
          <a:noFill/>
        </p:spPr>
        <p:txBody>
          <a:bodyPr wrap="none" rtlCol="0">
            <a:spAutoFit/>
          </a:bodyPr>
          <a:lstStyle/>
          <a:p>
            <a:r>
              <a:rPr lang="en-US" dirty="0"/>
              <a:t>Historic features</a:t>
            </a:r>
          </a:p>
        </p:txBody>
      </p:sp>
      <p:sp>
        <p:nvSpPr>
          <p:cNvPr id="31" name="Arrow: Pentagon 30">
            <a:extLst>
              <a:ext uri="{FF2B5EF4-FFF2-40B4-BE49-F238E27FC236}">
                <a16:creationId xmlns:a16="http://schemas.microsoft.com/office/drawing/2014/main" id="{09416EC0-1251-4AE4-A532-AA5122711DE4}"/>
              </a:ext>
            </a:extLst>
          </p:cNvPr>
          <p:cNvSpPr/>
          <p:nvPr/>
        </p:nvSpPr>
        <p:spPr>
          <a:xfrm>
            <a:off x="4713659" y="2102234"/>
            <a:ext cx="527050" cy="120650"/>
          </a:xfrm>
          <a:prstGeom prst="homePlat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2D014F86-06E8-463B-9F43-DFE103907686}"/>
              </a:ext>
            </a:extLst>
          </p:cNvPr>
          <p:cNvSpPr txBox="1"/>
          <p:nvPr/>
        </p:nvSpPr>
        <p:spPr>
          <a:xfrm>
            <a:off x="5237534" y="1977893"/>
            <a:ext cx="840295" cy="363946"/>
          </a:xfrm>
          <a:prstGeom prst="rect">
            <a:avLst/>
          </a:prstGeom>
          <a:noFill/>
        </p:spPr>
        <p:txBody>
          <a:bodyPr wrap="none" rtlCol="0">
            <a:spAutoFit/>
          </a:bodyPr>
          <a:lstStyle/>
          <a:p>
            <a:r>
              <a:rPr lang="en-US" dirty="0"/>
              <a:t>Output</a:t>
            </a:r>
          </a:p>
        </p:txBody>
      </p:sp>
      <p:cxnSp>
        <p:nvCxnSpPr>
          <p:cNvPr id="33" name="Straight Arrow Connector 32">
            <a:extLst>
              <a:ext uri="{FF2B5EF4-FFF2-40B4-BE49-F238E27FC236}">
                <a16:creationId xmlns:a16="http://schemas.microsoft.com/office/drawing/2014/main" id="{4B06FA54-17DD-4B5E-ABD0-F6F31C9EF0C0}"/>
              </a:ext>
            </a:extLst>
          </p:cNvPr>
          <p:cNvCxnSpPr>
            <a:stCxn id="23" idx="3"/>
            <a:endCxn id="24" idx="1"/>
          </p:cNvCxnSpPr>
          <p:nvPr/>
        </p:nvCxnSpPr>
        <p:spPr>
          <a:xfrm flipV="1">
            <a:off x="3548432" y="2571062"/>
            <a:ext cx="0" cy="1535325"/>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sp>
        <p:nvSpPr>
          <p:cNvPr id="34" name="Title 1">
            <a:extLst>
              <a:ext uri="{FF2B5EF4-FFF2-40B4-BE49-F238E27FC236}">
                <a16:creationId xmlns:a16="http://schemas.microsoft.com/office/drawing/2014/main" id="{C80F636F-2128-4B2D-9CF3-A02FD3574431}"/>
              </a:ext>
            </a:extLst>
          </p:cNvPr>
          <p:cNvSpPr txBox="1">
            <a:spLocks/>
          </p:cNvSpPr>
          <p:nvPr/>
        </p:nvSpPr>
        <p:spPr>
          <a:xfrm>
            <a:off x="1030857" y="5071770"/>
            <a:ext cx="4377906" cy="1055357"/>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In traditional programming the programmer comes up with the algorithm </a:t>
            </a:r>
          </a:p>
        </p:txBody>
      </p:sp>
    </p:spTree>
    <p:extLst>
      <p:ext uri="{BB962C8B-B14F-4D97-AF65-F5344CB8AC3E}">
        <p14:creationId xmlns:p14="http://schemas.microsoft.com/office/powerpoint/2010/main" val="30439014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9ECB8-3823-401B-9508-2DCF52A73CA2}"/>
              </a:ext>
            </a:extLst>
          </p:cNvPr>
          <p:cNvSpPr>
            <a:spLocks noGrp="1"/>
          </p:cNvSpPr>
          <p:nvPr>
            <p:ph type="title"/>
          </p:nvPr>
        </p:nvSpPr>
        <p:spPr>
          <a:xfrm>
            <a:off x="994673" y="-20970"/>
            <a:ext cx="10515600" cy="1325563"/>
          </a:xfrm>
        </p:spPr>
        <p:txBody>
          <a:bodyPr/>
          <a:lstStyle/>
          <a:p>
            <a:r>
              <a:rPr lang="en-US"/>
              <a:t>When Accuracy doesn’t cut it.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EBC616-EDCB-4A79-BBA3-0CBB55AD7C7E}"/>
                  </a:ext>
                </a:extLst>
              </p:cNvPr>
              <p:cNvSpPr>
                <a:spLocks noGrp="1"/>
              </p:cNvSpPr>
              <p:nvPr>
                <p:ph sz="quarter" idx="10"/>
              </p:nvPr>
            </p:nvSpPr>
            <p:spPr>
              <a:xfrm>
                <a:off x="491435" y="2686353"/>
                <a:ext cx="9614262" cy="4567404"/>
              </a:xfrm>
            </p:spPr>
            <p:txBody>
              <a:bodyPr/>
              <a:lstStyle/>
              <a:p>
                <a:pPr marL="0" indent="0">
                  <a:buNone/>
                </a:pPr>
                <a:r>
                  <a:rPr lang="en-US"/>
                  <a:t>1. Accuracy alone overlooks risk:</a:t>
                </a:r>
              </a:p>
              <a:p>
                <a:pPr marL="0" indent="0" algn="ctr">
                  <a:buNone/>
                </a:pPr>
                <a:r>
                  <a:rPr lang="en-US"/>
                  <a:t>Accuracy:	 </a:t>
                </a:r>
                <a14:m>
                  <m:oMath xmlns:m="http://schemas.openxmlformats.org/officeDocument/2006/math">
                    <m:sSub>
                      <m:sSubPr>
                        <m:ctrlPr>
                          <a:rPr lang="en-US" i="1" baseline="-25000">
                            <a:latin typeface="Cambria Math" panose="02040503050406030204" pitchFamily="18" charset="0"/>
                          </a:rPr>
                        </m:ctrlPr>
                      </m:sSubPr>
                      <m:e>
                        <m:r>
                          <a:rPr lang="en-US" i="1">
                            <a:latin typeface="Cambria Math" panose="02040503050406030204" pitchFamily="18" charset="0"/>
                          </a:rPr>
                          <m:t>𝑣</m:t>
                        </m:r>
                      </m:e>
                      <m:sub>
                        <m:r>
                          <a:rPr lang="en-US" i="1" baseline="-25000">
                            <a:latin typeface="Cambria Math" panose="02040503050406030204" pitchFamily="18" charset="0"/>
                          </a:rPr>
                          <m:t>𝑎</m:t>
                        </m:r>
                      </m:sub>
                    </m:sSub>
                    <m:r>
                      <a:rPr lang="en-US" i="1" baseline="-25000">
                        <a:latin typeface="Cambria Math" panose="02040503050406030204" pitchFamily="18" charset="0"/>
                      </a:rPr>
                      <m:t>=</m:t>
                    </m:r>
                    <m:r>
                      <a:rPr lang="en-US" i="1" baseline="-25000" smtClean="0">
                        <a:solidFill>
                          <a:srgbClr val="00B050"/>
                        </a:solidFill>
                        <a:latin typeface="Cambria Math" panose="02040503050406030204" pitchFamily="18" charset="0"/>
                      </a:rPr>
                      <m:t>𝑇𝑃</m:t>
                    </m:r>
                    <m:r>
                      <a:rPr lang="en-US" i="1" baseline="-25000">
                        <a:latin typeface="Cambria Math" panose="02040503050406030204" pitchFamily="18" charset="0"/>
                      </a:rPr>
                      <m:t>+</m:t>
                    </m:r>
                    <m:r>
                      <a:rPr lang="en-US" i="1" baseline="-25000" smtClean="0">
                        <a:solidFill>
                          <a:srgbClr val="00B050"/>
                        </a:solidFill>
                        <a:latin typeface="Cambria Math" panose="02040503050406030204" pitchFamily="18" charset="0"/>
                      </a:rPr>
                      <m:t>𝑇𝑁</m:t>
                    </m:r>
                  </m:oMath>
                </a14:m>
                <a:endParaRPr lang="en-US">
                  <a:solidFill>
                    <a:srgbClr val="00B050"/>
                  </a:solidFill>
                </a:endParaRPr>
              </a:p>
              <a:p>
                <a:pPr marL="0" indent="0" algn="ctr">
                  <a:buNone/>
                </a:pPr>
                <a:endParaRPr lang="en-US"/>
              </a:p>
              <a:p>
                <a:pPr marL="0" indent="0" algn="ctr">
                  <a:buNone/>
                </a:pPr>
                <a:r>
                  <a:rPr lang="en-US"/>
                  <a:t>Value: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𝑠</m:t>
                        </m:r>
                      </m:sub>
                    </m:sSub>
                    <m:r>
                      <a:rPr lang="en-US" i="1">
                        <a:latin typeface="Cambria Math" panose="02040503050406030204" pitchFamily="18" charset="0"/>
                      </a:rPr>
                      <m:t> .</m:t>
                    </m:r>
                    <m:r>
                      <a:rPr lang="en-US" i="1" smtClean="0">
                        <a:solidFill>
                          <a:srgbClr val="C00000"/>
                        </a:solidFill>
                        <a:latin typeface="Cambria Math" panose="02040503050406030204" pitchFamily="18" charset="0"/>
                      </a:rPr>
                      <m:t>𝐹𝑃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𝑚</m:t>
                        </m:r>
                      </m:sub>
                    </m:sSub>
                    <m:r>
                      <a:rPr lang="en-US" i="1">
                        <a:latin typeface="Cambria Math" panose="02040503050406030204" pitchFamily="18" charset="0"/>
                      </a:rPr>
                      <m:t>.</m:t>
                    </m:r>
                    <m:r>
                      <a:rPr lang="en-US" i="1" smtClean="0">
                        <a:solidFill>
                          <a:srgbClr val="C00000"/>
                        </a:solidFill>
                        <a:latin typeface="Cambria Math" panose="02040503050406030204" pitchFamily="18" charset="0"/>
                      </a:rPr>
                      <m:t>𝐹𝑁</m:t>
                    </m:r>
                  </m:oMath>
                </a14:m>
                <a:endParaRPr lang="en-US">
                  <a:solidFill>
                    <a:srgbClr val="C00000"/>
                  </a:solidFill>
                </a:endParaRPr>
              </a:p>
              <a:p>
                <a:endParaRPr lang="en-US"/>
              </a:p>
              <a:p>
                <a:pPr marL="0" indent="0">
                  <a:buNone/>
                </a:pPr>
                <a:r>
                  <a:rPr lang="en-US"/>
                  <a:t>2. Different accuracy measure give widely different results:</a:t>
                </a:r>
              </a:p>
              <a:p>
                <a:r>
                  <a:rPr lang="en-US"/>
                  <a:t> 0-1 error rate, F-score, AUC, cross entropy, precision-recall, or RMSE. </a:t>
                </a:r>
              </a:p>
              <a:p>
                <a:endParaRPr lang="en-US"/>
              </a:p>
              <a:p>
                <a:endParaRPr lang="en-US"/>
              </a:p>
            </p:txBody>
          </p:sp>
        </mc:Choice>
        <mc:Fallback xmlns="">
          <p:sp>
            <p:nvSpPr>
              <p:cNvPr id="3" name="Content Placeholder 2">
                <a:extLst>
                  <a:ext uri="{FF2B5EF4-FFF2-40B4-BE49-F238E27FC236}">
                    <a16:creationId xmlns:a16="http://schemas.microsoft.com/office/drawing/2014/main" id="{F0EBC616-EDCB-4A79-BBA3-0CBB55AD7C7E}"/>
                  </a:ext>
                </a:extLst>
              </p:cNvPr>
              <p:cNvSpPr>
                <a:spLocks noGrp="1" noRot="1" noChangeAspect="1" noMove="1" noResize="1" noEditPoints="1" noAdjustHandles="1" noChangeArrowheads="1" noChangeShapeType="1" noTextEdit="1"/>
              </p:cNvSpPr>
              <p:nvPr>
                <p:ph sz="quarter" idx="10"/>
              </p:nvPr>
            </p:nvSpPr>
            <p:spPr>
              <a:xfrm>
                <a:off x="491435" y="2686353"/>
                <a:ext cx="9614262" cy="4567404"/>
              </a:xfrm>
              <a:blipFill>
                <a:blip r:embed="rId2"/>
                <a:stretch>
                  <a:fillRect l="-1332" t="-2270"/>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1CA4DED9-F006-4B2C-A80F-8ECFF0EA198D}"/>
              </a:ext>
            </a:extLst>
          </p:cNvPr>
          <p:cNvGraphicFramePr>
            <a:graphicFrameLocks noGrp="1"/>
          </p:cNvGraphicFramePr>
          <p:nvPr/>
        </p:nvGraphicFramePr>
        <p:xfrm>
          <a:off x="6985570" y="1493779"/>
          <a:ext cx="4524703" cy="1381760"/>
        </p:xfrm>
        <a:graphic>
          <a:graphicData uri="http://schemas.openxmlformats.org/drawingml/2006/table">
            <a:tbl>
              <a:tblPr firstRow="1" bandRow="1">
                <a:tableStyleId>{5C22544A-7EE6-4342-B048-85BDC9FD1C3A}</a:tableStyleId>
              </a:tblPr>
              <a:tblGrid>
                <a:gridCol w="1508234">
                  <a:extLst>
                    <a:ext uri="{9D8B030D-6E8A-4147-A177-3AD203B41FA5}">
                      <a16:colId xmlns:a16="http://schemas.microsoft.com/office/drawing/2014/main" val="1572806831"/>
                    </a:ext>
                  </a:extLst>
                </a:gridCol>
                <a:gridCol w="1377331">
                  <a:extLst>
                    <a:ext uri="{9D8B030D-6E8A-4147-A177-3AD203B41FA5}">
                      <a16:colId xmlns:a16="http://schemas.microsoft.com/office/drawing/2014/main" val="2456272754"/>
                    </a:ext>
                  </a:extLst>
                </a:gridCol>
                <a:gridCol w="1639138">
                  <a:extLst>
                    <a:ext uri="{9D8B030D-6E8A-4147-A177-3AD203B41FA5}">
                      <a16:colId xmlns:a16="http://schemas.microsoft.com/office/drawing/2014/main" val="2536351839"/>
                    </a:ext>
                  </a:extLst>
                </a:gridCol>
              </a:tblGrid>
              <a:tr h="370840">
                <a:tc>
                  <a:txBody>
                    <a:bodyPr/>
                    <a:lstStyle/>
                    <a:p>
                      <a:r>
                        <a:rPr lang="en-US">
                          <a:solidFill>
                            <a:schemeClr val="accent3"/>
                          </a:solidFill>
                        </a:rPr>
                        <a:t>Confusion matrix</a:t>
                      </a:r>
                    </a:p>
                  </a:txBody>
                  <a:tcPr/>
                </a:tc>
                <a:tc>
                  <a:txBody>
                    <a:bodyPr/>
                    <a:lstStyle/>
                    <a:p>
                      <a:r>
                        <a:rPr lang="en-US"/>
                        <a:t>Detected Positive</a:t>
                      </a:r>
                    </a:p>
                  </a:txBody>
                  <a:tcPr/>
                </a:tc>
                <a:tc>
                  <a:txBody>
                    <a:bodyPr/>
                    <a:lstStyle/>
                    <a:p>
                      <a:r>
                        <a:rPr lang="en-US"/>
                        <a:t>Detected Negative</a:t>
                      </a:r>
                    </a:p>
                  </a:txBody>
                  <a:tcPr/>
                </a:tc>
                <a:extLst>
                  <a:ext uri="{0D108BD9-81ED-4DB2-BD59-A6C34878D82A}">
                    <a16:rowId xmlns:a16="http://schemas.microsoft.com/office/drawing/2014/main" val="476580256"/>
                  </a:ext>
                </a:extLst>
              </a:tr>
              <a:tr h="370840">
                <a:tc>
                  <a:txBody>
                    <a:bodyPr/>
                    <a:lstStyle/>
                    <a:p>
                      <a:r>
                        <a:rPr lang="en-US"/>
                        <a:t>Actual True</a:t>
                      </a:r>
                    </a:p>
                  </a:txBody>
                  <a:tcPr/>
                </a:tc>
                <a:tc>
                  <a:txBody>
                    <a:bodyPr/>
                    <a:lstStyle/>
                    <a:p>
                      <a:r>
                        <a:rPr lang="en-US">
                          <a:solidFill>
                            <a:srgbClr val="00B050"/>
                          </a:solidFill>
                        </a:rPr>
                        <a:t>TP</a:t>
                      </a:r>
                    </a:p>
                  </a:txBody>
                  <a:tcPr/>
                </a:tc>
                <a:tc>
                  <a:txBody>
                    <a:bodyPr/>
                    <a:lstStyle/>
                    <a:p>
                      <a:r>
                        <a:rPr lang="en-US">
                          <a:solidFill>
                            <a:srgbClr val="C00000"/>
                          </a:solidFill>
                        </a:rPr>
                        <a:t>FN</a:t>
                      </a:r>
                    </a:p>
                  </a:txBody>
                  <a:tcPr/>
                </a:tc>
                <a:extLst>
                  <a:ext uri="{0D108BD9-81ED-4DB2-BD59-A6C34878D82A}">
                    <a16:rowId xmlns:a16="http://schemas.microsoft.com/office/drawing/2014/main" val="1674366249"/>
                  </a:ext>
                </a:extLst>
              </a:tr>
              <a:tr h="370840">
                <a:tc>
                  <a:txBody>
                    <a:bodyPr/>
                    <a:lstStyle/>
                    <a:p>
                      <a:r>
                        <a:rPr lang="en-US"/>
                        <a:t>Actual False</a:t>
                      </a:r>
                    </a:p>
                  </a:txBody>
                  <a:tcPr/>
                </a:tc>
                <a:tc>
                  <a:txBody>
                    <a:bodyPr/>
                    <a:lstStyle/>
                    <a:p>
                      <a:r>
                        <a:rPr lang="en-US">
                          <a:solidFill>
                            <a:srgbClr val="C00000"/>
                          </a:solidFill>
                        </a:rPr>
                        <a:t>FP</a:t>
                      </a:r>
                    </a:p>
                  </a:txBody>
                  <a:tcPr/>
                </a:tc>
                <a:tc>
                  <a:txBody>
                    <a:bodyPr/>
                    <a:lstStyle/>
                    <a:p>
                      <a:r>
                        <a:rPr lang="en-US">
                          <a:solidFill>
                            <a:srgbClr val="00B050"/>
                          </a:solidFill>
                        </a:rPr>
                        <a:t>TN</a:t>
                      </a:r>
                    </a:p>
                  </a:txBody>
                  <a:tcPr/>
                </a:tc>
                <a:extLst>
                  <a:ext uri="{0D108BD9-81ED-4DB2-BD59-A6C34878D82A}">
                    <a16:rowId xmlns:a16="http://schemas.microsoft.com/office/drawing/2014/main" val="4208974904"/>
                  </a:ext>
                </a:extLst>
              </a:tr>
            </a:tbl>
          </a:graphicData>
        </a:graphic>
      </p:graphicFrame>
    </p:spTree>
    <p:extLst>
      <p:ext uri="{BB962C8B-B14F-4D97-AF65-F5344CB8AC3E}">
        <p14:creationId xmlns:p14="http://schemas.microsoft.com/office/powerpoint/2010/main" val="206251217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40557" y="337935"/>
            <a:ext cx="3395910" cy="677108"/>
          </a:xfrm>
        </p:spPr>
        <p:txBody>
          <a:bodyPr>
            <a:normAutofit fontScale="90000"/>
          </a:bodyPr>
          <a:lstStyle/>
          <a:p>
            <a:r>
              <a:rPr lang="en-US" sz="4400" dirty="0"/>
              <a:t>ROC Curve:</a:t>
            </a:r>
            <a:endParaRPr lang="en-US" i="1" dirty="0"/>
          </a:p>
        </p:txBody>
      </p:sp>
      <p:pic>
        <p:nvPicPr>
          <p:cNvPr id="2" name="Picture 1">
            <a:extLst>
              <a:ext uri="{FF2B5EF4-FFF2-40B4-BE49-F238E27FC236}">
                <a16:creationId xmlns:a16="http://schemas.microsoft.com/office/drawing/2014/main" id="{2FAE9FDC-1A86-406B-B3FD-C028F2102168}"/>
              </a:ext>
            </a:extLst>
          </p:cNvPr>
          <p:cNvPicPr>
            <a:picLocks noChangeAspect="1"/>
          </p:cNvPicPr>
          <p:nvPr/>
        </p:nvPicPr>
        <p:blipFill>
          <a:blip r:embed="rId3"/>
          <a:stretch>
            <a:fillRect/>
          </a:stretch>
        </p:blipFill>
        <p:spPr>
          <a:xfrm>
            <a:off x="5001937" y="0"/>
            <a:ext cx="6858000" cy="6858000"/>
          </a:xfrm>
          <a:prstGeom prst="rect">
            <a:avLst/>
          </a:prstGeom>
        </p:spPr>
      </p:pic>
      <p:pic>
        <p:nvPicPr>
          <p:cNvPr id="4" name="Picture 3">
            <a:extLst>
              <a:ext uri="{FF2B5EF4-FFF2-40B4-BE49-F238E27FC236}">
                <a16:creationId xmlns:a16="http://schemas.microsoft.com/office/drawing/2014/main" id="{9A22576E-6C0B-4CEA-A590-0A1B20BA1EE7}"/>
              </a:ext>
            </a:extLst>
          </p:cNvPr>
          <p:cNvPicPr>
            <a:picLocks noChangeAspect="1"/>
          </p:cNvPicPr>
          <p:nvPr/>
        </p:nvPicPr>
        <p:blipFill>
          <a:blip r:embed="rId4"/>
          <a:stretch>
            <a:fillRect/>
          </a:stretch>
        </p:blipFill>
        <p:spPr>
          <a:xfrm>
            <a:off x="8240945" y="3429000"/>
            <a:ext cx="3200400" cy="2143125"/>
          </a:xfrm>
          <a:prstGeom prst="rect">
            <a:avLst/>
          </a:prstGeom>
        </p:spPr>
      </p:pic>
      <p:sp>
        <p:nvSpPr>
          <p:cNvPr id="3" name="TextBox 2">
            <a:extLst>
              <a:ext uri="{FF2B5EF4-FFF2-40B4-BE49-F238E27FC236}">
                <a16:creationId xmlns:a16="http://schemas.microsoft.com/office/drawing/2014/main" id="{EAAF5BA1-6045-4A5B-B1FF-C0A6B9AF8469}"/>
              </a:ext>
            </a:extLst>
          </p:cNvPr>
          <p:cNvSpPr txBox="1"/>
          <p:nvPr/>
        </p:nvSpPr>
        <p:spPr>
          <a:xfrm rot="16200000">
            <a:off x="4618713" y="3052859"/>
            <a:ext cx="1256306" cy="369332"/>
          </a:xfrm>
          <a:prstGeom prst="rect">
            <a:avLst/>
          </a:prstGeom>
          <a:solidFill>
            <a:schemeClr val="bg1"/>
          </a:solidFill>
        </p:spPr>
        <p:txBody>
          <a:bodyPr wrap="square" lIns="0" tIns="0" rIns="0" bIns="0" rtlCol="0">
            <a:spAutoFit/>
          </a:bodyPr>
          <a:lstStyle/>
          <a:p>
            <a:pPr algn="ctr"/>
            <a:r>
              <a:rPr lang="en-US" sz="2400" b="1" dirty="0">
                <a:gradFill>
                  <a:gsLst>
                    <a:gs pos="2917">
                      <a:schemeClr val="tx1"/>
                    </a:gs>
                    <a:gs pos="30000">
                      <a:schemeClr val="tx1"/>
                    </a:gs>
                  </a:gsLst>
                  <a:lin ang="5400000" scaled="0"/>
                </a:gradFill>
              </a:rPr>
              <a:t>TPR</a:t>
            </a:r>
          </a:p>
        </p:txBody>
      </p:sp>
      <p:sp>
        <p:nvSpPr>
          <p:cNvPr id="6" name="TextBox 5">
            <a:extLst>
              <a:ext uri="{FF2B5EF4-FFF2-40B4-BE49-F238E27FC236}">
                <a16:creationId xmlns:a16="http://schemas.microsoft.com/office/drawing/2014/main" id="{BE60F883-87DA-448C-B213-93926057AF8C}"/>
              </a:ext>
            </a:extLst>
          </p:cNvPr>
          <p:cNvSpPr txBox="1"/>
          <p:nvPr/>
        </p:nvSpPr>
        <p:spPr>
          <a:xfrm>
            <a:off x="5803124" y="6211669"/>
            <a:ext cx="5658394" cy="646331"/>
          </a:xfrm>
          <a:prstGeom prst="rect">
            <a:avLst/>
          </a:prstGeom>
          <a:solidFill>
            <a:schemeClr val="bg1"/>
          </a:solidFill>
        </p:spPr>
        <p:txBody>
          <a:bodyPr wrap="square" lIns="0" tIns="0" rIns="0" bIns="0" rtlCol="0">
            <a:spAutoFit/>
          </a:bodyPr>
          <a:lstStyle/>
          <a:p>
            <a:pPr algn="ctr"/>
            <a:r>
              <a:rPr lang="en-US" sz="1800" dirty="0">
                <a:gradFill>
                  <a:gsLst>
                    <a:gs pos="2917">
                      <a:schemeClr val="tx1"/>
                    </a:gs>
                    <a:gs pos="30000">
                      <a:schemeClr val="tx1"/>
                    </a:gs>
                  </a:gsLst>
                  <a:lin ang="5400000" scaled="0"/>
                </a:gradFill>
              </a:rPr>
              <a:t>0.0            0.2            0.4            0.6            0.8            1.0</a:t>
            </a:r>
          </a:p>
          <a:p>
            <a:pPr algn="ctr"/>
            <a:r>
              <a:rPr lang="en-US" sz="2400" b="1" dirty="0">
                <a:gradFill>
                  <a:gsLst>
                    <a:gs pos="2917">
                      <a:schemeClr val="tx1"/>
                    </a:gs>
                    <a:gs pos="30000">
                      <a:schemeClr val="tx1"/>
                    </a:gs>
                  </a:gsLst>
                  <a:lin ang="5400000" scaled="0"/>
                </a:gradFill>
              </a:rPr>
              <a:t>FPR</a:t>
            </a:r>
          </a:p>
        </p:txBody>
      </p:sp>
      <p:sp>
        <p:nvSpPr>
          <p:cNvPr id="5" name="TextBox 4">
            <a:extLst>
              <a:ext uri="{FF2B5EF4-FFF2-40B4-BE49-F238E27FC236}">
                <a16:creationId xmlns:a16="http://schemas.microsoft.com/office/drawing/2014/main" id="{29FF9A4C-2DF9-4F1B-B6CC-D794A3C87590}"/>
              </a:ext>
            </a:extLst>
          </p:cNvPr>
          <p:cNvSpPr txBox="1"/>
          <p:nvPr/>
        </p:nvSpPr>
        <p:spPr>
          <a:xfrm>
            <a:off x="548640" y="1160901"/>
            <a:ext cx="3495796" cy="5539978"/>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400" dirty="0">
                <a:gradFill>
                  <a:gsLst>
                    <a:gs pos="2917">
                      <a:schemeClr val="tx1"/>
                    </a:gs>
                    <a:gs pos="30000">
                      <a:schemeClr val="tx1"/>
                    </a:gs>
                  </a:gsLst>
                  <a:lin ang="5400000" scaled="0"/>
                </a:gradFill>
              </a:rPr>
              <a:t>sort test cases by their score from the model</a:t>
            </a:r>
          </a:p>
          <a:p>
            <a:pPr marL="342900" indent="-342900">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900" indent="-342900">
              <a:buFont typeface="Arial" panose="020B0604020202020204" pitchFamily="34" charset="0"/>
              <a:buChar char="•"/>
            </a:pPr>
            <a:r>
              <a:rPr lang="en-US" sz="2400" dirty="0">
                <a:gradFill>
                  <a:gsLst>
                    <a:gs pos="2917">
                      <a:schemeClr val="tx1"/>
                    </a:gs>
                    <a:gs pos="30000">
                      <a:schemeClr val="tx1"/>
                    </a:gs>
                  </a:gsLst>
                  <a:lin ang="5400000" scaled="0"/>
                </a:gradFill>
              </a:rPr>
              <a:t>march along the sequence, stepping up for positives and right for negatives</a:t>
            </a:r>
          </a:p>
          <a:p>
            <a:endParaRPr lang="en-US" sz="2400" dirty="0">
              <a:gradFill>
                <a:gsLst>
                  <a:gs pos="2917">
                    <a:schemeClr val="tx1"/>
                  </a:gs>
                  <a:gs pos="30000">
                    <a:schemeClr val="tx1"/>
                  </a:gs>
                </a:gsLst>
                <a:lin ang="5400000" scaled="0"/>
              </a:gradFill>
            </a:endParaRPr>
          </a:p>
          <a:p>
            <a:r>
              <a:rPr lang="en-US" sz="2400" dirty="0">
                <a:gradFill>
                  <a:gsLst>
                    <a:gs pos="2917">
                      <a:schemeClr val="tx1"/>
                    </a:gs>
                    <a:gs pos="30000">
                      <a:schemeClr val="tx1"/>
                    </a:gs>
                  </a:gsLst>
                  <a:lin ang="5400000" scaled="0"/>
                </a:gradFill>
              </a:rPr>
              <a:t>This is the same as scanning across possible cutoff threshold values.</a:t>
            </a:r>
          </a:p>
          <a:p>
            <a:endParaRPr lang="en-US" sz="2400" dirty="0">
              <a:gradFill>
                <a:gsLst>
                  <a:gs pos="2917">
                    <a:schemeClr val="tx1"/>
                  </a:gs>
                  <a:gs pos="30000">
                    <a:schemeClr val="tx1"/>
                  </a:gs>
                </a:gsLst>
                <a:lin ang="5400000" scaled="0"/>
              </a:gradFill>
            </a:endParaRPr>
          </a:p>
          <a:p>
            <a:r>
              <a:rPr lang="en-US" sz="2400" dirty="0">
                <a:gradFill>
                  <a:gsLst>
                    <a:gs pos="2917">
                      <a:schemeClr val="tx1"/>
                    </a:gs>
                    <a:gs pos="30000">
                      <a:schemeClr val="tx1"/>
                    </a:gs>
                  </a:gsLst>
                  <a:lin ang="5400000" scaled="0"/>
                </a:gradFill>
              </a:rPr>
              <a:t>The slope of the curve shows the concentration of positives</a:t>
            </a:r>
            <a:r>
              <a:rPr lang="en-US" sz="2000" dirty="0">
                <a:gradFill>
                  <a:gsLst>
                    <a:gs pos="2917">
                      <a:schemeClr val="tx1"/>
                    </a:gs>
                    <a:gs pos="30000">
                      <a:schemeClr val="tx1"/>
                    </a:gs>
                  </a:gsLst>
                  <a:lin ang="5400000" scaled="0"/>
                </a:gradFill>
              </a:rPr>
              <a:t>.</a:t>
            </a:r>
          </a:p>
        </p:txBody>
      </p:sp>
      <p:cxnSp>
        <p:nvCxnSpPr>
          <p:cNvPr id="8" name="Straight Connector 7">
            <a:extLst>
              <a:ext uri="{FF2B5EF4-FFF2-40B4-BE49-F238E27FC236}">
                <a16:creationId xmlns:a16="http://schemas.microsoft.com/office/drawing/2014/main" id="{37B29C69-1D85-69C1-6599-BDD22D58E682}"/>
              </a:ext>
            </a:extLst>
          </p:cNvPr>
          <p:cNvCxnSpPr/>
          <p:nvPr/>
        </p:nvCxnSpPr>
        <p:spPr>
          <a:xfrm>
            <a:off x="7161088" y="1366463"/>
            <a:ext cx="0" cy="1355924"/>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5FF2793-16C8-D771-7F7E-0EFAB441C637}"/>
              </a:ext>
            </a:extLst>
          </p:cNvPr>
          <p:cNvSpPr txBox="1"/>
          <p:nvPr/>
        </p:nvSpPr>
        <p:spPr>
          <a:xfrm>
            <a:off x="7277100" y="1878806"/>
            <a:ext cx="704039" cy="363946"/>
          </a:xfrm>
          <a:prstGeom prst="rect">
            <a:avLst/>
          </a:prstGeom>
          <a:noFill/>
        </p:spPr>
        <p:txBody>
          <a:bodyPr wrap="none" rtlCol="0">
            <a:spAutoFit/>
          </a:bodyPr>
          <a:lstStyle/>
          <a:p>
            <a:r>
              <a:rPr lang="en-US">
                <a:solidFill>
                  <a:srgbClr val="0070C0"/>
                </a:solidFill>
                <a:latin typeface="Bodoni MT" panose="02070603080606020203" pitchFamily="18" charset="0"/>
              </a:rPr>
              <a:t>17 up</a:t>
            </a:r>
          </a:p>
        </p:txBody>
      </p:sp>
      <p:sp>
        <p:nvSpPr>
          <p:cNvPr id="10" name="TextBox 9">
            <a:extLst>
              <a:ext uri="{FF2B5EF4-FFF2-40B4-BE49-F238E27FC236}">
                <a16:creationId xmlns:a16="http://schemas.microsoft.com/office/drawing/2014/main" id="{7D2E662E-1E21-CF45-CCC9-03FD1621BD4E}"/>
              </a:ext>
            </a:extLst>
          </p:cNvPr>
          <p:cNvSpPr txBox="1"/>
          <p:nvPr/>
        </p:nvSpPr>
        <p:spPr>
          <a:xfrm>
            <a:off x="6285527" y="2818089"/>
            <a:ext cx="875561" cy="363946"/>
          </a:xfrm>
          <a:prstGeom prst="rect">
            <a:avLst/>
          </a:prstGeom>
          <a:noFill/>
        </p:spPr>
        <p:txBody>
          <a:bodyPr wrap="none" rtlCol="0">
            <a:spAutoFit/>
          </a:bodyPr>
          <a:lstStyle/>
          <a:p>
            <a:r>
              <a:rPr lang="en-US">
                <a:solidFill>
                  <a:srgbClr val="0070C0"/>
                </a:solidFill>
                <a:latin typeface="Bodoni MT" panose="02070603080606020203" pitchFamily="18" charset="0"/>
              </a:rPr>
              <a:t>10 over</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A23CA7CD-D901-4343-5E2F-C8A5DE405550}"/>
                  </a:ext>
                </a:extLst>
              </p:cNvPr>
              <p:cNvSpPr txBox="1"/>
              <p:nvPr/>
            </p:nvSpPr>
            <p:spPr>
              <a:xfrm>
                <a:off x="8331187" y="2242752"/>
                <a:ext cx="2808398" cy="354584"/>
              </a:xfrm>
              <a:prstGeom prst="rect">
                <a:avLst/>
              </a:prstGeom>
              <a:solidFill>
                <a:schemeClr val="bg1">
                  <a:lumMod val="85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 #</m:t>
                          </m:r>
                          <m:r>
                            <a:rPr lang="en-US" b="0" i="1" smtClean="0">
                              <a:latin typeface="Cambria Math" panose="02040503050406030204" pitchFamily="18" charset="0"/>
                            </a:rPr>
                            <m:t>𝑇𝑟𝑢𝑒</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𝑇𝑜𝑡𝑎𝑙</m:t>
                      </m:r>
                      <m:r>
                        <a:rPr lang="en-US" b="0" i="1" smtClean="0">
                          <a:latin typeface="Cambria Math" panose="02040503050406030204" pitchFamily="18" charset="0"/>
                        </a:rPr>
                        <m:t>)=</m:t>
                      </m:r>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17</m:t>
                          </m:r>
                        </m:num>
                        <m:den>
                          <m:r>
                            <a:rPr lang="en-US" b="0" i="1" smtClean="0">
                              <a:latin typeface="Cambria Math" panose="02040503050406030204" pitchFamily="18" charset="0"/>
                            </a:rPr>
                            <m:t>27</m:t>
                          </m:r>
                        </m:den>
                      </m:f>
                    </m:oMath>
                  </m:oMathPara>
                </a14:m>
                <a:endParaRPr lang="en-US" dirty="0"/>
              </a:p>
            </p:txBody>
          </p:sp>
        </mc:Choice>
        <mc:Fallback>
          <p:sp>
            <p:nvSpPr>
              <p:cNvPr id="11" name="TextBox 10">
                <a:extLst>
                  <a:ext uri="{FF2B5EF4-FFF2-40B4-BE49-F238E27FC236}">
                    <a16:creationId xmlns:a16="http://schemas.microsoft.com/office/drawing/2014/main" id="{A23CA7CD-D901-4343-5E2F-C8A5DE405550}"/>
                  </a:ext>
                </a:extLst>
              </p:cNvPr>
              <p:cNvSpPr txBox="1">
                <a:spLocks noRot="1" noChangeAspect="1" noMove="1" noResize="1" noEditPoints="1" noAdjustHandles="1" noChangeArrowheads="1" noChangeShapeType="1" noTextEdit="1"/>
              </p:cNvSpPr>
              <p:nvPr/>
            </p:nvSpPr>
            <p:spPr>
              <a:xfrm>
                <a:off x="8331187" y="2242752"/>
                <a:ext cx="2808398" cy="354584"/>
              </a:xfrm>
              <a:prstGeom prst="rect">
                <a:avLst/>
              </a:prstGeom>
              <a:blipFill>
                <a:blip r:embed="rId5"/>
                <a:stretch>
                  <a:fillRect l="-2715" t="-151724" r="-5430" b="-234483"/>
                </a:stretch>
              </a:blipFill>
            </p:spPr>
            <p:txBody>
              <a:bodyPr/>
              <a:lstStyle/>
              <a:p>
                <a:r>
                  <a:rPr lang="en-US">
                    <a:noFill/>
                  </a:rPr>
                  <a:t> </a:t>
                </a:r>
              </a:p>
            </p:txBody>
          </p:sp>
        </mc:Fallback>
      </mc:AlternateContent>
    </p:spTree>
    <p:extLst>
      <p:ext uri="{BB962C8B-B14F-4D97-AF65-F5344CB8AC3E}">
        <p14:creationId xmlns:p14="http://schemas.microsoft.com/office/powerpoint/2010/main" val="1539997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TotalTime>
  <Words>384</Words>
  <Application>Microsoft Macintosh PowerPoint</Application>
  <PresentationFormat>Widescreen</PresentationFormat>
  <Paragraphs>58</Paragraphs>
  <Slides>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Aptos</vt:lpstr>
      <vt:lpstr>Aptos Display</vt:lpstr>
      <vt:lpstr>Arial</vt:lpstr>
      <vt:lpstr>Bodoni MT</vt:lpstr>
      <vt:lpstr>Cambria Math</vt:lpstr>
      <vt:lpstr>Segoe UI</vt:lpstr>
      <vt:lpstr>Office Theme</vt:lpstr>
      <vt:lpstr>Notes on evaluating machine learning models</vt:lpstr>
      <vt:lpstr>Manual programming v/s Machine Learning</vt:lpstr>
      <vt:lpstr>When Accuracy doesn’t cut it. </vt:lpstr>
      <vt:lpstr>ROC Curve: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on evaluating machine learning models</dc:title>
  <dc:creator>John Mark Agosta</dc:creator>
  <cp:lastModifiedBy>John Mark Agosta</cp:lastModifiedBy>
  <cp:revision>1</cp:revision>
  <dcterms:created xsi:type="dcterms:W3CDTF">2024-03-27T17:12:51Z</dcterms:created>
  <dcterms:modified xsi:type="dcterms:W3CDTF">2024-03-27T17:23:15Z</dcterms:modified>
</cp:coreProperties>
</file>