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58" r:id="rId4"/>
    <p:sldId id="257" r:id="rId5"/>
    <p:sldId id="259" r:id="rId6"/>
    <p:sldId id="260" r:id="rId7"/>
    <p:sldId id="283" r:id="rId8"/>
    <p:sldId id="284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F478-01B8-8041-B818-A7E3CA51DA27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598F-EC49-CC40-B9BE-5A38C3207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33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F478-01B8-8041-B818-A7E3CA51DA27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598F-EC49-CC40-B9BE-5A38C3207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4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F478-01B8-8041-B818-A7E3CA51DA27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598F-EC49-CC40-B9BE-5A38C3207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4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F478-01B8-8041-B818-A7E3CA51DA27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598F-EC49-CC40-B9BE-5A38C3207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8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F478-01B8-8041-B818-A7E3CA51DA27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598F-EC49-CC40-B9BE-5A38C3207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82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F478-01B8-8041-B818-A7E3CA51DA27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598F-EC49-CC40-B9BE-5A38C3207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62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F478-01B8-8041-B818-A7E3CA51DA27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598F-EC49-CC40-B9BE-5A38C3207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56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F478-01B8-8041-B818-A7E3CA51DA27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598F-EC49-CC40-B9BE-5A38C3207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3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F478-01B8-8041-B818-A7E3CA51DA27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598F-EC49-CC40-B9BE-5A38C3207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56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F478-01B8-8041-B818-A7E3CA51DA27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598F-EC49-CC40-B9BE-5A38C3207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5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F478-01B8-8041-B818-A7E3CA51DA27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598F-EC49-CC40-B9BE-5A38C3207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58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/>
            </a:gs>
            <a:gs pos="0">
              <a:schemeClr val="accent1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F478-01B8-8041-B818-A7E3CA51DA27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598F-EC49-CC40-B9BE-5A38C3207A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26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Initiation à la programmation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CID4032</a:t>
            </a:r>
          </a:p>
          <a:p>
            <a:r>
              <a:rPr lang="fr-FR" dirty="0"/>
              <a:t>24 janvier 2020</a:t>
            </a:r>
          </a:p>
          <a:p>
            <a:r>
              <a:rPr lang="fr-FR" dirty="0"/>
              <a:t>Jean-Philippe Magué</a:t>
            </a:r>
          </a:p>
        </p:txBody>
      </p:sp>
    </p:spTree>
    <p:extLst>
      <p:ext uri="{BB962C8B-B14F-4D97-AF65-F5344CB8AC3E}">
        <p14:creationId xmlns:p14="http://schemas.microsoft.com/office/powerpoint/2010/main" val="152089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Présence : 50%</a:t>
            </a:r>
          </a:p>
          <a:p>
            <a:r>
              <a:rPr lang="fr-FR" dirty="0"/>
              <a:t>Devoir : 50%</a:t>
            </a:r>
          </a:p>
        </p:txBody>
      </p:sp>
    </p:spTree>
    <p:extLst>
      <p:ext uri="{BB962C8B-B14F-4D97-AF65-F5344CB8AC3E}">
        <p14:creationId xmlns:p14="http://schemas.microsoft.com/office/powerpoint/2010/main" val="261148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cettelasagn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82" y="1683095"/>
            <a:ext cx="3568895" cy="5045680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446193" y="1722772"/>
            <a:ext cx="1146885" cy="1169072"/>
            <a:chOff x="5277906" y="2323960"/>
            <a:chExt cx="1146885" cy="1169072"/>
          </a:xfrm>
        </p:grpSpPr>
        <p:sp>
          <p:nvSpPr>
            <p:cNvPr id="5" name="ZoneTexte 4"/>
            <p:cNvSpPr txBox="1"/>
            <p:nvPr/>
          </p:nvSpPr>
          <p:spPr>
            <a:xfrm>
              <a:off x="5431686" y="2528870"/>
              <a:ext cx="97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1 5 4 3 6</a:t>
              </a: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5277906" y="274931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+ 1 7 3 2 8</a:t>
              </a:r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5277906" y="3118642"/>
              <a:ext cx="11321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5445036" y="312370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3 2 7 6 4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945316" y="2323960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1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455072" y="2328152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1</a:t>
              </a: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</a:t>
            </a:r>
            <a:r>
              <a:rPr lang="fr-FR"/>
              <a:t>la programmation ?</a:t>
            </a:r>
          </a:p>
        </p:txBody>
      </p:sp>
      <p:grpSp>
        <p:nvGrpSpPr>
          <p:cNvPr id="29" name="Grouper 28"/>
          <p:cNvGrpSpPr/>
          <p:nvPr/>
        </p:nvGrpSpPr>
        <p:grpSpPr>
          <a:xfrm>
            <a:off x="5607908" y="3277610"/>
            <a:ext cx="3536092" cy="2749395"/>
            <a:chOff x="5607908" y="3277610"/>
            <a:chExt cx="3536092" cy="2749395"/>
          </a:xfrm>
        </p:grpSpPr>
        <p:sp>
          <p:nvSpPr>
            <p:cNvPr id="17" name="ZoneTexte 16"/>
            <p:cNvSpPr txBox="1"/>
            <p:nvPr/>
          </p:nvSpPr>
          <p:spPr>
            <a:xfrm>
              <a:off x="5607908" y="4577909"/>
              <a:ext cx="353609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4. Noter le chiffre des dizaine, au dessus de la colonne à gauche</a:t>
              </a:r>
            </a:p>
          </p:txBody>
        </p:sp>
        <p:grpSp>
          <p:nvGrpSpPr>
            <p:cNvPr id="27" name="Grouper 26"/>
            <p:cNvGrpSpPr/>
            <p:nvPr/>
          </p:nvGrpSpPr>
          <p:grpSpPr>
            <a:xfrm>
              <a:off x="5607908" y="3277610"/>
              <a:ext cx="3475431" cy="2749395"/>
              <a:chOff x="5607908" y="3277610"/>
              <a:chExt cx="3475431" cy="2749395"/>
            </a:xfrm>
          </p:grpSpPr>
          <p:sp>
            <p:nvSpPr>
              <p:cNvPr id="15" name="ZoneTexte 14"/>
              <p:cNvSpPr txBox="1"/>
              <p:nvPr/>
            </p:nvSpPr>
            <p:spPr>
              <a:xfrm>
                <a:off x="5607908" y="3618710"/>
                <a:ext cx="34754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2. Additionner les chiffres de la colonne</a:t>
                </a:r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5607908" y="3959810"/>
                <a:ext cx="3475431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3. Noter le chiffre des unités sur la ligne de résultat</a:t>
                </a:r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5607908" y="3277610"/>
                <a:ext cx="31378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1. Sélectionner la colonne de droite</a:t>
                </a:r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5607908" y="5196008"/>
                <a:ext cx="29959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5. Si il reste une colonne a gauche</a:t>
                </a:r>
              </a:p>
              <a:p>
                <a:r>
                  <a:rPr lang="fr-FR" sz="1600" dirty="0"/>
                  <a:t>     5.1 la sélectionner</a:t>
                </a:r>
              </a:p>
              <a:p>
                <a:r>
                  <a:rPr lang="fr-FR" sz="1600" dirty="0"/>
                  <a:t>     5.2 reprendre à l’étape 2</a:t>
                </a:r>
              </a:p>
            </p:txBody>
          </p:sp>
        </p:grpSp>
      </p:grpSp>
      <p:grpSp>
        <p:nvGrpSpPr>
          <p:cNvPr id="28" name="Grouper 27"/>
          <p:cNvGrpSpPr/>
          <p:nvPr/>
        </p:nvGrpSpPr>
        <p:grpSpPr>
          <a:xfrm>
            <a:off x="366482" y="2297014"/>
            <a:ext cx="8716856" cy="3191724"/>
            <a:chOff x="366482" y="2297014"/>
            <a:chExt cx="8716856" cy="3191724"/>
          </a:xfrm>
        </p:grpSpPr>
        <p:sp>
          <p:nvSpPr>
            <p:cNvPr id="3" name="Rectangle 2"/>
            <p:cNvSpPr/>
            <p:nvPr/>
          </p:nvSpPr>
          <p:spPr>
            <a:xfrm>
              <a:off x="366482" y="5196008"/>
              <a:ext cx="2630796" cy="292730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07907" y="3959810"/>
              <a:ext cx="3475431" cy="584776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4070930" y="2297014"/>
              <a:ext cx="2051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>
                  <a:solidFill>
                    <a:schemeClr val="accent2"/>
                  </a:solidFill>
                </a:rPr>
                <a:t>INSTRUCTIONS</a:t>
              </a:r>
            </a:p>
          </p:txBody>
        </p:sp>
        <p:cxnSp>
          <p:nvCxnSpPr>
            <p:cNvPr id="10" name="Connecteur droit avec flèche 9"/>
            <p:cNvCxnSpPr>
              <a:stCxn id="7" idx="2"/>
              <a:endCxn id="3" idx="0"/>
            </p:cNvCxnSpPr>
            <p:nvPr/>
          </p:nvCxnSpPr>
          <p:spPr>
            <a:xfrm flipH="1">
              <a:off x="1681880" y="2758679"/>
              <a:ext cx="3414932" cy="2437329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7" idx="2"/>
              <a:endCxn id="20" idx="0"/>
            </p:cNvCxnSpPr>
            <p:nvPr/>
          </p:nvCxnSpPr>
          <p:spPr>
            <a:xfrm>
              <a:off x="5096812" y="2758679"/>
              <a:ext cx="2248811" cy="1201131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749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la programmation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78" y="1600200"/>
            <a:ext cx="7835689" cy="452596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Spontanément, un ordinateur ne sait rien faire</a:t>
            </a:r>
          </a:p>
          <a:p>
            <a:r>
              <a:rPr lang="fr-FR" dirty="0"/>
              <a:t>Programmer un ordinateur, c’est lui dire quoi faire : </a:t>
            </a:r>
          </a:p>
          <a:p>
            <a:pPr lvl="1"/>
            <a:r>
              <a:rPr lang="fr-FR" dirty="0"/>
              <a:t>Lui donner une suite d’</a:t>
            </a:r>
            <a:r>
              <a:rPr lang="fr-FR" b="1" dirty="0">
                <a:solidFill>
                  <a:srgbClr val="C0504D"/>
                </a:solidFill>
              </a:rPr>
              <a:t>instructions</a:t>
            </a:r>
          </a:p>
          <a:p>
            <a:pPr lvl="1"/>
            <a:r>
              <a:rPr lang="fr-FR" dirty="0"/>
              <a:t>un </a:t>
            </a:r>
            <a:r>
              <a:rPr lang="fr-FR" b="1" dirty="0">
                <a:solidFill>
                  <a:srgbClr val="C0504D"/>
                </a:solidFill>
              </a:rPr>
              <a:t>algorithme</a:t>
            </a:r>
          </a:p>
          <a:p>
            <a:r>
              <a:rPr lang="fr-FR" dirty="0"/>
              <a:t>Pour cela, on utilise un </a:t>
            </a:r>
            <a:r>
              <a:rPr lang="fr-FR" b="1" dirty="0">
                <a:solidFill>
                  <a:srgbClr val="C0504D"/>
                </a:solidFill>
              </a:rPr>
              <a:t>langage de programmation</a:t>
            </a:r>
          </a:p>
          <a:p>
            <a:pPr lvl="1"/>
            <a:r>
              <a:rPr lang="fr-FR" dirty="0"/>
              <a:t>C, Java, </a:t>
            </a:r>
            <a:r>
              <a:rPr lang="fr-FR" b="1" dirty="0">
                <a:solidFill>
                  <a:srgbClr val="C0504D"/>
                </a:solidFill>
              </a:rPr>
              <a:t>Python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471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rog_lang_po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9144000" cy="39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6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créé au début des années 90</a:t>
            </a:r>
          </a:p>
          <a:p>
            <a:r>
              <a:rPr lang="fr-FR" dirty="0"/>
              <a:t>Langage mur et répandu</a:t>
            </a:r>
          </a:p>
          <a:p>
            <a:r>
              <a:rPr lang="fr-FR" dirty="0"/>
              <a:t>Langage généraliste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89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421255" cy="4525963"/>
          </a:xfrm>
        </p:spPr>
        <p:txBody>
          <a:bodyPr/>
          <a:lstStyle/>
          <a:p>
            <a:r>
              <a:rPr lang="fr-FR" dirty="0"/>
              <a:t>Il y a plusieurs manières d’utiliser Python</a:t>
            </a:r>
          </a:p>
          <a:p>
            <a:pPr lvl="1"/>
            <a:r>
              <a:rPr lang="fr-FR" dirty="0"/>
              <a:t>On peut écrire un programme, puis l’exécuter</a:t>
            </a:r>
          </a:p>
          <a:p>
            <a:pPr lvl="2"/>
            <a:r>
              <a:rPr lang="fr-FR" dirty="0"/>
              <a:t>C’est la manière classique d’interagir avec un ordinateur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On peut « dialoguer » avec Python</a:t>
            </a:r>
          </a:p>
          <a:p>
            <a:pPr lvl="2"/>
            <a:r>
              <a:rPr lang="fr-FR" dirty="0"/>
              <a:t>Taper une (plusieurs) instruction(s), voir le résultat</a:t>
            </a:r>
          </a:p>
          <a:p>
            <a:pPr lvl="2"/>
            <a:r>
              <a:rPr lang="fr-FR" dirty="0"/>
              <a:t>En taper une seconde, voir le résultat</a:t>
            </a:r>
          </a:p>
          <a:p>
            <a:pPr lvl="2"/>
            <a:r>
              <a:rPr lang="mr-IN" dirty="0"/>
              <a:t>…</a:t>
            </a:r>
            <a:endParaRPr lang="fr-FR" dirty="0"/>
          </a:p>
          <a:p>
            <a:pPr lvl="2"/>
            <a:r>
              <a:rPr lang="fr-FR" dirty="0"/>
              <a:t>C’est la manière que l’on va privilégier</a:t>
            </a:r>
          </a:p>
        </p:txBody>
      </p:sp>
    </p:spTree>
    <p:extLst>
      <p:ext uri="{BB962C8B-B14F-4D97-AF65-F5344CB8AC3E}">
        <p14:creationId xmlns:p14="http://schemas.microsoft.com/office/powerpoint/2010/main" val="334434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Premiers pas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51982" cy="4525963"/>
          </a:xfrm>
        </p:spPr>
        <p:txBody>
          <a:bodyPr/>
          <a:lstStyle/>
          <a:p>
            <a:r>
              <a:rPr lang="fr-FR" dirty="0"/>
              <a:t>Récupérer le fichier cours1.ipynb</a:t>
            </a:r>
          </a:p>
          <a:p>
            <a:pPr lvl="1"/>
            <a:r>
              <a:rPr lang="fr-FR" dirty="0"/>
              <a:t>Lancer </a:t>
            </a:r>
            <a:r>
              <a:rPr lang="fr-FR" dirty="0" err="1"/>
              <a:t>Jupyter</a:t>
            </a:r>
            <a:r>
              <a:rPr lang="fr-FR" dirty="0"/>
              <a:t> Notebook : Menu démarrer &gt; Tous les programmes &gt; Anaconda3 (64 bits) &gt; </a:t>
            </a:r>
            <a:r>
              <a:rPr lang="fr-FR" dirty="0" err="1"/>
              <a:t>Jupyter</a:t>
            </a:r>
            <a:r>
              <a:rPr lang="fr-FR" dirty="0"/>
              <a:t> Notebook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73402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4435</TotalTime>
  <Words>250</Words>
  <Application>Microsoft Macintosh PowerPoint</Application>
  <PresentationFormat>Affichage à l'écran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Mangal</vt:lpstr>
      <vt:lpstr>Thème Office</vt:lpstr>
      <vt:lpstr>Initiation à la programmation</vt:lpstr>
      <vt:lpstr>Evaluation</vt:lpstr>
      <vt:lpstr>Qu’est-ce que la programmation ?</vt:lpstr>
      <vt:lpstr>Qu’est-ce que la programmation ?</vt:lpstr>
      <vt:lpstr>Présentation PowerPoint</vt:lpstr>
      <vt:lpstr>Python</vt:lpstr>
      <vt:lpstr>Python</vt:lpstr>
      <vt:lpstr>Premiers pas</vt:lpstr>
    </vt:vector>
  </TitlesOfParts>
  <Company>ENS-LSH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à la programmation</dc:title>
  <dc:creator>Jean-Philippe Magué</dc:creator>
  <cp:lastModifiedBy>Jean-Philippe Magué</cp:lastModifiedBy>
  <cp:revision>58</cp:revision>
  <dcterms:created xsi:type="dcterms:W3CDTF">2011-01-25T20:43:39Z</dcterms:created>
  <dcterms:modified xsi:type="dcterms:W3CDTF">2020-01-23T12:31:08Z</dcterms:modified>
</cp:coreProperties>
</file>