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8318" autoAdjust="0"/>
    <p:restoredTop sz="94231" autoAdjust="0"/>
  </p:normalViewPr>
  <p:slideViewPr>
    <p:cSldViewPr snapToGrid="0" snapToObjects="1">
      <p:cViewPr>
        <p:scale>
          <a:sx n="140" d="100"/>
          <a:sy n="140" d="100"/>
        </p:scale>
        <p:origin x="-128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9144000" cy="604123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5015174" y="1590675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771390" y="1782445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70635"/>
            <a:ext cx="389890" cy="5118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60" y="1460500"/>
            <a:ext cx="417830" cy="51435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4965700" y="19812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53000" y="21272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445000" y="2562860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735" y="2236470"/>
            <a:ext cx="449580" cy="539750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5015230" y="26111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4298950" y="1981200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010025" y="1678940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670300" y="1482725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115" y="1678940"/>
            <a:ext cx="415290" cy="52197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4267200" y="2823266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56760" y="3007361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999990" y="2656205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242560" y="2840991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42560" y="260858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350510" y="27940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41850" y="295783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82160" y="27749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0" y="2755900"/>
            <a:ext cx="406400" cy="51816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930" y="3191510"/>
            <a:ext cx="424180" cy="52197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105" y="2749550"/>
            <a:ext cx="445770" cy="537210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5488306" y="2236470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664835" y="2436495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645785" y="2937828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452745" y="3201036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441950" y="25501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619750" y="26035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99430" y="289179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403850" y="31559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040" y="1932940"/>
            <a:ext cx="414020" cy="513080"/>
          </a:xfrm>
          <a:prstGeom prst="rect">
            <a:avLst/>
          </a:prstGeom>
        </p:spPr>
      </p:pic>
      <p:sp>
        <p:nvSpPr>
          <p:cNvPr id="126" name="Frame 125"/>
          <p:cNvSpPr/>
          <p:nvPr/>
        </p:nvSpPr>
        <p:spPr>
          <a:xfrm>
            <a:off x="4848226" y="2436495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875530" y="24511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898390" y="24714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921250" y="250444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6752590" y="2174876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717031" y="2575560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758180" y="3738245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551170" y="4201795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6705600" y="24333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667500" y="25247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590" y="1876425"/>
            <a:ext cx="414020" cy="514350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>
          <a:xfrm>
            <a:off x="5711190" y="36957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501640" y="41529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350" y="3609340"/>
            <a:ext cx="422910" cy="5207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0750" y="1155700"/>
            <a:ext cx="422910" cy="52324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650" y="1366520"/>
            <a:ext cx="427990" cy="52197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290" y="3081020"/>
            <a:ext cx="419100" cy="5207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7060" y="2127250"/>
            <a:ext cx="420370" cy="51181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58180" y="2654935"/>
            <a:ext cx="422910" cy="51689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1640" y="3081020"/>
            <a:ext cx="421640" cy="52197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7500" y="2630170"/>
            <a:ext cx="419100" cy="52324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44820" y="4152900"/>
            <a:ext cx="426720" cy="51562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6403" y="4223580"/>
            <a:ext cx="4099456" cy="972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821" y="880544"/>
            <a:ext cx="2550589" cy="16235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Dataset info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18 </a:t>
            </a:r>
            <a:r>
              <a:rPr lang="en-US" sz="1400" dirty="0" smtClean="0"/>
              <a:t>populations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178 individuals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10 </a:t>
            </a:r>
            <a:r>
              <a:rPr lang="en-US" sz="1400" dirty="0" err="1" smtClean="0"/>
              <a:t>indiv</a:t>
            </a:r>
            <a:r>
              <a:rPr lang="en-US" sz="1400" dirty="0" smtClean="0"/>
              <a:t>. per pop.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8,480 SNPs</a:t>
            </a:r>
            <a:r>
              <a:rPr lang="en-US" sz="1600" dirty="0" smtClean="0"/>
              <a:t> </a:t>
            </a:r>
            <a:r>
              <a:rPr lang="en-US" sz="1200" dirty="0" smtClean="0"/>
              <a:t>(after filtering SNPs in high LD pairs and SNPs with extreme HWE deviation)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2343" y="466328"/>
            <a:ext cx="809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Population Genomic Structure of </a:t>
            </a:r>
            <a:r>
              <a:rPr lang="en-US" sz="2000" b="1" i="1" dirty="0" err="1" smtClean="0"/>
              <a:t>Webbhelix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multilineata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Emberton</a:t>
            </a:r>
            <a:r>
              <a:rPr lang="en-US" sz="2000" b="1" dirty="0" smtClean="0"/>
              <a:t>, 1988)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820" y="2378780"/>
            <a:ext cx="3217346" cy="184665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STRUCTURE</a:t>
            </a:r>
            <a:r>
              <a:rPr lang="en-US" sz="1600" b="1" u="sng" dirty="0"/>
              <a:t> analysis info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Tested K1 – </a:t>
            </a:r>
            <a:r>
              <a:rPr lang="en-US" sz="1400" dirty="0" smtClean="0"/>
              <a:t>K18, 20 iterations each</a:t>
            </a:r>
            <a:endParaRPr lang="en-US" sz="1400" dirty="0"/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100,000 burn-in &amp; 500,000 </a:t>
            </a:r>
            <a:r>
              <a:rPr lang="en-US" sz="1400" dirty="0" smtClean="0"/>
              <a:t>MCMC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Default </a:t>
            </a:r>
            <a:r>
              <a:rPr lang="en-US" sz="1200" dirty="0" smtClean="0"/>
              <a:t>STRUCTURE</a:t>
            </a:r>
            <a:r>
              <a:rPr lang="en-US" sz="1400" dirty="0" smtClean="0"/>
              <a:t> settings</a:t>
            </a:r>
            <a:endParaRPr lang="en-US" sz="1400" dirty="0"/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K4 most likely number of true populations, based on highest Delta K and smaller </a:t>
            </a:r>
            <a:r>
              <a:rPr lang="en-US" sz="1400" dirty="0" err="1" smtClean="0"/>
              <a:t>Stdev</a:t>
            </a:r>
            <a:r>
              <a:rPr lang="en-US" sz="1400" dirty="0" smtClean="0"/>
              <a:t> </a:t>
            </a:r>
            <a:r>
              <a:rPr lang="en-US" sz="1400" dirty="0" err="1" smtClean="0"/>
              <a:t>LnP</a:t>
            </a:r>
            <a:r>
              <a:rPr lang="en-US" sz="1400" dirty="0" smtClean="0"/>
              <a:t>(K) </a:t>
            </a:r>
            <a:r>
              <a:rPr lang="en-US" sz="1200" dirty="0" smtClean="0"/>
              <a:t>(model choice criterion) </a:t>
            </a:r>
            <a:r>
              <a:rPr lang="en-US" sz="1400" dirty="0" smtClean="0"/>
              <a:t>than next highest Delta 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50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2722954" y="779045"/>
            <a:ext cx="3705860" cy="505786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277378" y="1857902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033594" y="2049672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04" y="1537862"/>
            <a:ext cx="389890" cy="51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964" y="1727727"/>
            <a:ext cx="417830" cy="5143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227904" y="22484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15204" y="23944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707204" y="2830087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939" y="2503697"/>
            <a:ext cx="449580" cy="5397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277434" y="28783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561154" y="2248427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272229" y="1946167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932504" y="1749952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319" y="1946167"/>
            <a:ext cx="415290" cy="5219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3529404" y="3090493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18964" y="3274588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62194" y="2923432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504764" y="3108218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04764" y="28758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2714" y="30612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04054" y="32250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44364" y="3042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204" y="3023127"/>
            <a:ext cx="406400" cy="518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134" y="3458737"/>
            <a:ext cx="424180" cy="5219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9309" y="3016777"/>
            <a:ext cx="445770" cy="53721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750510" y="2503697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27039" y="2703722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907989" y="3205055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4949" y="3468263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04154" y="28173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81954" y="28707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61634" y="3159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66054" y="3423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5244" y="2200167"/>
            <a:ext cx="414020" cy="513080"/>
          </a:xfrm>
          <a:prstGeom prst="rect">
            <a:avLst/>
          </a:prstGeom>
        </p:spPr>
      </p:pic>
      <p:sp>
        <p:nvSpPr>
          <p:cNvPr id="38" name="Frame 37"/>
          <p:cNvSpPr/>
          <p:nvPr/>
        </p:nvSpPr>
        <p:spPr>
          <a:xfrm>
            <a:off x="4110430" y="2703722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37734" y="2718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60594" y="27386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83454" y="27716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014794" y="2442103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79235" y="2842787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20384" y="4005472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13374" y="4469022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67804" y="27005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29704" y="27919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4794" y="2143652"/>
            <a:ext cx="414020" cy="51435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4973394" y="39629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63844" y="44201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0554" y="3876567"/>
            <a:ext cx="422910" cy="5207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2954" y="1422927"/>
            <a:ext cx="422910" cy="5232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65854" y="1633747"/>
            <a:ext cx="427990" cy="5219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4494" y="3348247"/>
            <a:ext cx="419100" cy="5207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9264" y="2394477"/>
            <a:ext cx="420370" cy="51181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0384" y="2922162"/>
            <a:ext cx="422910" cy="51689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3844" y="3348247"/>
            <a:ext cx="421640" cy="5219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9704" y="2897397"/>
            <a:ext cx="419100" cy="5232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07024" y="4420127"/>
            <a:ext cx="426720" cy="515620"/>
          </a:xfrm>
          <a:prstGeom prst="rect">
            <a:avLst/>
          </a:prstGeom>
        </p:spPr>
      </p:pic>
      <p:sp>
        <p:nvSpPr>
          <p:cNvPr id="96" name="Frame 95"/>
          <p:cNvSpPr/>
          <p:nvPr/>
        </p:nvSpPr>
        <p:spPr>
          <a:xfrm>
            <a:off x="2722954" y="779045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094243" y="2339867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014794" y="310282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197866" y="4072465"/>
            <a:ext cx="250825" cy="2444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894971" y="461221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847981" y="3545415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379351" y="36597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104400" y="3115520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32766" y="2590691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618625" y="2394477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4140348" y="322601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697680" y="354541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3403991" y="3223789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593539" y="2712928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283466" y="173566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904054" y="192108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3435741" y="2143652"/>
            <a:ext cx="250825" cy="244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152531" y="1830282"/>
            <a:ext cx="250825" cy="244474"/>
          </a:xfrm>
          <a:prstGeom prst="ellipse">
            <a:avLst/>
          </a:prstGeom>
          <a:solidFill>
            <a:srgbClr val="F2DCD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811293" y="1621365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3511082" y="271527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0.025</a:t>
            </a:r>
            <a:endParaRPr lang="en-US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320583" y="3226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0.017</a:t>
            </a:r>
            <a:endParaRPr lang="en-US" sz="8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3614494" y="35535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0.018</a:t>
            </a:r>
            <a:endParaRPr lang="en-US" sz="8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4060358" y="323694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0.025</a:t>
            </a:r>
            <a:endParaRPr lang="en-US" sz="8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2727810" y="1627745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0.006</a:t>
            </a:r>
            <a:endParaRPr lang="en-US" sz="8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3067218" y="1844797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0.008</a:t>
            </a:r>
            <a:endParaRPr lang="en-US" sz="8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3350969" y="2150002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0.017</a:t>
            </a:r>
            <a:endParaRPr lang="en-US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3817228" y="1928208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0.025</a:t>
            </a:r>
            <a:endParaRPr lang="en-US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4202868" y="17438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0.020</a:t>
            </a:r>
            <a:endParaRPr lang="en-US" sz="8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4537243" y="2400084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0.033</a:t>
            </a:r>
            <a:endParaRPr lang="en-US" sz="80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4298753" y="36678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0.034</a:t>
            </a:r>
            <a:endParaRPr lang="en-US" sz="8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4952168" y="259485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0.028</a:t>
            </a:r>
            <a:endParaRPr lang="en-US" sz="8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021383" y="31292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0.037</a:t>
            </a:r>
            <a:endParaRPr lang="en-US" sz="8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4767383" y="35599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0.037</a:t>
            </a:r>
            <a:endParaRPr lang="en-US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5117268" y="40806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0.053</a:t>
            </a:r>
            <a:endParaRPr lang="en-US" sz="8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13374" y="46267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0.049</a:t>
            </a:r>
            <a:endParaRPr lang="en-US" sz="8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6010443" y="234311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0.023</a:t>
            </a:r>
            <a:endParaRPr lang="en-US" sz="8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5930433" y="310536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0.024</a:t>
            </a:r>
            <a:endParaRPr lang="en-US" sz="800" b="1" dirty="0"/>
          </a:p>
        </p:txBody>
      </p:sp>
      <p:pic>
        <p:nvPicPr>
          <p:cNvPr id="341" name="Picture 340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-1015926" y="779045"/>
            <a:ext cx="3705860" cy="5057867"/>
          </a:xfrm>
          <a:prstGeom prst="rect">
            <a:avLst/>
          </a:prstGeom>
        </p:spPr>
      </p:pic>
      <p:cxnSp>
        <p:nvCxnSpPr>
          <p:cNvPr id="342" name="Straight Connector 341"/>
          <p:cNvCxnSpPr/>
          <p:nvPr/>
        </p:nvCxnSpPr>
        <p:spPr>
          <a:xfrm flipV="1">
            <a:off x="538498" y="1857902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 flipV="1">
            <a:off x="294714" y="2049672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4" name="Picture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4" y="1537862"/>
            <a:ext cx="389890" cy="511810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4" y="1727727"/>
            <a:ext cx="417830" cy="514350"/>
          </a:xfrm>
          <a:prstGeom prst="rect">
            <a:avLst/>
          </a:prstGeom>
        </p:spPr>
      </p:pic>
      <p:sp>
        <p:nvSpPr>
          <p:cNvPr id="346" name="Oval 345"/>
          <p:cNvSpPr/>
          <p:nvPr/>
        </p:nvSpPr>
        <p:spPr>
          <a:xfrm>
            <a:off x="489024" y="22484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76324" y="23944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Connector 347"/>
          <p:cNvCxnSpPr/>
          <p:nvPr/>
        </p:nvCxnSpPr>
        <p:spPr>
          <a:xfrm flipH="1" flipV="1">
            <a:off x="-31676" y="2830087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941" y="2503697"/>
            <a:ext cx="449580" cy="539750"/>
          </a:xfrm>
          <a:prstGeom prst="rect">
            <a:avLst/>
          </a:prstGeom>
        </p:spPr>
      </p:pic>
      <p:sp>
        <p:nvSpPr>
          <p:cNvPr id="350" name="Oval 349"/>
          <p:cNvSpPr/>
          <p:nvPr/>
        </p:nvSpPr>
        <p:spPr>
          <a:xfrm>
            <a:off x="538554" y="28783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/>
          <p:cNvCxnSpPr/>
          <p:nvPr/>
        </p:nvCxnSpPr>
        <p:spPr>
          <a:xfrm flipH="1" flipV="1">
            <a:off x="-177726" y="2248427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 flipV="1">
            <a:off x="-466651" y="1946167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H="1" flipV="1">
            <a:off x="-806376" y="1749952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4" name="Picture 3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561" y="1946167"/>
            <a:ext cx="415290" cy="521970"/>
          </a:xfrm>
          <a:prstGeom prst="rect">
            <a:avLst/>
          </a:prstGeom>
        </p:spPr>
      </p:pic>
      <p:cxnSp>
        <p:nvCxnSpPr>
          <p:cNvPr id="355" name="Straight Connector 354"/>
          <p:cNvCxnSpPr/>
          <p:nvPr/>
        </p:nvCxnSpPr>
        <p:spPr>
          <a:xfrm flipH="1">
            <a:off x="-209476" y="3090493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H="1">
            <a:off x="80084" y="3274588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H="1">
            <a:off x="523314" y="2923432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765884" y="3108218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765884" y="28758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873834" y="30612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165174" y="32250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105484" y="3042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3" name="Picture 3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12676" y="3023127"/>
            <a:ext cx="406400" cy="518160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54" y="3458737"/>
            <a:ext cx="424180" cy="521970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429" y="3016777"/>
            <a:ext cx="445770" cy="537210"/>
          </a:xfrm>
          <a:prstGeom prst="rect">
            <a:avLst/>
          </a:prstGeom>
        </p:spPr>
      </p:pic>
      <p:cxnSp>
        <p:nvCxnSpPr>
          <p:cNvPr id="366" name="Straight Connector 365"/>
          <p:cNvCxnSpPr/>
          <p:nvPr/>
        </p:nvCxnSpPr>
        <p:spPr>
          <a:xfrm>
            <a:off x="1011630" y="2503697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1188159" y="2703722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 flipV="1">
            <a:off x="1169109" y="3205055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 flipV="1">
            <a:off x="976069" y="3468263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965274" y="28173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143074" y="28707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122754" y="3159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927174" y="3423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4" name="Picture 3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364" y="2200167"/>
            <a:ext cx="414020" cy="513080"/>
          </a:xfrm>
          <a:prstGeom prst="rect">
            <a:avLst/>
          </a:prstGeom>
        </p:spPr>
      </p:pic>
      <p:sp>
        <p:nvSpPr>
          <p:cNvPr id="375" name="Frame 374"/>
          <p:cNvSpPr/>
          <p:nvPr/>
        </p:nvSpPr>
        <p:spPr>
          <a:xfrm>
            <a:off x="371550" y="2703722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6" name="Oval 375"/>
          <p:cNvSpPr/>
          <p:nvPr/>
        </p:nvSpPr>
        <p:spPr>
          <a:xfrm>
            <a:off x="398854" y="2718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421714" y="27386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444574" y="27716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" name="Straight Connector 378"/>
          <p:cNvCxnSpPr/>
          <p:nvPr/>
        </p:nvCxnSpPr>
        <p:spPr>
          <a:xfrm flipH="1">
            <a:off x="2275914" y="2442103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2240355" y="2842787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281504" y="4005472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074494" y="4469022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>
            <a:off x="2228924" y="27005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2190824" y="27919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5" name="Picture 3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5914" y="2143652"/>
            <a:ext cx="414020" cy="514350"/>
          </a:xfrm>
          <a:prstGeom prst="rect">
            <a:avLst/>
          </a:prstGeom>
        </p:spPr>
      </p:pic>
      <p:sp>
        <p:nvSpPr>
          <p:cNvPr id="386" name="Oval 385"/>
          <p:cNvSpPr/>
          <p:nvPr/>
        </p:nvSpPr>
        <p:spPr>
          <a:xfrm>
            <a:off x="1234514" y="39629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024964" y="44201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8" name="Picture 38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1674" y="3876567"/>
            <a:ext cx="422910" cy="520700"/>
          </a:xfrm>
          <a:prstGeom prst="rect">
            <a:avLst/>
          </a:prstGeom>
        </p:spPr>
      </p:pic>
      <p:pic>
        <p:nvPicPr>
          <p:cNvPr id="389" name="Picture 3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015926" y="1422927"/>
            <a:ext cx="422910" cy="523240"/>
          </a:xfrm>
          <a:prstGeom prst="rect">
            <a:avLst/>
          </a:prstGeom>
        </p:spPr>
      </p:pic>
      <p:pic>
        <p:nvPicPr>
          <p:cNvPr id="390" name="Picture 3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73026" y="1633747"/>
            <a:ext cx="427990" cy="521970"/>
          </a:xfrm>
          <a:prstGeom prst="rect">
            <a:avLst/>
          </a:prstGeom>
        </p:spPr>
      </p:pic>
      <p:pic>
        <p:nvPicPr>
          <p:cNvPr id="391" name="Picture 3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24386" y="3348247"/>
            <a:ext cx="419100" cy="520700"/>
          </a:xfrm>
          <a:prstGeom prst="rect">
            <a:avLst/>
          </a:prstGeom>
        </p:spPr>
      </p:pic>
      <p:pic>
        <p:nvPicPr>
          <p:cNvPr id="392" name="Picture 3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0384" y="2394477"/>
            <a:ext cx="420370" cy="511810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1504" y="2922162"/>
            <a:ext cx="422910" cy="516890"/>
          </a:xfrm>
          <a:prstGeom prst="rect">
            <a:avLst/>
          </a:prstGeom>
        </p:spPr>
      </p:pic>
      <p:pic>
        <p:nvPicPr>
          <p:cNvPr id="394" name="Picture 39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4964" y="3348247"/>
            <a:ext cx="421640" cy="521970"/>
          </a:xfrm>
          <a:prstGeom prst="rect">
            <a:avLst/>
          </a:prstGeom>
        </p:spPr>
      </p:pic>
      <p:pic>
        <p:nvPicPr>
          <p:cNvPr id="395" name="Picture 39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90824" y="2897397"/>
            <a:ext cx="419100" cy="523240"/>
          </a:xfrm>
          <a:prstGeom prst="rect">
            <a:avLst/>
          </a:prstGeom>
        </p:spPr>
      </p:pic>
      <p:pic>
        <p:nvPicPr>
          <p:cNvPr id="396" name="Picture 3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144" y="4420127"/>
            <a:ext cx="426720" cy="515620"/>
          </a:xfrm>
          <a:prstGeom prst="rect">
            <a:avLst/>
          </a:prstGeom>
        </p:spPr>
      </p:pic>
      <p:sp>
        <p:nvSpPr>
          <p:cNvPr id="397" name="Frame 396"/>
          <p:cNvSpPr/>
          <p:nvPr/>
        </p:nvSpPr>
        <p:spPr>
          <a:xfrm>
            <a:off x="-1015926" y="779045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Oval 397"/>
          <p:cNvSpPr/>
          <p:nvPr/>
        </p:nvSpPr>
        <p:spPr>
          <a:xfrm>
            <a:off x="2355363" y="2339867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2275914" y="310282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1458986" y="407246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1156091" y="461221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1109101" y="35454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640471" y="36597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1365520" y="3115520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1293886" y="2590691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879745" y="2394477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401468" y="322601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-41200" y="354541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-334889" y="3223789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-145341" y="2712928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44586" y="173566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165174" y="192108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-303139" y="2143652"/>
            <a:ext cx="250825" cy="244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-586349" y="1830282"/>
            <a:ext cx="250825" cy="244474"/>
          </a:xfrm>
          <a:prstGeom prst="ellipse">
            <a:avLst/>
          </a:prstGeom>
          <a:solidFill>
            <a:srgbClr val="F2DCD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-927587" y="1621365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TextBox 415"/>
          <p:cNvSpPr txBox="1"/>
          <p:nvPr/>
        </p:nvSpPr>
        <p:spPr>
          <a:xfrm>
            <a:off x="-227798" y="27216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0.027</a:t>
            </a:r>
            <a:endParaRPr lang="en-US" sz="800" b="1" dirty="0"/>
          </a:p>
        </p:txBody>
      </p:sp>
      <p:sp>
        <p:nvSpPr>
          <p:cNvPr id="417" name="TextBox 416"/>
          <p:cNvSpPr txBox="1"/>
          <p:nvPr/>
        </p:nvSpPr>
        <p:spPr>
          <a:xfrm>
            <a:off x="-418297" y="3226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0.016</a:t>
            </a:r>
            <a:endParaRPr lang="en-US" sz="800" b="1" dirty="0"/>
          </a:p>
        </p:txBody>
      </p:sp>
      <p:sp>
        <p:nvSpPr>
          <p:cNvPr id="418" name="TextBox 417"/>
          <p:cNvSpPr txBox="1"/>
          <p:nvPr/>
        </p:nvSpPr>
        <p:spPr>
          <a:xfrm>
            <a:off x="-124386" y="35535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0.018</a:t>
            </a:r>
            <a:endParaRPr lang="en-US" sz="800" b="1" dirty="0"/>
          </a:p>
        </p:txBody>
      </p:sp>
      <p:sp>
        <p:nvSpPr>
          <p:cNvPr id="419" name="TextBox 418"/>
          <p:cNvSpPr txBox="1"/>
          <p:nvPr/>
        </p:nvSpPr>
        <p:spPr>
          <a:xfrm>
            <a:off x="321478" y="323694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0.021</a:t>
            </a:r>
            <a:endParaRPr lang="en-US" sz="800" b="1" dirty="0"/>
          </a:p>
        </p:txBody>
      </p:sp>
      <p:sp>
        <p:nvSpPr>
          <p:cNvPr id="420" name="TextBox 419"/>
          <p:cNvSpPr txBox="1"/>
          <p:nvPr/>
        </p:nvSpPr>
        <p:spPr>
          <a:xfrm>
            <a:off x="-1011070" y="1627745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0.006</a:t>
            </a:r>
            <a:endParaRPr lang="en-US" sz="800" b="1" dirty="0"/>
          </a:p>
        </p:txBody>
      </p:sp>
      <p:sp>
        <p:nvSpPr>
          <p:cNvPr id="421" name="TextBox 420"/>
          <p:cNvSpPr txBox="1"/>
          <p:nvPr/>
        </p:nvSpPr>
        <p:spPr>
          <a:xfrm>
            <a:off x="-671662" y="1844797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0.008</a:t>
            </a:r>
            <a:endParaRPr lang="en-US" sz="800" b="1" dirty="0"/>
          </a:p>
        </p:txBody>
      </p:sp>
      <p:sp>
        <p:nvSpPr>
          <p:cNvPr id="422" name="TextBox 421"/>
          <p:cNvSpPr txBox="1"/>
          <p:nvPr/>
        </p:nvSpPr>
        <p:spPr>
          <a:xfrm>
            <a:off x="-387911" y="2150002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0.016</a:t>
            </a:r>
            <a:endParaRPr lang="en-US" sz="800" b="1" dirty="0"/>
          </a:p>
        </p:txBody>
      </p:sp>
      <p:sp>
        <p:nvSpPr>
          <p:cNvPr id="423" name="TextBox 422"/>
          <p:cNvSpPr txBox="1"/>
          <p:nvPr/>
        </p:nvSpPr>
        <p:spPr>
          <a:xfrm>
            <a:off x="78348" y="1928208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0.024</a:t>
            </a:r>
            <a:endParaRPr lang="en-US" sz="800" b="1" dirty="0"/>
          </a:p>
        </p:txBody>
      </p:sp>
      <p:sp>
        <p:nvSpPr>
          <p:cNvPr id="424" name="TextBox 423"/>
          <p:cNvSpPr txBox="1"/>
          <p:nvPr/>
        </p:nvSpPr>
        <p:spPr>
          <a:xfrm>
            <a:off x="463988" y="17438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0.018</a:t>
            </a:r>
            <a:endParaRPr lang="en-US" sz="800" b="1" dirty="0"/>
          </a:p>
        </p:txBody>
      </p:sp>
      <p:sp>
        <p:nvSpPr>
          <p:cNvPr id="425" name="TextBox 424"/>
          <p:cNvSpPr txBox="1"/>
          <p:nvPr/>
        </p:nvSpPr>
        <p:spPr>
          <a:xfrm>
            <a:off x="798363" y="2400084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0.031</a:t>
            </a:r>
            <a:endParaRPr lang="en-US" sz="800" b="1" dirty="0"/>
          </a:p>
        </p:txBody>
      </p:sp>
      <p:sp>
        <p:nvSpPr>
          <p:cNvPr id="426" name="TextBox 425"/>
          <p:cNvSpPr txBox="1"/>
          <p:nvPr/>
        </p:nvSpPr>
        <p:spPr>
          <a:xfrm>
            <a:off x="559873" y="36678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0.031</a:t>
            </a:r>
            <a:endParaRPr lang="en-US" sz="800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1213288" y="259485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0.024</a:t>
            </a:r>
            <a:endParaRPr lang="en-US" sz="800" b="1" dirty="0"/>
          </a:p>
        </p:txBody>
      </p:sp>
      <p:sp>
        <p:nvSpPr>
          <p:cNvPr id="428" name="TextBox 427"/>
          <p:cNvSpPr txBox="1"/>
          <p:nvPr/>
        </p:nvSpPr>
        <p:spPr>
          <a:xfrm>
            <a:off x="1282503" y="31292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0.033</a:t>
            </a:r>
            <a:endParaRPr lang="en-US" sz="800" b="1" dirty="0"/>
          </a:p>
        </p:txBody>
      </p:sp>
      <p:sp>
        <p:nvSpPr>
          <p:cNvPr id="429" name="TextBox 428"/>
          <p:cNvSpPr txBox="1"/>
          <p:nvPr/>
        </p:nvSpPr>
        <p:spPr>
          <a:xfrm>
            <a:off x="1028503" y="35599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0.034</a:t>
            </a:r>
            <a:endParaRPr lang="en-US" sz="800" b="1" dirty="0"/>
          </a:p>
        </p:txBody>
      </p:sp>
      <p:sp>
        <p:nvSpPr>
          <p:cNvPr id="430" name="TextBox 429"/>
          <p:cNvSpPr txBox="1"/>
          <p:nvPr/>
        </p:nvSpPr>
        <p:spPr>
          <a:xfrm>
            <a:off x="1378388" y="40806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0.050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1074494" y="46203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0.046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271563" y="234311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0.021</a:t>
            </a:r>
            <a:endParaRPr lang="en-US" sz="800" b="1" dirty="0"/>
          </a:p>
        </p:txBody>
      </p:sp>
      <p:sp>
        <p:nvSpPr>
          <p:cNvPr id="433" name="TextBox 432"/>
          <p:cNvSpPr txBox="1"/>
          <p:nvPr/>
        </p:nvSpPr>
        <p:spPr>
          <a:xfrm>
            <a:off x="2191553" y="310536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0.022</a:t>
            </a:r>
            <a:endParaRPr lang="en-US" sz="800" b="1" dirty="0"/>
          </a:p>
        </p:txBody>
      </p:sp>
      <p:pic>
        <p:nvPicPr>
          <p:cNvPr id="434" name="Picture 433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6461982" y="779045"/>
            <a:ext cx="3705860" cy="5057867"/>
          </a:xfrm>
          <a:prstGeom prst="rect">
            <a:avLst/>
          </a:prstGeom>
        </p:spPr>
      </p:pic>
      <p:cxnSp>
        <p:nvCxnSpPr>
          <p:cNvPr id="435" name="Straight Connector 434"/>
          <p:cNvCxnSpPr/>
          <p:nvPr/>
        </p:nvCxnSpPr>
        <p:spPr>
          <a:xfrm flipV="1">
            <a:off x="8016406" y="1857902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H="1" flipV="1">
            <a:off x="7772622" y="2049672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7" name="Picture 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232" y="1537862"/>
            <a:ext cx="389890" cy="511810"/>
          </a:xfrm>
          <a:prstGeom prst="rect">
            <a:avLst/>
          </a:prstGeom>
        </p:spPr>
      </p:pic>
      <p:pic>
        <p:nvPicPr>
          <p:cNvPr id="438" name="Picture 4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992" y="1727727"/>
            <a:ext cx="417830" cy="514350"/>
          </a:xfrm>
          <a:prstGeom prst="rect">
            <a:avLst/>
          </a:prstGeom>
        </p:spPr>
      </p:pic>
      <p:sp>
        <p:nvSpPr>
          <p:cNvPr id="439" name="Oval 438"/>
          <p:cNvSpPr/>
          <p:nvPr/>
        </p:nvSpPr>
        <p:spPr>
          <a:xfrm>
            <a:off x="7966932" y="22484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7954232" y="23944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/>
          <p:cNvCxnSpPr/>
          <p:nvPr/>
        </p:nvCxnSpPr>
        <p:spPr>
          <a:xfrm flipH="1" flipV="1">
            <a:off x="7446232" y="2830087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2" name="Picture 4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967" y="2503697"/>
            <a:ext cx="449580" cy="539750"/>
          </a:xfrm>
          <a:prstGeom prst="rect">
            <a:avLst/>
          </a:prstGeom>
        </p:spPr>
      </p:pic>
      <p:sp>
        <p:nvSpPr>
          <p:cNvPr id="443" name="Oval 442"/>
          <p:cNvSpPr/>
          <p:nvPr/>
        </p:nvSpPr>
        <p:spPr>
          <a:xfrm>
            <a:off x="8016462" y="28783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Straight Connector 443"/>
          <p:cNvCxnSpPr/>
          <p:nvPr/>
        </p:nvCxnSpPr>
        <p:spPr>
          <a:xfrm flipH="1" flipV="1">
            <a:off x="7300182" y="2248427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 flipV="1">
            <a:off x="7011257" y="1946167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 flipV="1">
            <a:off x="6671532" y="1749952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7" name="Picture 4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347" y="1946167"/>
            <a:ext cx="415290" cy="521970"/>
          </a:xfrm>
          <a:prstGeom prst="rect">
            <a:avLst/>
          </a:prstGeom>
        </p:spPr>
      </p:pic>
      <p:cxnSp>
        <p:nvCxnSpPr>
          <p:cNvPr id="448" name="Straight Connector 447"/>
          <p:cNvCxnSpPr/>
          <p:nvPr/>
        </p:nvCxnSpPr>
        <p:spPr>
          <a:xfrm flipH="1">
            <a:off x="7268432" y="3090493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7557992" y="3274588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8001222" y="2923432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8243792" y="3108218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Oval 451"/>
          <p:cNvSpPr/>
          <p:nvPr/>
        </p:nvSpPr>
        <p:spPr>
          <a:xfrm>
            <a:off x="8243792" y="28758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8351742" y="30612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7643082" y="32250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7583392" y="3042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6" name="Picture 4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232" y="3023127"/>
            <a:ext cx="406400" cy="518160"/>
          </a:xfrm>
          <a:prstGeom prst="rect">
            <a:avLst/>
          </a:prstGeom>
        </p:spPr>
      </p:pic>
      <p:pic>
        <p:nvPicPr>
          <p:cNvPr id="457" name="Picture 4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162" y="3458737"/>
            <a:ext cx="424180" cy="521970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337" y="3016777"/>
            <a:ext cx="445770" cy="537210"/>
          </a:xfrm>
          <a:prstGeom prst="rect">
            <a:avLst/>
          </a:prstGeom>
        </p:spPr>
      </p:pic>
      <p:cxnSp>
        <p:nvCxnSpPr>
          <p:cNvPr id="459" name="Straight Connector 458"/>
          <p:cNvCxnSpPr/>
          <p:nvPr/>
        </p:nvCxnSpPr>
        <p:spPr>
          <a:xfrm>
            <a:off x="8489538" y="2503697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8666067" y="2703722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 flipV="1">
            <a:off x="8647017" y="3205055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 flipV="1">
            <a:off x="8453977" y="3468263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3" name="Oval 462"/>
          <p:cNvSpPr/>
          <p:nvPr/>
        </p:nvSpPr>
        <p:spPr>
          <a:xfrm>
            <a:off x="8443182" y="28173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8620982" y="28707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8600662" y="3159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8405082" y="3423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7" name="Picture 4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4272" y="2200167"/>
            <a:ext cx="414020" cy="513080"/>
          </a:xfrm>
          <a:prstGeom prst="rect">
            <a:avLst/>
          </a:prstGeom>
        </p:spPr>
      </p:pic>
      <p:sp>
        <p:nvSpPr>
          <p:cNvPr id="468" name="Frame 467"/>
          <p:cNvSpPr/>
          <p:nvPr/>
        </p:nvSpPr>
        <p:spPr>
          <a:xfrm>
            <a:off x="7849458" y="2703722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876762" y="2718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7899622" y="27386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/>
          <p:nvPr/>
        </p:nvSpPr>
        <p:spPr>
          <a:xfrm>
            <a:off x="7922482" y="27716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2" name="Straight Connector 471"/>
          <p:cNvCxnSpPr/>
          <p:nvPr/>
        </p:nvCxnSpPr>
        <p:spPr>
          <a:xfrm flipH="1">
            <a:off x="9753822" y="2442103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9718263" y="2842787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759412" y="4005472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8552402" y="4469022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Oval 475"/>
          <p:cNvSpPr/>
          <p:nvPr/>
        </p:nvSpPr>
        <p:spPr>
          <a:xfrm>
            <a:off x="9706832" y="27005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9668732" y="27919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8" name="Picture 4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822" y="2143652"/>
            <a:ext cx="414020" cy="514350"/>
          </a:xfrm>
          <a:prstGeom prst="rect">
            <a:avLst/>
          </a:prstGeom>
        </p:spPr>
      </p:pic>
      <p:sp>
        <p:nvSpPr>
          <p:cNvPr id="479" name="Oval 478"/>
          <p:cNvSpPr/>
          <p:nvPr/>
        </p:nvSpPr>
        <p:spPr>
          <a:xfrm>
            <a:off x="8712422" y="39629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8502872" y="44201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Picture 4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9582" y="3876567"/>
            <a:ext cx="422910" cy="520700"/>
          </a:xfrm>
          <a:prstGeom prst="rect">
            <a:avLst/>
          </a:prstGeom>
        </p:spPr>
      </p:pic>
      <p:pic>
        <p:nvPicPr>
          <p:cNvPr id="482" name="Picture 4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1982" y="1422927"/>
            <a:ext cx="422910" cy="523240"/>
          </a:xfrm>
          <a:prstGeom prst="rect">
            <a:avLst/>
          </a:prstGeom>
        </p:spPr>
      </p:pic>
      <p:pic>
        <p:nvPicPr>
          <p:cNvPr id="483" name="Picture 4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4882" y="1633747"/>
            <a:ext cx="427990" cy="521970"/>
          </a:xfrm>
          <a:prstGeom prst="rect">
            <a:avLst/>
          </a:prstGeom>
        </p:spPr>
      </p:pic>
      <p:pic>
        <p:nvPicPr>
          <p:cNvPr id="484" name="Picture 4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3522" y="3348247"/>
            <a:ext cx="419100" cy="520700"/>
          </a:xfrm>
          <a:prstGeom prst="rect">
            <a:avLst/>
          </a:prstGeom>
        </p:spPr>
      </p:pic>
      <p:pic>
        <p:nvPicPr>
          <p:cNvPr id="485" name="Picture 48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8292" y="2394477"/>
            <a:ext cx="420370" cy="511810"/>
          </a:xfrm>
          <a:prstGeom prst="rect">
            <a:avLst/>
          </a:prstGeom>
        </p:spPr>
      </p:pic>
      <p:pic>
        <p:nvPicPr>
          <p:cNvPr id="486" name="Picture 48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59412" y="2922162"/>
            <a:ext cx="422910" cy="516890"/>
          </a:xfrm>
          <a:prstGeom prst="rect">
            <a:avLst/>
          </a:prstGeom>
        </p:spPr>
      </p:pic>
      <p:pic>
        <p:nvPicPr>
          <p:cNvPr id="487" name="Picture 48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02872" y="3348247"/>
            <a:ext cx="421640" cy="521970"/>
          </a:xfrm>
          <a:prstGeom prst="rect">
            <a:avLst/>
          </a:prstGeom>
        </p:spPr>
      </p:pic>
      <p:pic>
        <p:nvPicPr>
          <p:cNvPr id="488" name="Picture 48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68732" y="2897397"/>
            <a:ext cx="419100" cy="523240"/>
          </a:xfrm>
          <a:prstGeom prst="rect">
            <a:avLst/>
          </a:prstGeom>
        </p:spPr>
      </p:pic>
      <p:pic>
        <p:nvPicPr>
          <p:cNvPr id="489" name="Picture 48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6052" y="4420127"/>
            <a:ext cx="426720" cy="515620"/>
          </a:xfrm>
          <a:prstGeom prst="rect">
            <a:avLst/>
          </a:prstGeom>
        </p:spPr>
      </p:pic>
      <p:sp>
        <p:nvSpPr>
          <p:cNvPr id="490" name="Frame 489"/>
          <p:cNvSpPr/>
          <p:nvPr/>
        </p:nvSpPr>
        <p:spPr>
          <a:xfrm>
            <a:off x="6461982" y="779045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1" name="Oval 490"/>
          <p:cNvSpPr/>
          <p:nvPr/>
        </p:nvSpPr>
        <p:spPr>
          <a:xfrm>
            <a:off x="9833271" y="2339867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9753822" y="3102820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/>
          <p:cNvSpPr/>
          <p:nvPr/>
        </p:nvSpPr>
        <p:spPr>
          <a:xfrm>
            <a:off x="8936894" y="407246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/>
        </p:nvSpPr>
        <p:spPr>
          <a:xfrm>
            <a:off x="8633999" y="461221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8587009" y="35454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8118379" y="3659715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/>
        </p:nvSpPr>
        <p:spPr>
          <a:xfrm>
            <a:off x="8843428" y="3115520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/>
          <p:cNvSpPr/>
          <p:nvPr/>
        </p:nvSpPr>
        <p:spPr>
          <a:xfrm>
            <a:off x="8771794" y="2590691"/>
            <a:ext cx="250825" cy="244474"/>
          </a:xfrm>
          <a:prstGeom prst="ellipse">
            <a:avLst/>
          </a:prstGeom>
          <a:solidFill>
            <a:srgbClr val="95373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/>
          <p:cNvSpPr/>
          <p:nvPr/>
        </p:nvSpPr>
        <p:spPr>
          <a:xfrm>
            <a:off x="8357653" y="2394477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7879376" y="3226010"/>
            <a:ext cx="250825" cy="2444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>
            <a:off x="7436708" y="3545415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>
            <a:off x="7143019" y="3223789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/>
        </p:nvSpPr>
        <p:spPr>
          <a:xfrm>
            <a:off x="7332567" y="2712928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/>
          <p:cNvSpPr/>
          <p:nvPr/>
        </p:nvSpPr>
        <p:spPr>
          <a:xfrm>
            <a:off x="8022494" y="173566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/>
          <p:cNvSpPr/>
          <p:nvPr/>
        </p:nvSpPr>
        <p:spPr>
          <a:xfrm>
            <a:off x="7643082" y="1921085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/>
        </p:nvSpPr>
        <p:spPr>
          <a:xfrm>
            <a:off x="7174769" y="2143652"/>
            <a:ext cx="250825" cy="244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>
            <a:off x="6891559" y="1830282"/>
            <a:ext cx="250825" cy="244474"/>
          </a:xfrm>
          <a:prstGeom prst="ellipse">
            <a:avLst/>
          </a:prstGeom>
          <a:solidFill>
            <a:srgbClr val="F2DCD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>
            <a:off x="6550321" y="1621365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7250110" y="2721621"/>
            <a:ext cx="424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-0.079</a:t>
            </a:r>
            <a:endParaRPr lang="en-US" sz="700" b="1" dirty="0"/>
          </a:p>
        </p:txBody>
      </p:sp>
      <p:sp>
        <p:nvSpPr>
          <p:cNvPr id="510" name="TextBox 509"/>
          <p:cNvSpPr txBox="1"/>
          <p:nvPr/>
        </p:nvSpPr>
        <p:spPr>
          <a:xfrm>
            <a:off x="7059611" y="3226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0.069</a:t>
            </a:r>
            <a:endParaRPr lang="en-US" sz="800" b="1" dirty="0"/>
          </a:p>
        </p:txBody>
      </p:sp>
      <p:sp>
        <p:nvSpPr>
          <p:cNvPr id="511" name="TextBox 510"/>
          <p:cNvSpPr txBox="1"/>
          <p:nvPr/>
        </p:nvSpPr>
        <p:spPr>
          <a:xfrm>
            <a:off x="7353522" y="35535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0.045</a:t>
            </a:r>
            <a:endParaRPr lang="en-US" sz="800" b="1" dirty="0"/>
          </a:p>
        </p:txBody>
      </p:sp>
      <p:sp>
        <p:nvSpPr>
          <p:cNvPr id="512" name="TextBox 511"/>
          <p:cNvSpPr txBox="1"/>
          <p:nvPr/>
        </p:nvSpPr>
        <p:spPr>
          <a:xfrm>
            <a:off x="7799386" y="323694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0.176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6466838" y="1627745"/>
            <a:ext cx="424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-0.010</a:t>
            </a:r>
            <a:endParaRPr lang="en-US" sz="700" b="1" dirty="0"/>
          </a:p>
        </p:txBody>
      </p:sp>
      <p:sp>
        <p:nvSpPr>
          <p:cNvPr id="514" name="TextBox 513"/>
          <p:cNvSpPr txBox="1"/>
          <p:nvPr/>
        </p:nvSpPr>
        <p:spPr>
          <a:xfrm>
            <a:off x="6806246" y="1844797"/>
            <a:ext cx="424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-0.018</a:t>
            </a:r>
            <a:endParaRPr lang="en-US" sz="700" b="1" dirty="0"/>
          </a:p>
        </p:txBody>
      </p:sp>
      <p:sp>
        <p:nvSpPr>
          <p:cNvPr id="515" name="TextBox 514"/>
          <p:cNvSpPr txBox="1"/>
          <p:nvPr/>
        </p:nvSpPr>
        <p:spPr>
          <a:xfrm>
            <a:off x="7089997" y="2150002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0.007</a:t>
            </a:r>
            <a:endParaRPr lang="en-US" sz="800" b="1" dirty="0"/>
          </a:p>
        </p:txBody>
      </p:sp>
      <p:sp>
        <p:nvSpPr>
          <p:cNvPr id="516" name="TextBox 515"/>
          <p:cNvSpPr txBox="1"/>
          <p:nvPr/>
        </p:nvSpPr>
        <p:spPr>
          <a:xfrm>
            <a:off x="7556256" y="1928208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0.043</a:t>
            </a:r>
            <a:endParaRPr lang="en-US" sz="800" b="1" dirty="0"/>
          </a:p>
        </p:txBody>
      </p:sp>
      <p:sp>
        <p:nvSpPr>
          <p:cNvPr id="517" name="TextBox 516"/>
          <p:cNvSpPr txBox="1"/>
          <p:nvPr/>
        </p:nvSpPr>
        <p:spPr>
          <a:xfrm>
            <a:off x="7941896" y="17438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0.131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8276271" y="2400084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0.052</a:t>
            </a:r>
            <a:endParaRPr lang="en-US" sz="800" b="1" dirty="0"/>
          </a:p>
        </p:txBody>
      </p:sp>
      <p:sp>
        <p:nvSpPr>
          <p:cNvPr id="519" name="TextBox 518"/>
          <p:cNvSpPr txBox="1"/>
          <p:nvPr/>
        </p:nvSpPr>
        <p:spPr>
          <a:xfrm>
            <a:off x="8037781" y="36678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0.080</a:t>
            </a:r>
            <a:endParaRPr lang="en-US" sz="800" b="1" dirty="0"/>
          </a:p>
        </p:txBody>
      </p:sp>
      <p:sp>
        <p:nvSpPr>
          <p:cNvPr id="520" name="TextBox 519"/>
          <p:cNvSpPr txBox="1"/>
          <p:nvPr/>
        </p:nvSpPr>
        <p:spPr>
          <a:xfrm>
            <a:off x="8691196" y="2605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0.125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8760411" y="31292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0.116</a:t>
            </a:r>
            <a:endParaRPr lang="en-US" sz="800" b="1" dirty="0"/>
          </a:p>
        </p:txBody>
      </p:sp>
      <p:sp>
        <p:nvSpPr>
          <p:cNvPr id="522" name="TextBox 521"/>
          <p:cNvSpPr txBox="1"/>
          <p:nvPr/>
        </p:nvSpPr>
        <p:spPr>
          <a:xfrm>
            <a:off x="8506411" y="35599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0.084</a:t>
            </a:r>
            <a:endParaRPr lang="en-US" sz="800" b="1" dirty="0"/>
          </a:p>
        </p:txBody>
      </p:sp>
      <p:sp>
        <p:nvSpPr>
          <p:cNvPr id="523" name="TextBox 522"/>
          <p:cNvSpPr txBox="1"/>
          <p:nvPr/>
        </p:nvSpPr>
        <p:spPr>
          <a:xfrm>
            <a:off x="8856296" y="40806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0.059</a:t>
            </a:r>
            <a:endParaRPr lang="en-US" sz="800" b="1" dirty="0"/>
          </a:p>
        </p:txBody>
      </p:sp>
      <p:sp>
        <p:nvSpPr>
          <p:cNvPr id="524" name="TextBox 523"/>
          <p:cNvSpPr txBox="1"/>
          <p:nvPr/>
        </p:nvSpPr>
        <p:spPr>
          <a:xfrm>
            <a:off x="8552402" y="46267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0.072</a:t>
            </a:r>
            <a:endParaRPr lang="en-US" sz="800" b="1" dirty="0"/>
          </a:p>
        </p:txBody>
      </p:sp>
      <p:sp>
        <p:nvSpPr>
          <p:cNvPr id="525" name="TextBox 524"/>
          <p:cNvSpPr txBox="1"/>
          <p:nvPr/>
        </p:nvSpPr>
        <p:spPr>
          <a:xfrm>
            <a:off x="9749471" y="234311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0.083</a:t>
            </a:r>
            <a:endParaRPr lang="en-US" sz="800" b="1" dirty="0"/>
          </a:p>
        </p:txBody>
      </p:sp>
      <p:sp>
        <p:nvSpPr>
          <p:cNvPr id="526" name="TextBox 525"/>
          <p:cNvSpPr txBox="1"/>
          <p:nvPr/>
        </p:nvSpPr>
        <p:spPr>
          <a:xfrm>
            <a:off x="9669461" y="310536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0.098</a:t>
            </a:r>
            <a:endParaRPr lang="en-US" sz="800" b="1" dirty="0"/>
          </a:p>
        </p:txBody>
      </p:sp>
      <p:sp>
        <p:nvSpPr>
          <p:cNvPr id="527" name="TextBox 526"/>
          <p:cNvSpPr txBox="1"/>
          <p:nvPr/>
        </p:nvSpPr>
        <p:spPr>
          <a:xfrm>
            <a:off x="592678" y="799365"/>
            <a:ext cx="48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b="1" baseline="-25000" dirty="0" smtClean="0"/>
              <a:t>O</a:t>
            </a:r>
            <a:endParaRPr lang="en-US" sz="2000" b="1" baseline="-25000" dirty="0"/>
          </a:p>
        </p:txBody>
      </p:sp>
      <p:sp>
        <p:nvSpPr>
          <p:cNvPr id="528" name="TextBox 527"/>
          <p:cNvSpPr txBox="1"/>
          <p:nvPr/>
        </p:nvSpPr>
        <p:spPr>
          <a:xfrm>
            <a:off x="4331091" y="799365"/>
            <a:ext cx="48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b="1" baseline="-25000" dirty="0"/>
              <a:t>S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8073612" y="799365"/>
            <a:ext cx="48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</a:t>
            </a:r>
            <a:r>
              <a:rPr lang="en-US" sz="2000" b="1" baseline="-25000" dirty="0" smtClean="0"/>
              <a:t>IS</a:t>
            </a:r>
            <a:endParaRPr lang="en-US" sz="2000" b="1" baseline="-25000" dirty="0"/>
          </a:p>
        </p:txBody>
      </p:sp>
      <p:sp>
        <p:nvSpPr>
          <p:cNvPr id="530" name="Rectangle 529"/>
          <p:cNvSpPr/>
          <p:nvPr/>
        </p:nvSpPr>
        <p:spPr>
          <a:xfrm>
            <a:off x="-902113" y="5534323"/>
            <a:ext cx="198513" cy="20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-902187" y="5318691"/>
            <a:ext cx="198513" cy="202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-902187" y="5103413"/>
            <a:ext cx="198513" cy="202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-902038" y="4888394"/>
            <a:ext cx="198513" cy="202577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-902112" y="4672762"/>
            <a:ext cx="198513" cy="2025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-902112" y="4457484"/>
            <a:ext cx="198513" cy="2025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-703750" y="4457483"/>
            <a:ext cx="650558" cy="12794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2"/>
          <p:cNvSpPr txBox="1"/>
          <p:nvPr/>
        </p:nvSpPr>
        <p:spPr>
          <a:xfrm>
            <a:off x="-722576" y="5536846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0.001 – 0.010</a:t>
            </a:r>
            <a:endParaRPr lang="en-US" sz="700" b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-722650" y="5321214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0.011 – 0.020</a:t>
            </a:r>
            <a:endParaRPr lang="en-US" sz="700" b="1" dirty="0"/>
          </a:p>
        </p:txBody>
      </p:sp>
      <p:sp>
        <p:nvSpPr>
          <p:cNvPr id="545" name="TextBox 544"/>
          <p:cNvSpPr txBox="1"/>
          <p:nvPr/>
        </p:nvSpPr>
        <p:spPr>
          <a:xfrm>
            <a:off x="-722650" y="5105936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0.021 – 0.030</a:t>
            </a:r>
            <a:endParaRPr lang="en-US" sz="700" b="1" dirty="0"/>
          </a:p>
        </p:txBody>
      </p:sp>
      <p:sp>
        <p:nvSpPr>
          <p:cNvPr id="546" name="TextBox 545"/>
          <p:cNvSpPr txBox="1"/>
          <p:nvPr/>
        </p:nvSpPr>
        <p:spPr>
          <a:xfrm>
            <a:off x="-722501" y="4890917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0.031 – 0.040</a:t>
            </a:r>
            <a:endParaRPr lang="en-US" sz="700" b="1" dirty="0"/>
          </a:p>
        </p:txBody>
      </p:sp>
      <p:sp>
        <p:nvSpPr>
          <p:cNvPr id="547" name="TextBox 546"/>
          <p:cNvSpPr txBox="1"/>
          <p:nvPr/>
        </p:nvSpPr>
        <p:spPr>
          <a:xfrm>
            <a:off x="-722575" y="4675285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0.041 – 0.050</a:t>
            </a:r>
            <a:endParaRPr lang="en-US" sz="700" b="1" dirty="0"/>
          </a:p>
        </p:txBody>
      </p:sp>
      <p:sp>
        <p:nvSpPr>
          <p:cNvPr id="548" name="TextBox 547"/>
          <p:cNvSpPr txBox="1"/>
          <p:nvPr/>
        </p:nvSpPr>
        <p:spPr>
          <a:xfrm>
            <a:off x="-722575" y="4460007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0.051 – 0.060</a:t>
            </a:r>
            <a:endParaRPr lang="en-US" sz="700" b="1" dirty="0"/>
          </a:p>
        </p:txBody>
      </p:sp>
      <p:sp>
        <p:nvSpPr>
          <p:cNvPr id="549" name="Rectangle 548"/>
          <p:cNvSpPr/>
          <p:nvPr/>
        </p:nvSpPr>
        <p:spPr>
          <a:xfrm>
            <a:off x="-703750" y="4143387"/>
            <a:ext cx="650557" cy="3166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1" name="Straight Connector 550"/>
          <p:cNvCxnSpPr/>
          <p:nvPr/>
        </p:nvCxnSpPr>
        <p:spPr>
          <a:xfrm>
            <a:off x="-703525" y="4663237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-706727" y="4880851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-702646" y="5096484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-702646" y="5312341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-702646" y="5527618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-702647" y="4169314"/>
            <a:ext cx="64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b="1" dirty="0" smtClean="0"/>
              <a:t>Observed Heterozygosity</a:t>
            </a:r>
            <a:endParaRPr lang="en-US" sz="550" b="1" dirty="0"/>
          </a:p>
        </p:txBody>
      </p:sp>
      <p:sp>
        <p:nvSpPr>
          <p:cNvPr id="558" name="Rectangle 557"/>
          <p:cNvSpPr/>
          <p:nvPr/>
        </p:nvSpPr>
        <p:spPr>
          <a:xfrm>
            <a:off x="2845613" y="5530278"/>
            <a:ext cx="198513" cy="20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2845539" y="5314646"/>
            <a:ext cx="198513" cy="202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2845539" y="5099368"/>
            <a:ext cx="198513" cy="202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2845688" y="4884349"/>
            <a:ext cx="198513" cy="202577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2845614" y="4668717"/>
            <a:ext cx="198513" cy="2025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2845614" y="4453439"/>
            <a:ext cx="198513" cy="2025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043976" y="4453438"/>
            <a:ext cx="650558" cy="12794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TextBox 564"/>
          <p:cNvSpPr txBox="1"/>
          <p:nvPr/>
        </p:nvSpPr>
        <p:spPr>
          <a:xfrm>
            <a:off x="3025150" y="553280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0.001 – 0.010</a:t>
            </a:r>
            <a:endParaRPr lang="en-US" sz="700" b="1" dirty="0"/>
          </a:p>
        </p:txBody>
      </p:sp>
      <p:sp>
        <p:nvSpPr>
          <p:cNvPr id="566" name="TextBox 565"/>
          <p:cNvSpPr txBox="1"/>
          <p:nvPr/>
        </p:nvSpPr>
        <p:spPr>
          <a:xfrm>
            <a:off x="3025076" y="5317169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0.011 – 0.020</a:t>
            </a:r>
            <a:endParaRPr lang="en-US" sz="700" b="1" dirty="0"/>
          </a:p>
        </p:txBody>
      </p:sp>
      <p:sp>
        <p:nvSpPr>
          <p:cNvPr id="567" name="TextBox 566"/>
          <p:cNvSpPr txBox="1"/>
          <p:nvPr/>
        </p:nvSpPr>
        <p:spPr>
          <a:xfrm>
            <a:off x="3025076" y="510189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0.021 – 0.030</a:t>
            </a:r>
            <a:endParaRPr lang="en-US" sz="700" b="1" dirty="0"/>
          </a:p>
        </p:txBody>
      </p:sp>
      <p:sp>
        <p:nvSpPr>
          <p:cNvPr id="568" name="TextBox 567"/>
          <p:cNvSpPr txBox="1"/>
          <p:nvPr/>
        </p:nvSpPr>
        <p:spPr>
          <a:xfrm>
            <a:off x="3025225" y="488687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0.031 – 0.040</a:t>
            </a:r>
            <a:endParaRPr lang="en-US" sz="700" b="1" dirty="0"/>
          </a:p>
        </p:txBody>
      </p:sp>
      <p:sp>
        <p:nvSpPr>
          <p:cNvPr id="569" name="TextBox 568"/>
          <p:cNvSpPr txBox="1"/>
          <p:nvPr/>
        </p:nvSpPr>
        <p:spPr>
          <a:xfrm>
            <a:off x="3025151" y="4671240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0.041 – 0.050</a:t>
            </a:r>
            <a:endParaRPr lang="en-US" sz="700" b="1" dirty="0"/>
          </a:p>
        </p:txBody>
      </p:sp>
      <p:sp>
        <p:nvSpPr>
          <p:cNvPr id="570" name="TextBox 569"/>
          <p:cNvSpPr txBox="1"/>
          <p:nvPr/>
        </p:nvSpPr>
        <p:spPr>
          <a:xfrm>
            <a:off x="3025151" y="445596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0.051 – 0.060</a:t>
            </a:r>
            <a:endParaRPr lang="en-US" sz="700" b="1" dirty="0"/>
          </a:p>
        </p:txBody>
      </p:sp>
      <p:sp>
        <p:nvSpPr>
          <p:cNvPr id="571" name="Rectangle 570"/>
          <p:cNvSpPr/>
          <p:nvPr/>
        </p:nvSpPr>
        <p:spPr>
          <a:xfrm>
            <a:off x="3043976" y="4139342"/>
            <a:ext cx="650557" cy="3166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Connector 571"/>
          <p:cNvCxnSpPr/>
          <p:nvPr/>
        </p:nvCxnSpPr>
        <p:spPr>
          <a:xfrm>
            <a:off x="3044201" y="4659192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3040999" y="487680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3045080" y="5092439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3045080" y="530829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3045080" y="5523573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>
            <a:off x="3045079" y="4165269"/>
            <a:ext cx="64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b="1" dirty="0" smtClean="0"/>
              <a:t>Expected Heterozygosity</a:t>
            </a:r>
            <a:endParaRPr lang="en-US" sz="550" b="1" dirty="0"/>
          </a:p>
        </p:txBody>
      </p:sp>
      <p:sp>
        <p:nvSpPr>
          <p:cNvPr id="578" name="Rectangle 577"/>
          <p:cNvSpPr/>
          <p:nvPr/>
        </p:nvSpPr>
        <p:spPr>
          <a:xfrm>
            <a:off x="6586227" y="5530278"/>
            <a:ext cx="198513" cy="20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6586153" y="5314646"/>
            <a:ext cx="198513" cy="202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6586153" y="5099368"/>
            <a:ext cx="198513" cy="202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6586302" y="4884349"/>
            <a:ext cx="198513" cy="202577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6586228" y="4668717"/>
            <a:ext cx="198513" cy="2025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/>
        </p:nvSpPr>
        <p:spPr>
          <a:xfrm>
            <a:off x="6586228" y="4453439"/>
            <a:ext cx="198513" cy="2025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6784590" y="4453438"/>
            <a:ext cx="650558" cy="12794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TextBox 584"/>
          <p:cNvSpPr txBox="1"/>
          <p:nvPr/>
        </p:nvSpPr>
        <p:spPr>
          <a:xfrm>
            <a:off x="6765764" y="553280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≤ 0</a:t>
            </a:r>
            <a:endParaRPr lang="en-US" sz="700" b="1" dirty="0"/>
          </a:p>
        </p:txBody>
      </p:sp>
      <p:sp>
        <p:nvSpPr>
          <p:cNvPr id="586" name="TextBox 585"/>
          <p:cNvSpPr txBox="1"/>
          <p:nvPr/>
        </p:nvSpPr>
        <p:spPr>
          <a:xfrm>
            <a:off x="6765690" y="5317169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0.001 – 0.040</a:t>
            </a:r>
            <a:endParaRPr lang="en-US" sz="700" b="1" dirty="0"/>
          </a:p>
        </p:txBody>
      </p:sp>
      <p:sp>
        <p:nvSpPr>
          <p:cNvPr id="587" name="TextBox 586"/>
          <p:cNvSpPr txBox="1"/>
          <p:nvPr/>
        </p:nvSpPr>
        <p:spPr>
          <a:xfrm>
            <a:off x="6765690" y="510189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0.041 – 0.080</a:t>
            </a:r>
            <a:endParaRPr lang="en-US" sz="700" b="1" dirty="0"/>
          </a:p>
        </p:txBody>
      </p:sp>
      <p:sp>
        <p:nvSpPr>
          <p:cNvPr id="588" name="TextBox 587"/>
          <p:cNvSpPr txBox="1"/>
          <p:nvPr/>
        </p:nvSpPr>
        <p:spPr>
          <a:xfrm>
            <a:off x="6765839" y="488687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0.081 – 0.120</a:t>
            </a:r>
            <a:endParaRPr lang="en-US" sz="700" b="1" dirty="0"/>
          </a:p>
        </p:txBody>
      </p:sp>
      <p:sp>
        <p:nvSpPr>
          <p:cNvPr id="589" name="TextBox 588"/>
          <p:cNvSpPr txBox="1"/>
          <p:nvPr/>
        </p:nvSpPr>
        <p:spPr>
          <a:xfrm>
            <a:off x="6765765" y="4671240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0.121 – 0.160</a:t>
            </a:r>
            <a:endParaRPr lang="en-US" sz="700" b="1" dirty="0"/>
          </a:p>
        </p:txBody>
      </p:sp>
      <p:sp>
        <p:nvSpPr>
          <p:cNvPr id="590" name="TextBox 589"/>
          <p:cNvSpPr txBox="1"/>
          <p:nvPr/>
        </p:nvSpPr>
        <p:spPr>
          <a:xfrm>
            <a:off x="6765765" y="445596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0.161 – 0.200</a:t>
            </a:r>
            <a:endParaRPr lang="en-US" sz="700" b="1" dirty="0"/>
          </a:p>
        </p:txBody>
      </p:sp>
      <p:sp>
        <p:nvSpPr>
          <p:cNvPr id="591" name="Rectangle 590"/>
          <p:cNvSpPr/>
          <p:nvPr/>
        </p:nvSpPr>
        <p:spPr>
          <a:xfrm>
            <a:off x="6784590" y="4139342"/>
            <a:ext cx="650557" cy="3166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2" name="Straight Connector 591"/>
          <p:cNvCxnSpPr/>
          <p:nvPr/>
        </p:nvCxnSpPr>
        <p:spPr>
          <a:xfrm>
            <a:off x="6784815" y="4659192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6781613" y="487680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6785694" y="5092439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6785694" y="530829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6785694" y="5523573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>
            <a:off x="6785693" y="4165269"/>
            <a:ext cx="64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b="1" dirty="0" smtClean="0"/>
              <a:t>Inbreeding Coefficient</a:t>
            </a:r>
            <a:endParaRPr lang="en-US" sz="550" b="1" dirty="0"/>
          </a:p>
        </p:txBody>
      </p:sp>
    </p:spTree>
    <p:extLst>
      <p:ext uri="{BB962C8B-B14F-4D97-AF65-F5344CB8AC3E}">
        <p14:creationId xmlns:p14="http://schemas.microsoft.com/office/powerpoint/2010/main" val="160383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9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571941" y="995843"/>
            <a:ext cx="3705860" cy="5057867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V="1">
            <a:off x="2126365" y="2074700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882581" y="2266470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191" y="1754660"/>
            <a:ext cx="389890" cy="51181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51" y="1944525"/>
            <a:ext cx="417830" cy="51435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2076891" y="24652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064191" y="26112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1556191" y="3046885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26" y="2720495"/>
            <a:ext cx="449580" cy="539750"/>
          </a:xfrm>
          <a:prstGeom prst="rect">
            <a:avLst/>
          </a:prstGeom>
        </p:spPr>
      </p:pic>
      <p:sp>
        <p:nvSpPr>
          <p:cNvPr id="106" name="Oval 105"/>
          <p:cNvSpPr/>
          <p:nvPr/>
        </p:nvSpPr>
        <p:spPr>
          <a:xfrm>
            <a:off x="2126421" y="30951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410141" y="2465225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121216" y="2162965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781491" y="1966750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306" y="2162965"/>
            <a:ext cx="415290" cy="521970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 flipH="1">
            <a:off x="1378391" y="3307291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667951" y="3491386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111181" y="3140230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353751" y="3325016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353751" y="309260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461701" y="32780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753041" y="344185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693351" y="32589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191" y="3239925"/>
            <a:ext cx="406400" cy="51816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121" y="3675535"/>
            <a:ext cx="424180" cy="52197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8296" y="3233575"/>
            <a:ext cx="445770" cy="537210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>
            <a:off x="2599497" y="2720495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776026" y="2920520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756976" y="3421853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2563936" y="3685061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553141" y="303418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30941" y="30875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710621" y="337581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515041" y="36399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4231" y="2416965"/>
            <a:ext cx="414020" cy="513080"/>
          </a:xfrm>
          <a:prstGeom prst="rect">
            <a:avLst/>
          </a:prstGeom>
        </p:spPr>
      </p:pic>
      <p:sp>
        <p:nvSpPr>
          <p:cNvPr id="131" name="Frame 130"/>
          <p:cNvSpPr/>
          <p:nvPr/>
        </p:nvSpPr>
        <p:spPr>
          <a:xfrm>
            <a:off x="1959417" y="2920520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986721" y="29351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09581" y="29554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32441" y="298846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3863781" y="2658901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828222" y="3059585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69371" y="4222270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662361" y="4685820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816791" y="29173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78691" y="300878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3781" y="2360450"/>
            <a:ext cx="414020" cy="514350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>
          <a:xfrm>
            <a:off x="2822381" y="41797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612831" y="46369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541" y="4093365"/>
            <a:ext cx="422910" cy="5207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941" y="1639725"/>
            <a:ext cx="422910" cy="52324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841" y="1850545"/>
            <a:ext cx="427990" cy="52197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63481" y="3565045"/>
            <a:ext cx="419100" cy="5207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98251" y="2611275"/>
            <a:ext cx="420370" cy="51181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9371" y="3138960"/>
            <a:ext cx="422910" cy="51689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12831" y="3565045"/>
            <a:ext cx="421640" cy="52197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8691" y="3114195"/>
            <a:ext cx="419100" cy="52324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6011" y="4636925"/>
            <a:ext cx="426720" cy="515620"/>
          </a:xfrm>
          <a:prstGeom prst="rect">
            <a:avLst/>
          </a:prstGeom>
        </p:spPr>
      </p:pic>
      <p:sp>
        <p:nvSpPr>
          <p:cNvPr id="153" name="Frame 152"/>
          <p:cNvSpPr/>
          <p:nvPr/>
        </p:nvSpPr>
        <p:spPr>
          <a:xfrm>
            <a:off x="571941" y="995843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54830" y="20320"/>
            <a:ext cx="4528028" cy="3686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20040" y="3539009"/>
            <a:ext cx="4276919" cy="3161865"/>
          </a:xfrm>
          <a:prstGeom prst="rect">
            <a:avLst/>
          </a:prstGeom>
        </p:spPr>
      </p:pic>
      <p:sp>
        <p:nvSpPr>
          <p:cNvPr id="62" name="Freeform 61"/>
          <p:cNvSpPr/>
          <p:nvPr/>
        </p:nvSpPr>
        <p:spPr>
          <a:xfrm>
            <a:off x="571941" y="1639724"/>
            <a:ext cx="1961718" cy="2513951"/>
          </a:xfrm>
          <a:custGeom>
            <a:avLst/>
            <a:gdLst>
              <a:gd name="connsiteX0" fmla="*/ 1705739 w 2004198"/>
              <a:gd name="connsiteY0" fmla="*/ 1595570 h 2548846"/>
              <a:gd name="connsiteX1" fmla="*/ 1788289 w 2004198"/>
              <a:gd name="connsiteY1" fmla="*/ 839920 h 2548846"/>
              <a:gd name="connsiteX2" fmla="*/ 1997839 w 2004198"/>
              <a:gd name="connsiteY2" fmla="*/ 566870 h 2548846"/>
              <a:gd name="connsiteX3" fmla="*/ 1934339 w 2004198"/>
              <a:gd name="connsiteY3" fmla="*/ 236670 h 2548846"/>
              <a:gd name="connsiteX4" fmla="*/ 1775589 w 2004198"/>
              <a:gd name="connsiteY4" fmla="*/ 116020 h 2548846"/>
              <a:gd name="connsiteX5" fmla="*/ 1204089 w 2004198"/>
              <a:gd name="connsiteY5" fmla="*/ 306520 h 2548846"/>
              <a:gd name="connsiteX6" fmla="*/ 1045339 w 2004198"/>
              <a:gd name="connsiteY6" fmla="*/ 541470 h 2548846"/>
              <a:gd name="connsiteX7" fmla="*/ 835789 w 2004198"/>
              <a:gd name="connsiteY7" fmla="*/ 376370 h 2548846"/>
              <a:gd name="connsiteX8" fmla="*/ 702439 w 2004198"/>
              <a:gd name="connsiteY8" fmla="*/ 179520 h 2548846"/>
              <a:gd name="connsiteX9" fmla="*/ 315089 w 2004198"/>
              <a:gd name="connsiteY9" fmla="*/ 1720 h 2548846"/>
              <a:gd name="connsiteX10" fmla="*/ 73789 w 2004198"/>
              <a:gd name="connsiteY10" fmla="*/ 109670 h 2548846"/>
              <a:gd name="connsiteX11" fmla="*/ 3939 w 2004198"/>
              <a:gd name="connsiteY11" fmla="*/ 427170 h 2548846"/>
              <a:gd name="connsiteX12" fmla="*/ 169039 w 2004198"/>
              <a:gd name="connsiteY12" fmla="*/ 604970 h 2548846"/>
              <a:gd name="connsiteX13" fmla="*/ 721489 w 2004198"/>
              <a:gd name="connsiteY13" fmla="*/ 1144720 h 2548846"/>
              <a:gd name="connsiteX14" fmla="*/ 594489 w 2004198"/>
              <a:gd name="connsiteY14" fmla="*/ 1862270 h 2548846"/>
              <a:gd name="connsiteX15" fmla="*/ 708789 w 2004198"/>
              <a:gd name="connsiteY15" fmla="*/ 2255970 h 2548846"/>
              <a:gd name="connsiteX16" fmla="*/ 1096139 w 2004198"/>
              <a:gd name="connsiteY16" fmla="*/ 2548070 h 2548846"/>
              <a:gd name="connsiteX17" fmla="*/ 1369189 w 2004198"/>
              <a:gd name="connsiteY17" fmla="*/ 2332170 h 2548846"/>
              <a:gd name="connsiteX18" fmla="*/ 1292989 w 2004198"/>
              <a:gd name="connsiteY18" fmla="*/ 2052770 h 2548846"/>
              <a:gd name="connsiteX19" fmla="*/ 1394589 w 2004198"/>
              <a:gd name="connsiteY19" fmla="*/ 1741620 h 2548846"/>
              <a:gd name="connsiteX20" fmla="*/ 1705739 w 2004198"/>
              <a:gd name="connsiteY20" fmla="*/ 1595570 h 254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04198" h="2548846">
                <a:moveTo>
                  <a:pt x="1705739" y="1595570"/>
                </a:moveTo>
                <a:cubicBezTo>
                  <a:pt x="1771356" y="1445287"/>
                  <a:pt x="1739606" y="1011370"/>
                  <a:pt x="1788289" y="839920"/>
                </a:cubicBezTo>
                <a:cubicBezTo>
                  <a:pt x="1836972" y="668470"/>
                  <a:pt x="1973497" y="667412"/>
                  <a:pt x="1997839" y="566870"/>
                </a:cubicBezTo>
                <a:cubicBezTo>
                  <a:pt x="2022181" y="466328"/>
                  <a:pt x="1971381" y="311812"/>
                  <a:pt x="1934339" y="236670"/>
                </a:cubicBezTo>
                <a:cubicBezTo>
                  <a:pt x="1897297" y="161528"/>
                  <a:pt x="1897297" y="104378"/>
                  <a:pt x="1775589" y="116020"/>
                </a:cubicBezTo>
                <a:cubicBezTo>
                  <a:pt x="1653881" y="127662"/>
                  <a:pt x="1325797" y="235612"/>
                  <a:pt x="1204089" y="306520"/>
                </a:cubicBezTo>
                <a:cubicBezTo>
                  <a:pt x="1082381" y="377428"/>
                  <a:pt x="1106722" y="529828"/>
                  <a:pt x="1045339" y="541470"/>
                </a:cubicBezTo>
                <a:cubicBezTo>
                  <a:pt x="983956" y="553112"/>
                  <a:pt x="892939" y="436695"/>
                  <a:pt x="835789" y="376370"/>
                </a:cubicBezTo>
                <a:cubicBezTo>
                  <a:pt x="778639" y="316045"/>
                  <a:pt x="789222" y="241962"/>
                  <a:pt x="702439" y="179520"/>
                </a:cubicBezTo>
                <a:cubicBezTo>
                  <a:pt x="615656" y="117078"/>
                  <a:pt x="419864" y="13362"/>
                  <a:pt x="315089" y="1720"/>
                </a:cubicBezTo>
                <a:cubicBezTo>
                  <a:pt x="210314" y="-9922"/>
                  <a:pt x="125647" y="38762"/>
                  <a:pt x="73789" y="109670"/>
                </a:cubicBezTo>
                <a:cubicBezTo>
                  <a:pt x="21931" y="180578"/>
                  <a:pt x="-11936" y="344620"/>
                  <a:pt x="3939" y="427170"/>
                </a:cubicBezTo>
                <a:cubicBezTo>
                  <a:pt x="19814" y="509720"/>
                  <a:pt x="49447" y="485378"/>
                  <a:pt x="169039" y="604970"/>
                </a:cubicBezTo>
                <a:cubicBezTo>
                  <a:pt x="288631" y="724562"/>
                  <a:pt x="650581" y="935170"/>
                  <a:pt x="721489" y="1144720"/>
                </a:cubicBezTo>
                <a:cubicBezTo>
                  <a:pt x="792397" y="1354270"/>
                  <a:pt x="596606" y="1677062"/>
                  <a:pt x="594489" y="1862270"/>
                </a:cubicBezTo>
                <a:cubicBezTo>
                  <a:pt x="592372" y="2047478"/>
                  <a:pt x="625181" y="2141670"/>
                  <a:pt x="708789" y="2255970"/>
                </a:cubicBezTo>
                <a:cubicBezTo>
                  <a:pt x="792397" y="2370270"/>
                  <a:pt x="986072" y="2535370"/>
                  <a:pt x="1096139" y="2548070"/>
                </a:cubicBezTo>
                <a:cubicBezTo>
                  <a:pt x="1206206" y="2560770"/>
                  <a:pt x="1336381" y="2414720"/>
                  <a:pt x="1369189" y="2332170"/>
                </a:cubicBezTo>
                <a:cubicBezTo>
                  <a:pt x="1401997" y="2249620"/>
                  <a:pt x="1288756" y="2151195"/>
                  <a:pt x="1292989" y="2052770"/>
                </a:cubicBezTo>
                <a:cubicBezTo>
                  <a:pt x="1297222" y="1954345"/>
                  <a:pt x="1324739" y="1814645"/>
                  <a:pt x="1394589" y="1741620"/>
                </a:cubicBezTo>
                <a:cubicBezTo>
                  <a:pt x="1464439" y="1668595"/>
                  <a:pt x="1640122" y="1745853"/>
                  <a:pt x="1705739" y="159557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/>
          <p:cNvSpPr/>
          <p:nvPr/>
        </p:nvSpPr>
        <p:spPr>
          <a:xfrm>
            <a:off x="2563301" y="4099310"/>
            <a:ext cx="861416" cy="1109218"/>
          </a:xfrm>
          <a:custGeom>
            <a:avLst/>
            <a:gdLst>
              <a:gd name="connsiteX0" fmla="*/ 159113 w 885080"/>
              <a:gd name="connsiteY0" fmla="*/ 186940 h 1109218"/>
              <a:gd name="connsiteX1" fmla="*/ 363 w 885080"/>
              <a:gd name="connsiteY1" fmla="*/ 561590 h 1109218"/>
              <a:gd name="connsiteX2" fmla="*/ 127363 w 885080"/>
              <a:gd name="connsiteY2" fmla="*/ 1031490 h 1109218"/>
              <a:gd name="connsiteX3" fmla="*/ 476613 w 885080"/>
              <a:gd name="connsiteY3" fmla="*/ 1075940 h 1109218"/>
              <a:gd name="connsiteX4" fmla="*/ 667113 w 885080"/>
              <a:gd name="connsiteY4" fmla="*/ 694940 h 1109218"/>
              <a:gd name="connsiteX5" fmla="*/ 883013 w 885080"/>
              <a:gd name="connsiteY5" fmla="*/ 313940 h 1109218"/>
              <a:gd name="connsiteX6" fmla="*/ 749663 w 885080"/>
              <a:gd name="connsiteY6" fmla="*/ 34540 h 1109218"/>
              <a:gd name="connsiteX7" fmla="*/ 336913 w 885080"/>
              <a:gd name="connsiteY7" fmla="*/ 21840 h 1109218"/>
              <a:gd name="connsiteX8" fmla="*/ 159113 w 885080"/>
              <a:gd name="connsiteY8" fmla="*/ 186940 h 11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080" h="1109218">
                <a:moveTo>
                  <a:pt x="159113" y="186940"/>
                </a:moveTo>
                <a:cubicBezTo>
                  <a:pt x="103021" y="276898"/>
                  <a:pt x="5655" y="420832"/>
                  <a:pt x="363" y="561590"/>
                </a:cubicBezTo>
                <a:cubicBezTo>
                  <a:pt x="-4929" y="702348"/>
                  <a:pt x="47988" y="945765"/>
                  <a:pt x="127363" y="1031490"/>
                </a:cubicBezTo>
                <a:cubicBezTo>
                  <a:pt x="206738" y="1117215"/>
                  <a:pt x="386655" y="1132032"/>
                  <a:pt x="476613" y="1075940"/>
                </a:cubicBezTo>
                <a:cubicBezTo>
                  <a:pt x="566571" y="1019848"/>
                  <a:pt x="599380" y="821940"/>
                  <a:pt x="667113" y="694940"/>
                </a:cubicBezTo>
                <a:cubicBezTo>
                  <a:pt x="734846" y="567940"/>
                  <a:pt x="869255" y="424007"/>
                  <a:pt x="883013" y="313940"/>
                </a:cubicBezTo>
                <a:cubicBezTo>
                  <a:pt x="896771" y="203873"/>
                  <a:pt x="840680" y="83223"/>
                  <a:pt x="749663" y="34540"/>
                </a:cubicBezTo>
                <a:cubicBezTo>
                  <a:pt x="658646" y="-14143"/>
                  <a:pt x="433221" y="-4618"/>
                  <a:pt x="336913" y="21840"/>
                </a:cubicBezTo>
                <a:cubicBezTo>
                  <a:pt x="240605" y="48298"/>
                  <a:pt x="215205" y="96982"/>
                  <a:pt x="159113" y="186940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936294" y="472228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0.17</a:t>
            </a:r>
            <a:endParaRPr lang="en-US" b="1" dirty="0"/>
          </a:p>
        </p:txBody>
      </p:sp>
      <p:sp>
        <p:nvSpPr>
          <p:cNvPr id="370" name="TextBox 369"/>
          <p:cNvSpPr txBox="1"/>
          <p:nvPr/>
        </p:nvSpPr>
        <p:spPr>
          <a:xfrm>
            <a:off x="1757561" y="435268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0.13</a:t>
            </a:r>
            <a:endParaRPr lang="en-US" b="1" dirty="0"/>
          </a:p>
        </p:txBody>
      </p:sp>
      <p:sp>
        <p:nvSpPr>
          <p:cNvPr id="371" name="TextBox 370"/>
          <p:cNvSpPr txBox="1"/>
          <p:nvPr/>
        </p:nvSpPr>
        <p:spPr>
          <a:xfrm>
            <a:off x="3337172" y="1650547"/>
            <a:ext cx="59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0.13</a:t>
            </a:r>
            <a:endParaRPr lang="en-US" b="1" dirty="0"/>
          </a:p>
        </p:txBody>
      </p:sp>
      <p:sp>
        <p:nvSpPr>
          <p:cNvPr id="372" name="TextBox 371"/>
          <p:cNvSpPr txBox="1"/>
          <p:nvPr/>
        </p:nvSpPr>
        <p:spPr>
          <a:xfrm>
            <a:off x="3097547" y="2277053"/>
            <a:ext cx="597301" cy="36933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0.04</a:t>
            </a:r>
            <a:endParaRPr lang="en-US" b="1" dirty="0"/>
          </a:p>
        </p:txBody>
      </p:sp>
      <p:sp>
        <p:nvSpPr>
          <p:cNvPr id="373" name="TextBox 372"/>
          <p:cNvSpPr txBox="1"/>
          <p:nvPr/>
        </p:nvSpPr>
        <p:spPr>
          <a:xfrm>
            <a:off x="3263569" y="362912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0.10</a:t>
            </a:r>
            <a:endParaRPr lang="en-US" b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3654030" y="4495284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0.11</a:t>
            </a:r>
            <a:endParaRPr lang="en-US" b="1" dirty="0"/>
          </a:p>
        </p:txBody>
      </p:sp>
      <p:cxnSp>
        <p:nvCxnSpPr>
          <p:cNvPr id="375" name="Curved Connector 374"/>
          <p:cNvCxnSpPr/>
          <p:nvPr/>
        </p:nvCxnSpPr>
        <p:spPr>
          <a:xfrm>
            <a:off x="1265707" y="3864809"/>
            <a:ext cx="1421552" cy="1265991"/>
          </a:xfrm>
          <a:prstGeom prst="curvedConnector3">
            <a:avLst>
              <a:gd name="adj1" fmla="val -4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/>
          <p:cNvCxnSpPr/>
          <p:nvPr/>
        </p:nvCxnSpPr>
        <p:spPr>
          <a:xfrm>
            <a:off x="2295146" y="4222244"/>
            <a:ext cx="268508" cy="438656"/>
          </a:xfrm>
          <a:prstGeom prst="curvedConnector3">
            <a:avLst>
              <a:gd name="adj1" fmla="val -2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/>
          <p:cNvCxnSpPr/>
          <p:nvPr/>
        </p:nvCxnSpPr>
        <p:spPr>
          <a:xfrm flipV="1">
            <a:off x="3212578" y="3669028"/>
            <a:ext cx="690008" cy="1125222"/>
          </a:xfrm>
          <a:prstGeom prst="curvedConnector3">
            <a:avLst>
              <a:gd name="adj1" fmla="val 10137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/>
          <p:cNvCxnSpPr/>
          <p:nvPr/>
        </p:nvCxnSpPr>
        <p:spPr>
          <a:xfrm flipV="1">
            <a:off x="3286532" y="3390616"/>
            <a:ext cx="456671" cy="264881"/>
          </a:xfrm>
          <a:prstGeom prst="curvedConnector5">
            <a:avLst>
              <a:gd name="adj1" fmla="val 30264"/>
              <a:gd name="adj2" fmla="val -2608"/>
              <a:gd name="adj3" fmla="val 1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Freeform 378"/>
          <p:cNvSpPr/>
          <p:nvPr/>
        </p:nvSpPr>
        <p:spPr>
          <a:xfrm>
            <a:off x="1879511" y="2458875"/>
            <a:ext cx="1412770" cy="1763396"/>
          </a:xfrm>
          <a:custGeom>
            <a:avLst/>
            <a:gdLst>
              <a:gd name="connsiteX0" fmla="*/ 393789 w 1511188"/>
              <a:gd name="connsiteY0" fmla="*/ 909638 h 1995518"/>
              <a:gd name="connsiteX1" fmla="*/ 508089 w 1511188"/>
              <a:gd name="connsiteY1" fmla="*/ 160338 h 1995518"/>
              <a:gd name="connsiteX2" fmla="*/ 787489 w 1511188"/>
              <a:gd name="connsiteY2" fmla="*/ 7938 h 1995518"/>
              <a:gd name="connsiteX3" fmla="*/ 1320889 w 1511188"/>
              <a:gd name="connsiteY3" fmla="*/ 306388 h 1995518"/>
              <a:gd name="connsiteX4" fmla="*/ 1435189 w 1511188"/>
              <a:gd name="connsiteY4" fmla="*/ 731838 h 1995518"/>
              <a:gd name="connsiteX5" fmla="*/ 1505039 w 1511188"/>
              <a:gd name="connsiteY5" fmla="*/ 1354138 h 1995518"/>
              <a:gd name="connsiteX6" fmla="*/ 1276439 w 1511188"/>
              <a:gd name="connsiteY6" fmla="*/ 1677988 h 1995518"/>
              <a:gd name="connsiteX7" fmla="*/ 908139 w 1511188"/>
              <a:gd name="connsiteY7" fmla="*/ 1887538 h 1995518"/>
              <a:gd name="connsiteX8" fmla="*/ 444589 w 1511188"/>
              <a:gd name="connsiteY8" fmla="*/ 1995488 h 1995518"/>
              <a:gd name="connsiteX9" fmla="*/ 203289 w 1511188"/>
              <a:gd name="connsiteY9" fmla="*/ 1893888 h 1995518"/>
              <a:gd name="connsiteX10" fmla="*/ 76289 w 1511188"/>
              <a:gd name="connsiteY10" fmla="*/ 1538288 h 1995518"/>
              <a:gd name="connsiteX11" fmla="*/ 89 w 1511188"/>
              <a:gd name="connsiteY11" fmla="*/ 1303338 h 1995518"/>
              <a:gd name="connsiteX12" fmla="*/ 69939 w 1511188"/>
              <a:gd name="connsiteY12" fmla="*/ 1074738 h 1995518"/>
              <a:gd name="connsiteX13" fmla="*/ 393789 w 1511188"/>
              <a:gd name="connsiteY13" fmla="*/ 909638 h 199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1188" h="1995518">
                <a:moveTo>
                  <a:pt x="393789" y="909638"/>
                </a:moveTo>
                <a:cubicBezTo>
                  <a:pt x="466814" y="757238"/>
                  <a:pt x="442472" y="310621"/>
                  <a:pt x="508089" y="160338"/>
                </a:cubicBezTo>
                <a:cubicBezTo>
                  <a:pt x="573706" y="10055"/>
                  <a:pt x="652022" y="-16404"/>
                  <a:pt x="787489" y="7938"/>
                </a:cubicBezTo>
                <a:cubicBezTo>
                  <a:pt x="922956" y="32280"/>
                  <a:pt x="1212939" y="185738"/>
                  <a:pt x="1320889" y="306388"/>
                </a:cubicBezTo>
                <a:cubicBezTo>
                  <a:pt x="1428839" y="427038"/>
                  <a:pt x="1404497" y="557213"/>
                  <a:pt x="1435189" y="731838"/>
                </a:cubicBezTo>
                <a:cubicBezTo>
                  <a:pt x="1465881" y="906463"/>
                  <a:pt x="1531497" y="1196446"/>
                  <a:pt x="1505039" y="1354138"/>
                </a:cubicBezTo>
                <a:cubicBezTo>
                  <a:pt x="1478581" y="1511830"/>
                  <a:pt x="1375922" y="1589088"/>
                  <a:pt x="1276439" y="1677988"/>
                </a:cubicBezTo>
                <a:cubicBezTo>
                  <a:pt x="1176956" y="1766888"/>
                  <a:pt x="1046781" y="1834621"/>
                  <a:pt x="908139" y="1887538"/>
                </a:cubicBezTo>
                <a:cubicBezTo>
                  <a:pt x="769497" y="1940455"/>
                  <a:pt x="562064" y="1994430"/>
                  <a:pt x="444589" y="1995488"/>
                </a:cubicBezTo>
                <a:cubicBezTo>
                  <a:pt x="327114" y="1996546"/>
                  <a:pt x="264672" y="1970088"/>
                  <a:pt x="203289" y="1893888"/>
                </a:cubicBezTo>
                <a:cubicBezTo>
                  <a:pt x="141906" y="1817688"/>
                  <a:pt x="110156" y="1636713"/>
                  <a:pt x="76289" y="1538288"/>
                </a:cubicBezTo>
                <a:cubicBezTo>
                  <a:pt x="42422" y="1439863"/>
                  <a:pt x="1147" y="1380596"/>
                  <a:pt x="89" y="1303338"/>
                </a:cubicBezTo>
                <a:cubicBezTo>
                  <a:pt x="-969" y="1226080"/>
                  <a:pt x="6439" y="1140355"/>
                  <a:pt x="69939" y="1074738"/>
                </a:cubicBezTo>
                <a:cubicBezTo>
                  <a:pt x="133439" y="1009121"/>
                  <a:pt x="320764" y="1062038"/>
                  <a:pt x="393789" y="9096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/>
          <p:cNvSpPr/>
          <p:nvPr/>
        </p:nvSpPr>
        <p:spPr>
          <a:xfrm>
            <a:off x="3695700" y="2416965"/>
            <a:ext cx="591048" cy="1289890"/>
          </a:xfrm>
          <a:custGeom>
            <a:avLst/>
            <a:gdLst>
              <a:gd name="connsiteX0" fmla="*/ 565450 w 635798"/>
              <a:gd name="connsiteY0" fmla="*/ 723069 h 1353306"/>
              <a:gd name="connsiteX1" fmla="*/ 635300 w 635798"/>
              <a:gd name="connsiteY1" fmla="*/ 183319 h 1353306"/>
              <a:gd name="connsiteX2" fmla="*/ 527350 w 635798"/>
              <a:gd name="connsiteY2" fmla="*/ 11869 h 1353306"/>
              <a:gd name="connsiteX3" fmla="*/ 171750 w 635798"/>
              <a:gd name="connsiteY3" fmla="*/ 81719 h 1353306"/>
              <a:gd name="connsiteX4" fmla="*/ 6650 w 635798"/>
              <a:gd name="connsiteY4" fmla="*/ 615119 h 1353306"/>
              <a:gd name="connsiteX5" fmla="*/ 51100 w 635798"/>
              <a:gd name="connsiteY5" fmla="*/ 1021519 h 1353306"/>
              <a:gd name="connsiteX6" fmla="*/ 222550 w 635798"/>
              <a:gd name="connsiteY6" fmla="*/ 1313619 h 1353306"/>
              <a:gd name="connsiteX7" fmla="*/ 514650 w 635798"/>
              <a:gd name="connsiteY7" fmla="*/ 1288219 h 1353306"/>
              <a:gd name="connsiteX8" fmla="*/ 565450 w 635798"/>
              <a:gd name="connsiteY8" fmla="*/ 723069 h 13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98" h="1353306">
                <a:moveTo>
                  <a:pt x="565450" y="723069"/>
                </a:moveTo>
                <a:cubicBezTo>
                  <a:pt x="585558" y="538919"/>
                  <a:pt x="641650" y="301852"/>
                  <a:pt x="635300" y="183319"/>
                </a:cubicBezTo>
                <a:cubicBezTo>
                  <a:pt x="628950" y="64786"/>
                  <a:pt x="604608" y="28802"/>
                  <a:pt x="527350" y="11869"/>
                </a:cubicBezTo>
                <a:cubicBezTo>
                  <a:pt x="450092" y="-5064"/>
                  <a:pt x="258533" y="-18823"/>
                  <a:pt x="171750" y="81719"/>
                </a:cubicBezTo>
                <a:cubicBezTo>
                  <a:pt x="84967" y="182261"/>
                  <a:pt x="26758" y="458486"/>
                  <a:pt x="6650" y="615119"/>
                </a:cubicBezTo>
                <a:cubicBezTo>
                  <a:pt x="-13458" y="771752"/>
                  <a:pt x="15117" y="905102"/>
                  <a:pt x="51100" y="1021519"/>
                </a:cubicBezTo>
                <a:cubicBezTo>
                  <a:pt x="87083" y="1137936"/>
                  <a:pt x="145292" y="1269169"/>
                  <a:pt x="222550" y="1313619"/>
                </a:cubicBezTo>
                <a:cubicBezTo>
                  <a:pt x="299808" y="1358069"/>
                  <a:pt x="459617" y="1383469"/>
                  <a:pt x="514650" y="1288219"/>
                </a:cubicBezTo>
                <a:cubicBezTo>
                  <a:pt x="569683" y="1192969"/>
                  <a:pt x="545342" y="907219"/>
                  <a:pt x="565450" y="72306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Curved Connector 380"/>
          <p:cNvCxnSpPr/>
          <p:nvPr/>
        </p:nvCxnSpPr>
        <p:spPr>
          <a:xfrm>
            <a:off x="2527435" y="2198833"/>
            <a:ext cx="586940" cy="530790"/>
          </a:xfrm>
          <a:prstGeom prst="curvedConnector3">
            <a:avLst>
              <a:gd name="adj1" fmla="val 1021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/>
          <p:cNvCxnSpPr/>
          <p:nvPr/>
        </p:nvCxnSpPr>
        <p:spPr>
          <a:xfrm>
            <a:off x="2465281" y="1873154"/>
            <a:ext cx="1390081" cy="621701"/>
          </a:xfrm>
          <a:prstGeom prst="curvedConnector3">
            <a:avLst>
              <a:gd name="adj1" fmla="val 10042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>
            <a:off x="5219499" y="172378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0.11</a:t>
            </a:r>
            <a:endParaRPr lang="en-US" b="1" dirty="0"/>
          </a:p>
        </p:txBody>
      </p:sp>
      <p:sp>
        <p:nvSpPr>
          <p:cNvPr id="461" name="TextBox 460"/>
          <p:cNvSpPr txBox="1"/>
          <p:nvPr/>
        </p:nvSpPr>
        <p:spPr>
          <a:xfrm>
            <a:off x="6140850" y="2200969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0.15</a:t>
            </a:r>
            <a:endParaRPr lang="en-US" b="1" dirty="0"/>
          </a:p>
        </p:txBody>
      </p:sp>
      <p:sp>
        <p:nvSpPr>
          <p:cNvPr id="462" name="TextBox 461"/>
          <p:cNvSpPr txBox="1"/>
          <p:nvPr/>
        </p:nvSpPr>
        <p:spPr>
          <a:xfrm>
            <a:off x="6959600" y="870766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0.20</a:t>
            </a:r>
            <a:endParaRPr lang="en-US" b="1" dirty="0"/>
          </a:p>
        </p:txBody>
      </p:sp>
      <p:sp>
        <p:nvSpPr>
          <p:cNvPr id="463" name="TextBox 462"/>
          <p:cNvSpPr txBox="1"/>
          <p:nvPr/>
        </p:nvSpPr>
        <p:spPr>
          <a:xfrm>
            <a:off x="6839811" y="1430294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0.17</a:t>
            </a:r>
            <a:endParaRPr lang="en-US" b="1" dirty="0"/>
          </a:p>
        </p:txBody>
      </p:sp>
      <p:sp>
        <p:nvSpPr>
          <p:cNvPr id="464" name="TextBox 463"/>
          <p:cNvSpPr txBox="1"/>
          <p:nvPr/>
        </p:nvSpPr>
        <p:spPr>
          <a:xfrm>
            <a:off x="7480901" y="2437609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0.10</a:t>
            </a:r>
            <a:endParaRPr lang="en-US" b="1" dirty="0"/>
          </a:p>
        </p:txBody>
      </p:sp>
      <p:sp>
        <p:nvSpPr>
          <p:cNvPr id="465" name="TextBox 464"/>
          <p:cNvSpPr txBox="1"/>
          <p:nvPr/>
        </p:nvSpPr>
        <p:spPr>
          <a:xfrm>
            <a:off x="8266862" y="2231267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0.20</a:t>
            </a:r>
            <a:endParaRPr lang="en-US" b="1" dirty="0"/>
          </a:p>
        </p:txBody>
      </p:sp>
      <p:sp>
        <p:nvSpPr>
          <p:cNvPr id="474" name="TextBox 473"/>
          <p:cNvSpPr txBox="1"/>
          <p:nvPr/>
        </p:nvSpPr>
        <p:spPr>
          <a:xfrm>
            <a:off x="5807998" y="770116"/>
            <a:ext cx="36420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HNL</a:t>
            </a:r>
            <a:endParaRPr lang="en-US" sz="800" b="1" dirty="0"/>
          </a:p>
        </p:txBody>
      </p:sp>
      <p:sp>
        <p:nvSpPr>
          <p:cNvPr id="475" name="Freeform 474"/>
          <p:cNvSpPr/>
          <p:nvPr/>
        </p:nvSpPr>
        <p:spPr>
          <a:xfrm>
            <a:off x="5206634" y="649182"/>
            <a:ext cx="1163913" cy="972436"/>
          </a:xfrm>
          <a:custGeom>
            <a:avLst/>
            <a:gdLst>
              <a:gd name="connsiteX0" fmla="*/ 197216 w 1163913"/>
              <a:gd name="connsiteY0" fmla="*/ 23918 h 972436"/>
              <a:gd name="connsiteX1" fmla="*/ 946516 w 1163913"/>
              <a:gd name="connsiteY1" fmla="*/ 519218 h 972436"/>
              <a:gd name="connsiteX2" fmla="*/ 1162416 w 1163913"/>
              <a:gd name="connsiteY2" fmla="*/ 900218 h 972436"/>
              <a:gd name="connsiteX3" fmla="*/ 870316 w 1163913"/>
              <a:gd name="connsiteY3" fmla="*/ 957368 h 972436"/>
              <a:gd name="connsiteX4" fmla="*/ 362316 w 1163913"/>
              <a:gd name="connsiteY4" fmla="*/ 716068 h 972436"/>
              <a:gd name="connsiteX5" fmla="*/ 6716 w 1163913"/>
              <a:gd name="connsiteY5" fmla="*/ 144568 h 972436"/>
              <a:gd name="connsiteX6" fmla="*/ 197216 w 1163913"/>
              <a:gd name="connsiteY6" fmla="*/ 23918 h 97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913" h="972436">
                <a:moveTo>
                  <a:pt x="197216" y="23918"/>
                </a:moveTo>
                <a:cubicBezTo>
                  <a:pt x="353849" y="86360"/>
                  <a:pt x="785649" y="373168"/>
                  <a:pt x="946516" y="519218"/>
                </a:cubicBezTo>
                <a:cubicBezTo>
                  <a:pt x="1107383" y="665268"/>
                  <a:pt x="1175116" y="827193"/>
                  <a:pt x="1162416" y="900218"/>
                </a:cubicBezTo>
                <a:cubicBezTo>
                  <a:pt x="1149716" y="973243"/>
                  <a:pt x="1003666" y="988060"/>
                  <a:pt x="870316" y="957368"/>
                </a:cubicBezTo>
                <a:cubicBezTo>
                  <a:pt x="736966" y="926676"/>
                  <a:pt x="506249" y="851535"/>
                  <a:pt x="362316" y="716068"/>
                </a:cubicBezTo>
                <a:cubicBezTo>
                  <a:pt x="218383" y="580601"/>
                  <a:pt x="35291" y="260985"/>
                  <a:pt x="6716" y="144568"/>
                </a:cubicBezTo>
                <a:cubicBezTo>
                  <a:pt x="-21859" y="28151"/>
                  <a:pt x="40583" y="-38524"/>
                  <a:pt x="197216" y="2391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2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TextBox 476"/>
          <p:cNvSpPr txBox="1"/>
          <p:nvPr/>
        </p:nvSpPr>
        <p:spPr>
          <a:xfrm>
            <a:off x="5670415" y="2161896"/>
            <a:ext cx="42832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DHFA</a:t>
            </a:r>
            <a:endParaRPr lang="en-US" sz="800" b="1" dirty="0"/>
          </a:p>
        </p:txBody>
      </p:sp>
      <p:sp>
        <p:nvSpPr>
          <p:cNvPr id="478" name="Freeform 477"/>
          <p:cNvSpPr/>
          <p:nvPr/>
        </p:nvSpPr>
        <p:spPr>
          <a:xfrm>
            <a:off x="5019899" y="2341585"/>
            <a:ext cx="974246" cy="562288"/>
          </a:xfrm>
          <a:custGeom>
            <a:avLst/>
            <a:gdLst>
              <a:gd name="connsiteX0" fmla="*/ 237901 w 974246"/>
              <a:gd name="connsiteY0" fmla="*/ 90465 h 562288"/>
              <a:gd name="connsiteX1" fmla="*/ 714151 w 974246"/>
              <a:gd name="connsiteY1" fmla="*/ 1565 h 562288"/>
              <a:gd name="connsiteX2" fmla="*/ 961801 w 974246"/>
              <a:gd name="connsiteY2" fmla="*/ 166665 h 562288"/>
              <a:gd name="connsiteX3" fmla="*/ 891951 w 974246"/>
              <a:gd name="connsiteY3" fmla="*/ 414315 h 562288"/>
              <a:gd name="connsiteX4" fmla="*/ 504601 w 974246"/>
              <a:gd name="connsiteY4" fmla="*/ 560365 h 562288"/>
              <a:gd name="connsiteX5" fmla="*/ 41051 w 974246"/>
              <a:gd name="connsiteY5" fmla="*/ 477815 h 562288"/>
              <a:gd name="connsiteX6" fmla="*/ 47401 w 974246"/>
              <a:gd name="connsiteY6" fmla="*/ 204765 h 562288"/>
              <a:gd name="connsiteX7" fmla="*/ 237901 w 974246"/>
              <a:gd name="connsiteY7" fmla="*/ 90465 h 56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246" h="562288">
                <a:moveTo>
                  <a:pt x="237901" y="90465"/>
                </a:moveTo>
                <a:cubicBezTo>
                  <a:pt x="349026" y="56598"/>
                  <a:pt x="593501" y="-11135"/>
                  <a:pt x="714151" y="1565"/>
                </a:cubicBezTo>
                <a:cubicBezTo>
                  <a:pt x="834801" y="14265"/>
                  <a:pt x="932168" y="97873"/>
                  <a:pt x="961801" y="166665"/>
                </a:cubicBezTo>
                <a:cubicBezTo>
                  <a:pt x="991434" y="235457"/>
                  <a:pt x="968151" y="348698"/>
                  <a:pt x="891951" y="414315"/>
                </a:cubicBezTo>
                <a:cubicBezTo>
                  <a:pt x="815751" y="479932"/>
                  <a:pt x="646418" y="549782"/>
                  <a:pt x="504601" y="560365"/>
                </a:cubicBezTo>
                <a:cubicBezTo>
                  <a:pt x="362784" y="570948"/>
                  <a:pt x="117251" y="537082"/>
                  <a:pt x="41051" y="477815"/>
                </a:cubicBezTo>
                <a:cubicBezTo>
                  <a:pt x="-35149" y="418548"/>
                  <a:pt x="11418" y="270382"/>
                  <a:pt x="47401" y="204765"/>
                </a:cubicBezTo>
                <a:cubicBezTo>
                  <a:pt x="83384" y="139148"/>
                  <a:pt x="126776" y="124332"/>
                  <a:pt x="237901" y="90465"/>
                </a:cubicBezTo>
                <a:close/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TextBox 478"/>
          <p:cNvSpPr txBox="1"/>
          <p:nvPr/>
        </p:nvSpPr>
        <p:spPr>
          <a:xfrm>
            <a:off x="7062326" y="2043012"/>
            <a:ext cx="492443" cy="338554"/>
          </a:xfrm>
          <a:prstGeom prst="rect">
            <a:avLst/>
          </a:prstGeom>
          <a:solidFill>
            <a:srgbClr val="FFFFFF">
              <a:alpha val="67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PPNP +</a:t>
            </a:r>
          </a:p>
          <a:p>
            <a:r>
              <a:rPr lang="en-US" sz="800" b="1" dirty="0" smtClean="0"/>
              <a:t>FPPI</a:t>
            </a:r>
            <a:endParaRPr lang="en-US" sz="800" b="1" dirty="0"/>
          </a:p>
        </p:txBody>
      </p:sp>
      <p:sp>
        <p:nvSpPr>
          <p:cNvPr id="480" name="TextBox 479"/>
          <p:cNvSpPr txBox="1"/>
          <p:nvPr/>
        </p:nvSpPr>
        <p:spPr>
          <a:xfrm>
            <a:off x="8137610" y="1402757"/>
            <a:ext cx="866243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Remaining Pops</a:t>
            </a:r>
            <a:endParaRPr lang="en-US" sz="800" b="1" dirty="0"/>
          </a:p>
        </p:txBody>
      </p:sp>
      <p:sp>
        <p:nvSpPr>
          <p:cNvPr id="481" name="Freeform 480"/>
          <p:cNvSpPr/>
          <p:nvPr/>
        </p:nvSpPr>
        <p:spPr>
          <a:xfrm>
            <a:off x="6863993" y="2374900"/>
            <a:ext cx="496719" cy="444999"/>
          </a:xfrm>
          <a:custGeom>
            <a:avLst/>
            <a:gdLst>
              <a:gd name="connsiteX0" fmla="*/ 159107 w 496719"/>
              <a:gd name="connsiteY0" fmla="*/ 0 h 444999"/>
              <a:gd name="connsiteX1" fmla="*/ 438507 w 496719"/>
              <a:gd name="connsiteY1" fmla="*/ 19050 h 444999"/>
              <a:gd name="connsiteX2" fmla="*/ 470257 w 496719"/>
              <a:gd name="connsiteY2" fmla="*/ 254000 h 444999"/>
              <a:gd name="connsiteX3" fmla="*/ 127357 w 496719"/>
              <a:gd name="connsiteY3" fmla="*/ 444500 h 444999"/>
              <a:gd name="connsiteX4" fmla="*/ 357 w 496719"/>
              <a:gd name="connsiteY4" fmla="*/ 196850 h 444999"/>
              <a:gd name="connsiteX5" fmla="*/ 159107 w 496719"/>
              <a:gd name="connsiteY5" fmla="*/ 0 h 44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719" h="444999">
                <a:moveTo>
                  <a:pt x="159107" y="0"/>
                </a:moveTo>
                <a:cubicBezTo>
                  <a:pt x="232132" y="-29633"/>
                  <a:pt x="386649" y="-23283"/>
                  <a:pt x="438507" y="19050"/>
                </a:cubicBezTo>
                <a:cubicBezTo>
                  <a:pt x="490365" y="61383"/>
                  <a:pt x="522115" y="183092"/>
                  <a:pt x="470257" y="254000"/>
                </a:cubicBezTo>
                <a:cubicBezTo>
                  <a:pt x="418399" y="324908"/>
                  <a:pt x="205674" y="454025"/>
                  <a:pt x="127357" y="444500"/>
                </a:cubicBezTo>
                <a:cubicBezTo>
                  <a:pt x="49040" y="434975"/>
                  <a:pt x="-4935" y="271992"/>
                  <a:pt x="357" y="196850"/>
                </a:cubicBezTo>
                <a:cubicBezTo>
                  <a:pt x="5649" y="121708"/>
                  <a:pt x="86082" y="29633"/>
                  <a:pt x="15910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1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1"/>
          <p:cNvSpPr/>
          <p:nvPr/>
        </p:nvSpPr>
        <p:spPr>
          <a:xfrm>
            <a:off x="7501842" y="1608459"/>
            <a:ext cx="1025370" cy="860987"/>
          </a:xfrm>
          <a:custGeom>
            <a:avLst/>
            <a:gdLst>
              <a:gd name="connsiteX0" fmla="*/ 54658 w 1025370"/>
              <a:gd name="connsiteY0" fmla="*/ 493391 h 860987"/>
              <a:gd name="connsiteX1" fmla="*/ 600758 w 1025370"/>
              <a:gd name="connsiteY1" fmla="*/ 55241 h 860987"/>
              <a:gd name="connsiteX2" fmla="*/ 956358 w 1025370"/>
              <a:gd name="connsiteY2" fmla="*/ 29841 h 860987"/>
              <a:gd name="connsiteX3" fmla="*/ 1013508 w 1025370"/>
              <a:gd name="connsiteY3" fmla="*/ 271141 h 860987"/>
              <a:gd name="connsiteX4" fmla="*/ 803958 w 1025370"/>
              <a:gd name="connsiteY4" fmla="*/ 575941 h 860987"/>
              <a:gd name="connsiteX5" fmla="*/ 480108 w 1025370"/>
              <a:gd name="connsiteY5" fmla="*/ 842641 h 860987"/>
              <a:gd name="connsiteX6" fmla="*/ 67358 w 1025370"/>
              <a:gd name="connsiteY6" fmla="*/ 798191 h 860987"/>
              <a:gd name="connsiteX7" fmla="*/ 54658 w 1025370"/>
              <a:gd name="connsiteY7" fmla="*/ 493391 h 86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370" h="860987">
                <a:moveTo>
                  <a:pt x="54658" y="493391"/>
                </a:moveTo>
                <a:cubicBezTo>
                  <a:pt x="143558" y="369566"/>
                  <a:pt x="450475" y="132499"/>
                  <a:pt x="600758" y="55241"/>
                </a:cubicBezTo>
                <a:cubicBezTo>
                  <a:pt x="751041" y="-22017"/>
                  <a:pt x="887566" y="-6142"/>
                  <a:pt x="956358" y="29841"/>
                </a:cubicBezTo>
                <a:cubicBezTo>
                  <a:pt x="1025150" y="65824"/>
                  <a:pt x="1038908" y="180124"/>
                  <a:pt x="1013508" y="271141"/>
                </a:cubicBezTo>
                <a:cubicBezTo>
                  <a:pt x="988108" y="362158"/>
                  <a:pt x="892858" y="480691"/>
                  <a:pt x="803958" y="575941"/>
                </a:cubicBezTo>
                <a:cubicBezTo>
                  <a:pt x="715058" y="671191"/>
                  <a:pt x="602875" y="805599"/>
                  <a:pt x="480108" y="842641"/>
                </a:cubicBezTo>
                <a:cubicBezTo>
                  <a:pt x="357341" y="879683"/>
                  <a:pt x="138266" y="858516"/>
                  <a:pt x="67358" y="798191"/>
                </a:cubicBezTo>
                <a:cubicBezTo>
                  <a:pt x="-3550" y="737866"/>
                  <a:pt x="-34242" y="617216"/>
                  <a:pt x="54658" y="4933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3" name="Curved Connector 482"/>
          <p:cNvCxnSpPr/>
          <p:nvPr/>
        </p:nvCxnSpPr>
        <p:spPr>
          <a:xfrm>
            <a:off x="6153150" y="1168400"/>
            <a:ext cx="1949450" cy="495300"/>
          </a:xfrm>
          <a:prstGeom prst="curvedConnector3">
            <a:avLst>
              <a:gd name="adj1" fmla="val 10028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Curved Connector 483"/>
          <p:cNvCxnSpPr/>
          <p:nvPr/>
        </p:nvCxnSpPr>
        <p:spPr>
          <a:xfrm>
            <a:off x="6369050" y="1549400"/>
            <a:ext cx="654050" cy="825500"/>
          </a:xfrm>
          <a:prstGeom prst="curvedConnector3">
            <a:avLst>
              <a:gd name="adj1" fmla="val 10210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>
            <a:off x="5981700" y="2508250"/>
            <a:ext cx="882650" cy="63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/>
          <p:nvPr/>
        </p:nvCxnSpPr>
        <p:spPr>
          <a:xfrm flipV="1">
            <a:off x="7334250" y="2406650"/>
            <a:ext cx="234950" cy="222250"/>
          </a:xfrm>
          <a:prstGeom prst="curvedConnector3">
            <a:avLst>
              <a:gd name="adj1" fmla="val 9964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urved Connector 486"/>
          <p:cNvCxnSpPr/>
          <p:nvPr/>
        </p:nvCxnSpPr>
        <p:spPr>
          <a:xfrm flipV="1">
            <a:off x="5683250" y="2451100"/>
            <a:ext cx="2298700" cy="423700"/>
          </a:xfrm>
          <a:prstGeom prst="curvedConnector3">
            <a:avLst>
              <a:gd name="adj1" fmla="val 1204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urved Connector 487"/>
          <p:cNvCxnSpPr/>
          <p:nvPr/>
        </p:nvCxnSpPr>
        <p:spPr>
          <a:xfrm flipV="1">
            <a:off x="5257800" y="1365250"/>
            <a:ext cx="311150" cy="1066800"/>
          </a:xfrm>
          <a:prstGeom prst="curvedConnector3">
            <a:avLst>
              <a:gd name="adj1" fmla="val 48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Curved Connector 488"/>
          <p:cNvCxnSpPr/>
          <p:nvPr/>
        </p:nvCxnSpPr>
        <p:spPr>
          <a:xfrm flipV="1">
            <a:off x="6098737" y="4197505"/>
            <a:ext cx="765256" cy="596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6883199" y="4274422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0.09</a:t>
            </a:r>
            <a:endParaRPr lang="en-US" b="1" dirty="0"/>
          </a:p>
        </p:txBody>
      </p:sp>
      <p:cxnSp>
        <p:nvCxnSpPr>
          <p:cNvPr id="500" name="Curved Connector 499"/>
          <p:cNvCxnSpPr/>
          <p:nvPr/>
        </p:nvCxnSpPr>
        <p:spPr>
          <a:xfrm>
            <a:off x="6491817" y="4460185"/>
            <a:ext cx="482600" cy="310515"/>
          </a:xfrm>
          <a:prstGeom prst="curvedConnector3">
            <a:avLst>
              <a:gd name="adj1" fmla="val 9912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5517443" y="3721255"/>
            <a:ext cx="546663" cy="29238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BAPS</a:t>
            </a:r>
            <a:endParaRPr lang="en-US" sz="1300" b="1" dirty="0"/>
          </a:p>
        </p:txBody>
      </p:sp>
      <p:sp>
        <p:nvSpPr>
          <p:cNvPr id="502" name="TextBox 501"/>
          <p:cNvSpPr txBox="1"/>
          <p:nvPr/>
        </p:nvSpPr>
        <p:spPr>
          <a:xfrm>
            <a:off x="1918578" y="568609"/>
            <a:ext cx="1005403" cy="29238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STRUCTURE</a:t>
            </a:r>
            <a:endParaRPr lang="en-US" sz="1300" b="1" dirty="0"/>
          </a:p>
        </p:txBody>
      </p:sp>
      <p:sp>
        <p:nvSpPr>
          <p:cNvPr id="503" name="TextBox 502"/>
          <p:cNvSpPr txBox="1"/>
          <p:nvPr/>
        </p:nvSpPr>
        <p:spPr>
          <a:xfrm>
            <a:off x="0" y="0"/>
            <a:ext cx="9143999" cy="36933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Pairwise F</a:t>
            </a:r>
            <a:r>
              <a:rPr lang="en-US" b="1" baseline="-25000" dirty="0" smtClean="0"/>
              <a:t>ST</a:t>
            </a:r>
            <a:endParaRPr lang="en-US" b="1" baseline="-25000" dirty="0"/>
          </a:p>
        </p:txBody>
      </p:sp>
      <p:sp>
        <p:nvSpPr>
          <p:cNvPr id="525" name="TextBox 524"/>
          <p:cNvSpPr txBox="1"/>
          <p:nvPr/>
        </p:nvSpPr>
        <p:spPr>
          <a:xfrm>
            <a:off x="6535201" y="181139"/>
            <a:ext cx="466794" cy="29238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PCA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7349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237</Words>
  <Application>Microsoft Macintosh PowerPoint</Application>
  <PresentationFormat>On-screen Show 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Jermaine</dc:creator>
  <cp:lastModifiedBy>Jermaine</cp:lastModifiedBy>
  <cp:revision>41</cp:revision>
  <dcterms:created xsi:type="dcterms:W3CDTF">2021-04-28T20:48:14Z</dcterms:created>
  <dcterms:modified xsi:type="dcterms:W3CDTF">2021-05-05T16:13:36Z</dcterms:modified>
</cp:coreProperties>
</file>