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3.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4.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5.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6.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36"/>
  </p:notesMasterIdLst>
  <p:sldIdLst>
    <p:sldId id="256" r:id="rId2"/>
    <p:sldId id="258" r:id="rId3"/>
    <p:sldId id="309" r:id="rId4"/>
    <p:sldId id="261" r:id="rId5"/>
    <p:sldId id="259" r:id="rId6"/>
    <p:sldId id="262" r:id="rId7"/>
    <p:sldId id="298" r:id="rId8"/>
    <p:sldId id="299" r:id="rId9"/>
    <p:sldId id="302" r:id="rId10"/>
    <p:sldId id="296" r:id="rId11"/>
    <p:sldId id="308" r:id="rId12"/>
    <p:sldId id="306" r:id="rId13"/>
    <p:sldId id="307" r:id="rId14"/>
    <p:sldId id="303" r:id="rId15"/>
    <p:sldId id="304" r:id="rId16"/>
    <p:sldId id="305" r:id="rId17"/>
    <p:sldId id="314" r:id="rId18"/>
    <p:sldId id="268" r:id="rId19"/>
    <p:sldId id="315" r:id="rId20"/>
    <p:sldId id="317" r:id="rId21"/>
    <p:sldId id="313" r:id="rId22"/>
    <p:sldId id="312" r:id="rId23"/>
    <p:sldId id="318" r:id="rId24"/>
    <p:sldId id="316" r:id="rId25"/>
    <p:sldId id="319" r:id="rId26"/>
    <p:sldId id="320" r:id="rId27"/>
    <p:sldId id="322" r:id="rId28"/>
    <p:sldId id="326" r:id="rId29"/>
    <p:sldId id="323" r:id="rId30"/>
    <p:sldId id="324" r:id="rId31"/>
    <p:sldId id="328" r:id="rId32"/>
    <p:sldId id="325" r:id="rId33"/>
    <p:sldId id="280" r:id="rId34"/>
    <p:sldId id="329" r:id="rId35"/>
  </p:sldIdLst>
  <p:sldSz cx="9144000" cy="5143500" type="screen16x9"/>
  <p:notesSz cx="6858000" cy="9144000"/>
  <p:embeddedFontLst>
    <p:embeddedFont>
      <p:font typeface="Calibri" panose="020F0502020204030204" pitchFamily="34" charset="0"/>
      <p:regular r:id="rId37"/>
      <p:bold r:id="rId38"/>
      <p:italic r:id="rId39"/>
      <p:boldItalic r:id="rId40"/>
    </p:embeddedFont>
    <p:embeddedFont>
      <p:font typeface="Roboto Slab" pitchFamily="2" charset="0"/>
      <p:regular r:id="rId41"/>
      <p:bold r:id="rId42"/>
    </p:embeddedFont>
    <p:embeddedFont>
      <p:font typeface="Source Sans Pro" panose="020B0503030403020204" pitchFamily="34" charset="77"/>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ECFCF9-EB90-4EA4-BA1D-B0166F391BF1}">
  <a:tblStyle styleId="{83ECFCF9-EB90-4EA4-BA1D-B0166F391BF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E74B0BC-8218-4BC4-B384-D648047DA53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69"/>
    <p:restoredTop sz="75374"/>
  </p:normalViewPr>
  <p:slideViewPr>
    <p:cSldViewPr snapToGrid="0" snapToObjects="1">
      <p:cViewPr varScale="1">
        <p:scale>
          <a:sx n="126" d="100"/>
          <a:sy n="126" d="100"/>
        </p:scale>
        <p:origin x="214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Hello everyone! Welcome to Zero to Secure where I’ll tell you today about how we secured our Mac environment without :click: much Pain</a:t>
            </a:r>
          </a:p>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Now that we have some background, we had to produce a process to deploy things.</a:t>
            </a:r>
            <a:endParaRPr dirty="0"/>
          </a:p>
        </p:txBody>
      </p:sp>
    </p:spTree>
    <p:extLst>
      <p:ext uri="{BB962C8B-B14F-4D97-AF65-F5344CB8AC3E}">
        <p14:creationId xmlns:p14="http://schemas.microsoft.com/office/powerpoint/2010/main" val="2153011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Remember, every environment is different. What I talk about here may not work for you but I hope this at least gives you direction.</a:t>
            </a:r>
            <a:endParaRPr dirty="0"/>
          </a:p>
        </p:txBody>
      </p:sp>
    </p:spTree>
    <p:extLst>
      <p:ext uri="{BB962C8B-B14F-4D97-AF65-F5344CB8AC3E}">
        <p14:creationId xmlns:p14="http://schemas.microsoft.com/office/powerpoint/2010/main" val="1018960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Some things that we had to keep in mind based on the information we gathered</a:t>
            </a:r>
          </a:p>
          <a:p>
            <a:r>
              <a:rPr lang="en-US" dirty="0"/>
              <a:t>First, most of our Mac users are actually developers, they’re fairly tech savvy and they’re doing the work that keeps the company making money</a:t>
            </a:r>
          </a:p>
          <a:p>
            <a:r>
              <a:rPr lang="en-US" dirty="0"/>
              <a:t>Because of this, we didn’t want to break the business, if </a:t>
            </a:r>
            <a:r>
              <a:rPr lang="en-US" dirty="0" err="1"/>
              <a:t>devs</a:t>
            </a:r>
            <a:r>
              <a:rPr lang="en-US" dirty="0"/>
              <a:t> are not able to use their computers, they don’t deliver products to customers</a:t>
            </a:r>
          </a:p>
          <a:p>
            <a:r>
              <a:rPr lang="en-US" dirty="0"/>
              <a:t>Our idea was to secure the devices first and then enhance things later. There will be plenty of time to enhance the service after it’s secure…</a:t>
            </a:r>
          </a:p>
          <a:p>
            <a:r>
              <a:rPr lang="en-US" dirty="0"/>
              <a:t>Based on this </a:t>
            </a:r>
            <a:r>
              <a:rPr lang="en-US" dirty="0" err="1"/>
              <a:t>info..we</a:t>
            </a:r>
            <a:r>
              <a:rPr lang="en-US" dirty="0"/>
              <a:t> decided that :click: we’re not erasing the Macs</a:t>
            </a:r>
          </a:p>
        </p:txBody>
      </p:sp>
    </p:spTree>
    <p:extLst>
      <p:ext uri="{BB962C8B-B14F-4D97-AF65-F5344CB8AC3E}">
        <p14:creationId xmlns:p14="http://schemas.microsoft.com/office/powerpoint/2010/main" val="24403256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was a bit controversial internally, but we took the info from the last slide and made some quick pros and cons</a:t>
            </a:r>
          </a:p>
          <a:p>
            <a:endParaRPr lang="en-US" dirty="0"/>
          </a:p>
          <a:p>
            <a:r>
              <a:rPr lang="en-US" dirty="0"/>
              <a:t>I’ll just give you a moment to read this, this is all things you probably know…we thought about it a good deal actually and my colleague and I both had different approaches…but I swayed him </a:t>
            </a:r>
            <a:r>
              <a:rPr lang="en-US" dirty="0">
                <a:sym typeface="Wingdings" pitchFamily="2" charset="2"/>
              </a:rPr>
              <a:t></a:t>
            </a:r>
            <a:endParaRPr lang="en-US" dirty="0"/>
          </a:p>
          <a:p>
            <a:endParaRPr lang="en-US" dirty="0"/>
          </a:p>
        </p:txBody>
      </p:sp>
    </p:spTree>
    <p:extLst>
      <p:ext uri="{BB962C8B-B14F-4D97-AF65-F5344CB8AC3E}">
        <p14:creationId xmlns:p14="http://schemas.microsoft.com/office/powerpoint/2010/main" val="30578561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abf1dbd179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abf1dbd179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Now that we made some early decisions, we made a roadmap.</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Collect and inventory machines, develop the schedule and tell the users and then deploy and adjust! Of course this is overly simplified..</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7817941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first step was just to </a:t>
            </a:r>
            <a:r>
              <a:rPr lang="en-US" i="1" dirty="0"/>
              <a:t>find</a:t>
            </a:r>
            <a:r>
              <a:rPr lang="en-US" i="0" dirty="0"/>
              <a:t> the machines. We used a few method to find them…</a:t>
            </a:r>
          </a:p>
          <a:p>
            <a:pPr lvl="1"/>
            <a:r>
              <a:rPr lang="en-US" i="0" dirty="0"/>
              <a:t>Thankfully we had good purchase records and already had ABM, so we knew about most machines…</a:t>
            </a:r>
          </a:p>
          <a:p>
            <a:pPr lvl="1"/>
            <a:r>
              <a:rPr lang="en-US" i="0" dirty="0"/>
              <a:t>But we still needed to find </a:t>
            </a:r>
            <a:r>
              <a:rPr lang="en-US" b="1" i="0" dirty="0"/>
              <a:t>who</a:t>
            </a:r>
            <a:r>
              <a:rPr lang="en-US" b="0" i="0" dirty="0"/>
              <a:t> had them so we can contact them</a:t>
            </a:r>
            <a:r>
              <a:rPr lang="en-US" b="0" i="0"/>
              <a:t>, we </a:t>
            </a:r>
            <a:r>
              <a:rPr lang="en-US" b="0" i="0" dirty="0"/>
              <a:t>used infrastructure logs</a:t>
            </a:r>
          </a:p>
          <a:p>
            <a:pPr lvl="2"/>
            <a:r>
              <a:rPr lang="en-US" b="0" i="0" dirty="0"/>
              <a:t>We had users already using VPN and AV in some cases but still weren’t managed, so we got their info that way and used the various methods there to enroll them</a:t>
            </a:r>
          </a:p>
          <a:p>
            <a:pPr lvl="0"/>
            <a:r>
              <a:rPr lang="en-US" b="0" i="0" dirty="0"/>
              <a:t>Most of the enrollments were user-initiated but we had some enroll by trying to push an enrollment package via our AV server</a:t>
            </a:r>
          </a:p>
        </p:txBody>
      </p:sp>
    </p:spTree>
    <p:extLst>
      <p:ext uri="{BB962C8B-B14F-4D97-AF65-F5344CB8AC3E}">
        <p14:creationId xmlns:p14="http://schemas.microsoft.com/office/powerpoint/2010/main" val="36245462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Once we started to get the machines in, we started inventory of software and hardware</a:t>
            </a:r>
          </a:p>
          <a:p>
            <a:r>
              <a:rPr lang="en-US" dirty="0"/>
              <a:t>We needed to ensure the software was okay to keep on the systems and sort of more importantly, we had to ensure we were not going to install another security suite on top of an existing suite</a:t>
            </a:r>
          </a:p>
          <a:p>
            <a:r>
              <a:rPr lang="en-US" dirty="0"/>
              <a:t>We wanted to see how the OS breakdown was, we only wanted to support Mojave and Catalina but we had systems with 10.13 and a few with 10.12, so we had to figure that out as well</a:t>
            </a:r>
          </a:p>
          <a:p>
            <a:endParaRPr lang="en-US" dirty="0"/>
          </a:p>
          <a:p>
            <a:r>
              <a:rPr lang="en-US" dirty="0"/>
              <a:t>As for hardware, we wanted to make sure the machines were ”good enough” to run our security stack but also ensure that when we manage them the performance hit wouldn’t be too bad</a:t>
            </a:r>
          </a:p>
          <a:p>
            <a:r>
              <a:rPr lang="en-US" dirty="0"/>
              <a:t>We also wanted to make sure the systems can run 10.14 at a minimum and if not, we’d retire them</a:t>
            </a:r>
          </a:p>
          <a:p>
            <a:r>
              <a:rPr lang="en-US" dirty="0"/>
              <a:t>Lastly, we wanted to see what was the “most popular” models</a:t>
            </a:r>
          </a:p>
          <a:p>
            <a:pPr lvl="1"/>
            <a:r>
              <a:rPr lang="en-US" dirty="0"/>
              <a:t>We would use this to determine which machines we would offer for purchase in our hardware catalog (spoiler, 15-inch MBP was the most popular by a long shot)</a:t>
            </a:r>
          </a:p>
        </p:txBody>
      </p:sp>
    </p:spTree>
    <p:extLst>
      <p:ext uri="{BB962C8B-B14F-4D97-AF65-F5344CB8AC3E}">
        <p14:creationId xmlns:p14="http://schemas.microsoft.com/office/powerpoint/2010/main" val="10632000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Alright, we have the machines enrolling, we have inventory being analyzed, now we wanted to figure out how to deploy the security settings and software updates!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knew the baseline we were using, we had almost all of the software we were going to use chosen already, why not just push a button to make everyone compliant? Well, we could do this for new devices, but those existing ones…</a:t>
            </a:r>
            <a:endParaRPr dirty="0"/>
          </a:p>
        </p:txBody>
      </p:sp>
    </p:spTree>
    <p:extLst>
      <p:ext uri="{BB962C8B-B14F-4D97-AF65-F5344CB8AC3E}">
        <p14:creationId xmlns:p14="http://schemas.microsoft.com/office/powerpoint/2010/main" val="17016341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fda085fb6_58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fda085fb6_58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Think of an iceberg. We see the tip of the iceberg and we </a:t>
            </a:r>
            <a:r>
              <a:rPr lang="en-US" b="1" dirty="0"/>
              <a:t>know</a:t>
            </a:r>
            <a:r>
              <a:rPr lang="en-US" dirty="0"/>
              <a:t> there's a little bit underneath but we’re really not sure how much is hiding there.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push that button :click: and suddenly the entire thing shows up at one time and now, we’re under water. We know ice bergs can sink ships and we didn’t want to have that happen.</a:t>
            </a: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case you’re not aware, this is a list of what controls get put in place on an endpoint when you deploy CIS level 1. </a:t>
            </a:r>
          </a:p>
          <a:p>
            <a:r>
              <a:rPr lang="en-US" dirty="0"/>
              <a:t>We required level 2 which has more…but this also doesn’t consider of the software needed for compliance</a:t>
            </a:r>
          </a:p>
          <a:p>
            <a:pPr lvl="1"/>
            <a:r>
              <a:rPr lang="en-US" dirty="0"/>
              <a:t>We have to test and deploy things like </a:t>
            </a:r>
            <a:r>
              <a:rPr lang="en-US" dirty="0" err="1"/>
              <a:t>cmdReporter</a:t>
            </a:r>
            <a:r>
              <a:rPr lang="en-US" dirty="0"/>
              <a:t>, Anti-virus, firewall, and this is not even considering OS updates and software patching which is also part of security enforcement</a:t>
            </a:r>
          </a:p>
          <a:p>
            <a:pPr lvl="0"/>
            <a:r>
              <a:rPr lang="en-US" dirty="0"/>
              <a:t>So yeah, pushing a button was out of the question…. </a:t>
            </a:r>
          </a:p>
          <a:p>
            <a:pPr lvl="0"/>
            <a:r>
              <a:rPr lang="en-US" dirty="0"/>
              <a:t>What we decided to do was break down the controls using some metrics and deploy in waves!</a:t>
            </a:r>
          </a:p>
        </p:txBody>
      </p:sp>
    </p:spTree>
    <p:extLst>
      <p:ext uri="{BB962C8B-B14F-4D97-AF65-F5344CB8AC3E}">
        <p14:creationId xmlns:p14="http://schemas.microsoft.com/office/powerpoint/2010/main" val="3501394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 am your speaker, John Mahlman. I’ve been a Mac admin for about 13 years now and I’m currently the Mac Engineering Lead for Leidos. Leidos is an international technology and research contractor and one of the top 5 DoD contractors in the US.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We defined three basic metrics: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In order of importance in our decisions: User impact, Ease of deployment and level of security</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How much is this going to affect the user? We weighted this heavily in the beginning. We decided to basically deploy all settings that didn’t affect the user a lot in the beginning.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 dirty="0"/>
              <a:t>How easy is the config to deploy? Config profiles are easy to make and deploy, scripts are harder. AV installs are simple but tuning them is </a:t>
            </a:r>
            <a:r>
              <a:rPr lang="en" b="1" dirty="0"/>
              <a:t>really</a:t>
            </a:r>
            <a:r>
              <a:rPr lang="en" b="0" dirty="0"/>
              <a:t> difficult and time </a:t>
            </a:r>
            <a:r>
              <a:rPr lang="en" b="0" dirty="0" err="1"/>
              <a:t>consuming..so</a:t>
            </a:r>
            <a:r>
              <a:rPr lang="en" b="0" dirty="0"/>
              <a:t> maybe not a good thing to do first. We also decided to say “if these three settings are in the same config profile…let’s just try to add the rest that are needed”</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 b="0"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 b="0" dirty="0"/>
              <a:t>And last, how much more secure is the device after implementation. Deploying a config to show a Login window message doesn’t make the device much more secure, but enforcing </a:t>
            </a:r>
            <a:r>
              <a:rPr lang="en" b="0" dirty="0" err="1"/>
              <a:t>filevault</a:t>
            </a:r>
            <a:r>
              <a:rPr lang="en" b="0" dirty="0"/>
              <a:t> does.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 b="0"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 b="0" dirty="0"/>
              <a:t>So now, with the metrics defined, we took a look at the settings we had to deploy and started “scoring”. Keep in mind, we didn’t have a number value associated with each of these, it was more of an ad hoc scoring system but I’m sure you can probably define some scores for these if you really needed.</a:t>
            </a:r>
            <a:endParaRPr dirty="0"/>
          </a:p>
        </p:txBody>
      </p:sp>
    </p:spTree>
    <p:extLst>
      <p:ext uri="{BB962C8B-B14F-4D97-AF65-F5344CB8AC3E}">
        <p14:creationId xmlns:p14="http://schemas.microsoft.com/office/powerpoint/2010/main" val="8955460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abf1dbd179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abf1dbd179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took our metrics, and we started plotting things out…</a:t>
            </a:r>
          </a:p>
          <a:p>
            <a:pPr marL="0" lvl="0" indent="0" algn="l" rtl="0">
              <a:spcBef>
                <a:spcPts val="0"/>
              </a:spcBef>
              <a:spcAft>
                <a:spcPts val="0"/>
              </a:spcAft>
              <a:buNone/>
            </a:pPr>
            <a:r>
              <a:rPr lang="en-US" dirty="0"/>
              <a:t>Now, this isn’t every check…it’s not even a quarter of the checks, but this was the idea.</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You can see the legend there…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grouped things as best we could based on where they fell in the chart here. So :click: wave 1 here was all the simple, unobtrusive settings…lots of config profiles and silent agents that usually don’t affect the user. You can see </a:t>
            </a:r>
            <a:r>
              <a:rPr lang="en-US" dirty="0" err="1"/>
              <a:t>cmdReporter</a:t>
            </a:r>
            <a:r>
              <a:rPr lang="en-US" dirty="0"/>
              <a:t> and Splunk,  our enterprise backup solution, but also disabling of all of the sharing macOS has.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:Click: Wave 2 was more configs and some scripts…these were more user facing changes and things that users may be upset with…disabling </a:t>
            </a:r>
            <a:r>
              <a:rPr lang="en-US" dirty="0" err="1"/>
              <a:t>icloud</a:t>
            </a:r>
            <a:r>
              <a:rPr lang="en-US" dirty="0"/>
              <a:t>, changing browser settings, things like that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Finally, the third wave are things that take time to do and will be very noticeable to the user. Our AV, unbinding the Macs so we can use automated enrollment…and wave 3 was also used for cleanup and adding anything we removed from previous waves based on user feedback.</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Now…:click: there are 2 here that are marked as “Project.” Enforce OS updated and software patching. We basically broke these down into their own sub-projects with their own schedules. We also knew that these would continue after the main project to secure the environment. These were a mix of “secure and enhance”. When I go over lessons learned, you’ll see why this was very important.</a:t>
            </a:r>
            <a:endParaRPr dirty="0"/>
          </a:p>
        </p:txBody>
      </p:sp>
    </p:spTree>
    <p:extLst>
      <p:ext uri="{BB962C8B-B14F-4D97-AF65-F5344CB8AC3E}">
        <p14:creationId xmlns:p14="http://schemas.microsoft.com/office/powerpoint/2010/main" val="40418034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abf1dbd179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abf1dbd179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Now that we knew how many waves we </a:t>
            </a:r>
            <a:r>
              <a:rPr lang="en-US" dirty="0" err="1"/>
              <a:t>needed..we</a:t>
            </a:r>
            <a:r>
              <a:rPr lang="en-US" dirty="0"/>
              <a:t> made our timeline and we were ready to start communicating things out!</a:t>
            </a:r>
            <a:endParaRPr dirty="0"/>
          </a:p>
        </p:txBody>
      </p:sp>
    </p:spTree>
    <p:extLst>
      <p:ext uri="{BB962C8B-B14F-4D97-AF65-F5344CB8AC3E}">
        <p14:creationId xmlns:p14="http://schemas.microsoft.com/office/powerpoint/2010/main" val="38864888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good communication plan is a requirement for successful deployment</a:t>
            </a:r>
          </a:p>
          <a:p>
            <a:r>
              <a:rPr lang="en-US" dirty="0"/>
              <a:t>A few pieces of advice with regards to creating an effective communication plan</a:t>
            </a:r>
          </a:p>
          <a:p>
            <a:r>
              <a:rPr lang="en-US" dirty="0"/>
              <a:t>When communicating, you want to let your users know about very noticeable changes and major policy changes…but you shouldn’t let them know every little thing</a:t>
            </a:r>
          </a:p>
          <a:p>
            <a:pPr lvl="1"/>
            <a:r>
              <a:rPr lang="en-US" dirty="0"/>
              <a:t>You should let users know about changes like a login window privacy policy or installing a new application (even if it’s not right in their face)</a:t>
            </a:r>
          </a:p>
          <a:p>
            <a:pPr lvl="1"/>
            <a:r>
              <a:rPr lang="en-US" dirty="0"/>
              <a:t>You rally want to let them know about things like screen lock time and of course AV installation…these are things they care about, and they’ll notice.</a:t>
            </a:r>
          </a:p>
          <a:p>
            <a:pPr lvl="1"/>
            <a:r>
              <a:rPr lang="en-US" dirty="0"/>
              <a:t>You don’t need to tell them you’re installing a log forwarder or adding a shell MOTD</a:t>
            </a:r>
          </a:p>
          <a:p>
            <a:pPr lvl="1"/>
            <a:r>
              <a:rPr lang="en-US" dirty="0"/>
              <a:t>Your list may vary of course</a:t>
            </a:r>
          </a:p>
          <a:p>
            <a:pPr lvl="0"/>
            <a:r>
              <a:rPr lang="en-US" dirty="0"/>
              <a:t>You want to send out the comms with enough time for users to take in the info and provide feedback, remember…even bad feedback is feedback, and you should take it all into consideration</a:t>
            </a:r>
          </a:p>
          <a:p>
            <a:pPr lvl="1"/>
            <a:r>
              <a:rPr lang="en-US" dirty="0"/>
              <a:t>An example here: we communicated out that we were disabling screen sharing using VNC in wave 1, we received feedback that lots of people used this functionality for collaboration…we gave the users advice on new solutions and we told them we’re moving it to wave 2. The users were happy, we were happy.</a:t>
            </a:r>
          </a:p>
          <a:p>
            <a:pPr lvl="0"/>
            <a:r>
              <a:rPr lang="en-US" dirty="0"/>
              <a:t>And one very important one that often gets overlooked: give positive impacts of the changes</a:t>
            </a:r>
          </a:p>
          <a:p>
            <a:pPr lvl="1"/>
            <a:r>
              <a:rPr lang="en-US" dirty="0"/>
              <a:t>Yes, you’re taking some things away and altering settings of machines but there are many positives to this</a:t>
            </a:r>
          </a:p>
          <a:p>
            <a:pPr lvl="2"/>
            <a:r>
              <a:rPr lang="en-US" dirty="0"/>
              <a:t>“We are pushing an updated Office client to your machine so that you can have all of the most updated features and to ensure you can get support when needed”</a:t>
            </a:r>
          </a:p>
          <a:p>
            <a:pPr lvl="2"/>
            <a:r>
              <a:rPr lang="en-US" dirty="0"/>
              <a:t>“We’re deploying </a:t>
            </a:r>
            <a:r>
              <a:rPr lang="en-US" dirty="0" err="1"/>
              <a:t>NoMAD</a:t>
            </a:r>
            <a:r>
              <a:rPr lang="en-US" dirty="0"/>
              <a:t> to your machine so that your local password can synchronize with your network password, you only need one password!”</a:t>
            </a:r>
          </a:p>
          <a:p>
            <a:pPr lvl="2"/>
            <a:r>
              <a:rPr lang="en-US" dirty="0"/>
              <a:t>“The backup solution will be deployed to ensure your data is safely backed up in the event of a problem.”</a:t>
            </a:r>
          </a:p>
          <a:p>
            <a:pPr lvl="0"/>
            <a:r>
              <a:rPr lang="en-US" dirty="0"/>
              <a:t>Remember, we’re trying to rebuild </a:t>
            </a:r>
            <a:r>
              <a:rPr lang="en-US" dirty="0" err="1"/>
              <a:t>relatinships</a:t>
            </a:r>
            <a:r>
              <a:rPr lang="en-US" dirty="0"/>
              <a:t>…and this is one good way to do that.</a:t>
            </a:r>
          </a:p>
        </p:txBody>
      </p:sp>
    </p:spTree>
    <p:extLst>
      <p:ext uri="{BB962C8B-B14F-4D97-AF65-F5344CB8AC3E}">
        <p14:creationId xmlns:p14="http://schemas.microsoft.com/office/powerpoint/2010/main" val="27223582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And finally, it’s time to implement the changes. You panned and planned, and you’re ready for wave 1! </a:t>
            </a:r>
            <a:endParaRPr dirty="0"/>
          </a:p>
        </p:txBody>
      </p:sp>
    </p:spTree>
    <p:extLst>
      <p:ext uri="{BB962C8B-B14F-4D97-AF65-F5344CB8AC3E}">
        <p14:creationId xmlns:p14="http://schemas.microsoft.com/office/powerpoint/2010/main" val="8665626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 used our </a:t>
            </a:r>
            <a:r>
              <a:rPr lang="en-US" dirty="0" err="1"/>
              <a:t>Jamf</a:t>
            </a:r>
            <a:r>
              <a:rPr lang="en-US" dirty="0"/>
              <a:t> pro server to deploy everything here</a:t>
            </a:r>
          </a:p>
          <a:p>
            <a:pPr lvl="1"/>
            <a:r>
              <a:rPr lang="en-US" dirty="0"/>
              <a:t>The </a:t>
            </a:r>
            <a:r>
              <a:rPr lang="en-US" dirty="0" err="1"/>
              <a:t>Jamf</a:t>
            </a:r>
            <a:r>
              <a:rPr lang="en-US" dirty="0"/>
              <a:t> CIS scripts worked very well for us but we customized a bunch of checks and also made different remediations based on each wave. </a:t>
            </a:r>
          </a:p>
          <a:p>
            <a:pPr lvl="1"/>
            <a:r>
              <a:rPr lang="en-US" dirty="0"/>
              <a:t>The config profiles were a mixture of using the built in </a:t>
            </a:r>
            <a:r>
              <a:rPr lang="en-US" dirty="0" err="1"/>
              <a:t>Jamf</a:t>
            </a:r>
            <a:r>
              <a:rPr lang="en-US" dirty="0"/>
              <a:t> UI and making our own with Profile Creator or the later tool of </a:t>
            </a:r>
            <a:r>
              <a:rPr lang="en-US" dirty="0" err="1"/>
              <a:t>iMazing</a:t>
            </a:r>
            <a:r>
              <a:rPr lang="en-US" dirty="0"/>
              <a:t> Profile Editor, cannot recommend them </a:t>
            </a:r>
            <a:r>
              <a:rPr lang="en-US" dirty="0" err="1"/>
              <a:t>enough..make</a:t>
            </a:r>
            <a:r>
              <a:rPr lang="en-US" dirty="0"/>
              <a:t> sure you sign your profiles before uploading to </a:t>
            </a:r>
            <a:r>
              <a:rPr lang="en-US" dirty="0" err="1"/>
              <a:t>jamf</a:t>
            </a:r>
            <a:endParaRPr lang="en-US" dirty="0"/>
          </a:p>
          <a:p>
            <a:pPr lvl="2"/>
            <a:r>
              <a:rPr lang="en-US" dirty="0"/>
              <a:t>You will need to make custom profiles…</a:t>
            </a:r>
            <a:r>
              <a:rPr lang="en-US" dirty="0" err="1"/>
              <a:t>jamf</a:t>
            </a:r>
            <a:r>
              <a:rPr lang="en-US" dirty="0"/>
              <a:t> has updated the UI to allow much easier custom application config profiles, use them where possible</a:t>
            </a:r>
          </a:p>
          <a:p>
            <a:pPr lvl="1"/>
            <a:r>
              <a:rPr lang="en-US" dirty="0"/>
              <a:t>We used various scripts found on Git provided by the community and we also found we had to write out own to do some things</a:t>
            </a:r>
          </a:p>
          <a:p>
            <a:pPr lvl="1"/>
            <a:r>
              <a:rPr lang="en-US" dirty="0"/>
              <a:t>Some of our security vendors provided some packages, config profiles, and scripts</a:t>
            </a:r>
          </a:p>
          <a:p>
            <a:pPr lvl="2"/>
            <a:r>
              <a:rPr lang="en-US" dirty="0"/>
              <a:t>Make sure you look at these closely before deployment, I use suspicious package by </a:t>
            </a:r>
            <a:r>
              <a:rPr lang="en-US" dirty="0" err="1"/>
              <a:t>mothersRuin</a:t>
            </a:r>
            <a:r>
              <a:rPr lang="en-US" dirty="0"/>
              <a:t> to look at every vendor supplied package…I cannot tell you how many times I’ve had to send packages back to them because they had issues</a:t>
            </a:r>
          </a:p>
          <a:p>
            <a:pPr lvl="1"/>
            <a:endParaRPr lang="en-US" dirty="0"/>
          </a:p>
        </p:txBody>
      </p:sp>
    </p:spTree>
    <p:extLst>
      <p:ext uri="{BB962C8B-B14F-4D97-AF65-F5344CB8AC3E}">
        <p14:creationId xmlns:p14="http://schemas.microsoft.com/office/powerpoint/2010/main" val="31678927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 you have your tools set </a:t>
            </a:r>
            <a:r>
              <a:rPr lang="en-US" dirty="0" err="1"/>
              <a:t>up..now..who</a:t>
            </a:r>
            <a:r>
              <a:rPr lang="en-US" dirty="0"/>
              <a:t> goes first?</a:t>
            </a:r>
          </a:p>
        </p:txBody>
      </p:sp>
    </p:spTree>
    <p:extLst>
      <p:ext uri="{BB962C8B-B14F-4D97-AF65-F5344CB8AC3E}">
        <p14:creationId xmlns:p14="http://schemas.microsoft.com/office/powerpoint/2010/main" val="11098776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Early adopters.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That’s us watching the early adopters to make sure they are not being hurt</a:t>
            </a:r>
          </a:p>
          <a:p>
            <a:pPr marL="0" lvl="0" indent="0" algn="l" rtl="0">
              <a:spcBef>
                <a:spcPts val="0"/>
              </a:spcBef>
              <a:spcAft>
                <a:spcPts val="0"/>
              </a:spcAft>
              <a:buNone/>
            </a:pPr>
            <a:endParaRPr lang="en-US" b="0" dirty="0"/>
          </a:p>
          <a:p>
            <a:pPr marL="0" lvl="0" indent="0" algn="l" rtl="0">
              <a:spcBef>
                <a:spcPts val="0"/>
              </a:spcBef>
              <a:spcAft>
                <a:spcPts val="0"/>
              </a:spcAft>
              <a:buNone/>
            </a:pPr>
            <a:endParaRPr lang="en-US" b="0" dirty="0"/>
          </a:p>
        </p:txBody>
      </p:sp>
    </p:spTree>
    <p:extLst>
      <p:ext uri="{BB962C8B-B14F-4D97-AF65-F5344CB8AC3E}">
        <p14:creationId xmlns:p14="http://schemas.microsoft.com/office/powerpoint/2010/main" val="24993299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This is </a:t>
            </a:r>
            <a:r>
              <a:rPr lang="en-US" dirty="0" err="1"/>
              <a:t>important..when</a:t>
            </a:r>
            <a:r>
              <a:rPr lang="en-US" dirty="0"/>
              <a:t> I was demoing this presentation to my partner she told me to make this really stand out…so I gave it it’s own slide…:click: with animations!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Find your early adopters early in the process. This should go in the lessons learned, but I’m making sure that you know this…find your early adopters </a:t>
            </a:r>
            <a:r>
              <a:rPr lang="en-US" b="1" dirty="0"/>
              <a:t>early</a:t>
            </a:r>
            <a:r>
              <a:rPr lang="en-US" b="0" dirty="0"/>
              <a:t>.</a:t>
            </a:r>
          </a:p>
          <a:p>
            <a:pPr marL="0" lvl="0" indent="0" algn="l" rtl="0">
              <a:spcBef>
                <a:spcPts val="0"/>
              </a:spcBef>
              <a:spcAft>
                <a:spcPts val="0"/>
              </a:spcAft>
              <a:buNone/>
            </a:pPr>
            <a:endParaRPr lang="en-US" b="0" dirty="0"/>
          </a:p>
          <a:p>
            <a:pPr marL="0" lvl="0" indent="0" algn="l" rtl="0">
              <a:spcBef>
                <a:spcPts val="0"/>
              </a:spcBef>
              <a:spcAft>
                <a:spcPts val="0"/>
              </a:spcAft>
              <a:buNone/>
            </a:pPr>
            <a:r>
              <a:rPr lang="en-US" b="0" dirty="0"/>
              <a:t>Find a good mixture of your user types…if you have a lot of </a:t>
            </a:r>
            <a:r>
              <a:rPr lang="en-US" b="0" dirty="0" err="1"/>
              <a:t>devs</a:t>
            </a:r>
            <a:r>
              <a:rPr lang="en-US" b="0" dirty="0"/>
              <a:t> and a few art directors, get a handful of </a:t>
            </a:r>
            <a:r>
              <a:rPr lang="en-US" b="0" dirty="0" err="1"/>
              <a:t>devs</a:t>
            </a:r>
            <a:r>
              <a:rPr lang="en-US" b="0" dirty="0"/>
              <a:t> and one art director to be an early adopter. Take a good percentage of your environment and directly email them and ask them if they can be an early adopter. We have 17 early adopters…but we also have 17 users in the IT department that get things early. That’s another good built-in testing group…IT.</a:t>
            </a:r>
          </a:p>
          <a:p>
            <a:pPr marL="0" lvl="0" indent="0" algn="l" rtl="0">
              <a:spcBef>
                <a:spcPts val="0"/>
              </a:spcBef>
              <a:spcAft>
                <a:spcPts val="0"/>
              </a:spcAft>
              <a:buNone/>
            </a:pPr>
            <a:endParaRPr lang="en-US" b="0" dirty="0"/>
          </a:p>
          <a:p>
            <a:pPr marL="0" lvl="0" indent="0" algn="l" rtl="0">
              <a:spcBef>
                <a:spcPts val="0"/>
              </a:spcBef>
              <a:spcAft>
                <a:spcPts val="0"/>
              </a:spcAft>
              <a:buNone/>
            </a:pPr>
            <a:r>
              <a:rPr lang="en-US" b="0" dirty="0"/>
              <a:t>Whomever you choose, communicate and follow-up….make sure they know they’ll be be getting changes before everyone </a:t>
            </a:r>
            <a:r>
              <a:rPr lang="en-US" b="0" dirty="0" err="1"/>
              <a:t>else..maybe</a:t>
            </a:r>
            <a:r>
              <a:rPr lang="en-US" b="0" dirty="0"/>
              <a:t> a week or 2. Make sure they know things may break…but also make sure they have a direct line to you to immediately fix something if you break it. </a:t>
            </a:r>
          </a:p>
          <a:p>
            <a:pPr marL="0" lvl="0" indent="0" algn="l" rtl="0">
              <a:spcBef>
                <a:spcPts val="0"/>
              </a:spcBef>
              <a:spcAft>
                <a:spcPts val="0"/>
              </a:spcAft>
              <a:buNone/>
            </a:pPr>
            <a:endParaRPr lang="en-US" b="0" dirty="0"/>
          </a:p>
          <a:p>
            <a:pPr marL="0" lvl="0" indent="0" algn="l" rtl="0">
              <a:spcBef>
                <a:spcPts val="0"/>
              </a:spcBef>
              <a:spcAft>
                <a:spcPts val="0"/>
              </a:spcAft>
              <a:buNone/>
            </a:pPr>
            <a:r>
              <a:rPr lang="en-US" b="0" dirty="0"/>
              <a:t>Always follow-up with them…ask for feedback, interact with them. These users are your last line of defense from pushing out a work stopping change. </a:t>
            </a:r>
          </a:p>
          <a:p>
            <a:pPr marL="0" lvl="0" indent="0" algn="l" rtl="0">
              <a:spcBef>
                <a:spcPts val="0"/>
              </a:spcBef>
              <a:spcAft>
                <a:spcPts val="0"/>
              </a:spcAft>
              <a:buNone/>
            </a:pPr>
            <a:endParaRPr lang="en-US" b="0" dirty="0"/>
          </a:p>
          <a:p>
            <a:pPr marL="0" lvl="0" indent="0" algn="l" rtl="0">
              <a:spcBef>
                <a:spcPts val="0"/>
              </a:spcBef>
              <a:spcAft>
                <a:spcPts val="0"/>
              </a:spcAft>
              <a:buNone/>
            </a:pPr>
            <a:r>
              <a:rPr lang="en-US" b="1" dirty="0"/>
              <a:t>They can save your users from disaster and save you from losing your job.</a:t>
            </a:r>
          </a:p>
          <a:p>
            <a:endParaRPr lang="en-US" dirty="0"/>
          </a:p>
        </p:txBody>
      </p:sp>
    </p:spTree>
    <p:extLst>
      <p:ext uri="{BB962C8B-B14F-4D97-AF65-F5344CB8AC3E}">
        <p14:creationId xmlns:p14="http://schemas.microsoft.com/office/powerpoint/2010/main" val="34641488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abf1dbd179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abf1dbd179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Now our updated timeline shows each wave, each early adopter deployment, and each communication.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Obviously, this is overly simplified, but it’s a really good skeleton for a deployment.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Note that we added the “patching and OS project”, that was when we decided we needed to get a handle on the OS updates to ensure a good roll out of controls.</a:t>
            </a:r>
            <a:endParaRPr dirty="0"/>
          </a:p>
        </p:txBody>
      </p:sp>
    </p:spTree>
    <p:extLst>
      <p:ext uri="{BB962C8B-B14F-4D97-AF65-F5344CB8AC3E}">
        <p14:creationId xmlns:p14="http://schemas.microsoft.com/office/powerpoint/2010/main" val="416334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Before I start, I want to set some expectations about what this presentation is and what it is not.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is not a highly technical presentation. I </a:t>
            </a:r>
            <a:r>
              <a:rPr lang="en-US" i="1" dirty="0"/>
              <a:t>will</a:t>
            </a:r>
            <a:r>
              <a:rPr lang="en-US" i="0" dirty="0"/>
              <a:t> share some technologies that we used to get our devices up to compliance and some suggestions on scripts and tools, but I will not be taking a huge deep dive into them. </a:t>
            </a:r>
          </a:p>
          <a:p>
            <a:pPr marL="0" lvl="0" indent="0" algn="l" rtl="0">
              <a:spcBef>
                <a:spcPts val="0"/>
              </a:spcBef>
              <a:spcAft>
                <a:spcPts val="0"/>
              </a:spcAft>
              <a:buNone/>
            </a:pPr>
            <a:endParaRPr lang="en-US" i="0" dirty="0"/>
          </a:p>
          <a:p>
            <a:pPr marL="0" lvl="0" indent="0" algn="l" rtl="0">
              <a:spcBef>
                <a:spcPts val="0"/>
              </a:spcBef>
              <a:spcAft>
                <a:spcPts val="0"/>
              </a:spcAft>
              <a:buNone/>
            </a:pPr>
            <a:r>
              <a:rPr lang="en-US" i="0" dirty="0"/>
              <a:t>This is more of a project management presentation; I will discuss how we planned the roll out and how we communicated it to users. </a:t>
            </a:r>
          </a:p>
          <a:p>
            <a:pPr marL="0" lvl="0" indent="0" algn="l" rtl="0">
              <a:spcBef>
                <a:spcPts val="0"/>
              </a:spcBef>
              <a:spcAft>
                <a:spcPts val="0"/>
              </a:spcAft>
              <a:buNone/>
            </a:pPr>
            <a:endParaRPr lang="en-US" i="0" dirty="0"/>
          </a:p>
          <a:p>
            <a:pPr marL="0" lvl="0" indent="0" algn="l" rtl="0">
              <a:spcBef>
                <a:spcPts val="0"/>
              </a:spcBef>
              <a:spcAft>
                <a:spcPts val="0"/>
              </a:spcAft>
              <a:buNone/>
            </a:pPr>
            <a:r>
              <a:rPr lang="en-US" i="0" dirty="0"/>
              <a:t>So, if you were hoping I’d give you a big script to get compliant, I’m sorry. You still have work to do </a:t>
            </a:r>
            <a:r>
              <a:rPr lang="en-US" i="0" dirty="0">
                <a:sym typeface="Wingdings" pitchFamily="2" charset="2"/>
              </a:rPr>
              <a:t></a:t>
            </a:r>
            <a:endParaRPr lang="en-US" i="0" dirty="0"/>
          </a:p>
        </p:txBody>
      </p:sp>
    </p:spTree>
    <p:extLst>
      <p:ext uri="{BB962C8B-B14F-4D97-AF65-F5344CB8AC3E}">
        <p14:creationId xmlns:p14="http://schemas.microsoft.com/office/powerpoint/2010/main" val="11189992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Okay, the end of the project….by the numbers. Our rollout was a rousing success!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completed the project on time and under budget by about $48000. We completed wave 2 much late than planned but wave 3 was completed just before the deadline…so we called that a success overall.</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did have 1 Data loss incident…now we don’t know if this was user error or caused by the changes, but we found it to be important enough to report 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And thanks for Nessus scans and patching we saw a 70% decrease in vulnerabilities in the environment. More on that…</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41267486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These are our actual vulnerability scan results… we went from a high of 19.75 per endpoint when we only had 223 devices….to an average of 4.25 in 392 devices.</a:t>
            </a:r>
          </a:p>
          <a:p>
            <a:endParaRPr lang="en-US" dirty="0"/>
          </a:p>
          <a:p>
            <a:r>
              <a:rPr lang="en-US" dirty="0"/>
              <a:t>A note about some of these…since there are some weird patterns here I want to explain.</a:t>
            </a:r>
          </a:p>
          <a:p>
            <a:endParaRPr lang="en-US" dirty="0"/>
          </a:p>
          <a:p>
            <a:r>
              <a:rPr lang="en-US" dirty="0"/>
              <a:t>:Click: Here, we found a vulnerability with a piece of security software…it was patched in December. </a:t>
            </a:r>
          </a:p>
          <a:p>
            <a:endParaRPr lang="en-US" dirty="0"/>
          </a:p>
          <a:p>
            <a:r>
              <a:rPr lang="en-US" dirty="0"/>
              <a:t>And here…:click: we see the Apache vulnerability in 10.14 and 10.15. Apple patched it the week after listed…so some of those numbers are a bit off</a:t>
            </a:r>
          </a:p>
          <a:p>
            <a:endParaRPr lang="en-US" dirty="0"/>
          </a:p>
          <a:p>
            <a:r>
              <a:rPr lang="en-US" dirty="0"/>
              <a:t>Keep in mind, some of these are also right after an OS update was released or a Chrome zero day was </a:t>
            </a:r>
            <a:r>
              <a:rPr lang="en-US" dirty="0" err="1"/>
              <a:t>found..but</a:t>
            </a:r>
            <a:r>
              <a:rPr lang="en-US" dirty="0"/>
              <a:t> still overall, good numbers!</a:t>
            </a:r>
          </a:p>
        </p:txBody>
      </p:sp>
    </p:spTree>
    <p:extLst>
      <p:ext uri="{BB962C8B-B14F-4D97-AF65-F5344CB8AC3E}">
        <p14:creationId xmlns:p14="http://schemas.microsoft.com/office/powerpoint/2010/main" val="30331471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 what did we learn throughout the project? What could we have done to make things better?</a:t>
            </a:r>
          </a:p>
          <a:p>
            <a:endParaRPr lang="en-US" dirty="0"/>
          </a:p>
          <a:p>
            <a:r>
              <a:rPr lang="en-US" dirty="0"/>
              <a:t>Find your test group early…basically find them right as you’re enrolling devices…if you already have devices enrolled…find them now</a:t>
            </a:r>
          </a:p>
          <a:p>
            <a:r>
              <a:rPr lang="en-US" dirty="0"/>
              <a:t>As I mentioned before, patching ended up being a separate project </a:t>
            </a:r>
            <a:r>
              <a:rPr lang="en-US" dirty="0" err="1"/>
              <a:t>bt</a:t>
            </a:r>
            <a:r>
              <a:rPr lang="en-US" dirty="0"/>
              <a:t> we didn’t realize it until a few months in. We should have identified someone to tackle packaging software updates and packages instead o doing it ourselves while also securing the platform. Yes, they’re part of the same goal…but patching takes a lot of time and you can very easily train someone how to package software and deploy it. If you’re lucky enough to have an operations team or person, use them and start early.</a:t>
            </a:r>
          </a:p>
          <a:p>
            <a:r>
              <a:rPr lang="en-US" dirty="0"/>
              <a:t>I didn’t have time to go into this today, but you should be providing KB articles and other user support docs with your communications…and if you think you have enough, write a few more. It’s never enough!</a:t>
            </a:r>
          </a:p>
          <a:p>
            <a:pPr lvl="1"/>
            <a:r>
              <a:rPr lang="en-US" dirty="0"/>
              <a:t>This is especially important when you’re introducing new apps and settings to both your users and the support staff</a:t>
            </a:r>
          </a:p>
          <a:p>
            <a:pPr lvl="1"/>
            <a:r>
              <a:rPr lang="en-US" dirty="0"/>
              <a:t>A good time to mention…take the time to identify support </a:t>
            </a:r>
            <a:r>
              <a:rPr lang="en-US" dirty="0" err="1"/>
              <a:t>champions..people</a:t>
            </a:r>
            <a:r>
              <a:rPr lang="en-US" dirty="0"/>
              <a:t> who express interest in supporting </a:t>
            </a:r>
            <a:r>
              <a:rPr lang="en-US" dirty="0" err="1"/>
              <a:t>macs..this</a:t>
            </a:r>
            <a:r>
              <a:rPr lang="en-US" dirty="0"/>
              <a:t> will help free you up from things like helping users with printers or basic troubleshooting</a:t>
            </a:r>
          </a:p>
          <a:p>
            <a:pPr lvl="0"/>
            <a:r>
              <a:rPr lang="en-US" dirty="0"/>
              <a:t>We focused a lot on schedule and because of this, we had a data loss incident. Again, we didn’t know if it was our fault, but we knew that we rushed some controls and </a:t>
            </a:r>
            <a:r>
              <a:rPr lang="en-US" dirty="0" err="1"/>
              <a:t>changes..either</a:t>
            </a:r>
            <a:r>
              <a:rPr lang="en-US" dirty="0"/>
              <a:t> way, we knew we could have hanged something when it </a:t>
            </a:r>
            <a:r>
              <a:rPr lang="en-US" dirty="0" err="1"/>
              <a:t>happened..and</a:t>
            </a:r>
            <a:r>
              <a:rPr lang="en-US" dirty="0"/>
              <a:t> we did.</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That last bullet is more of a general lesson learned for big corporations…:click: Don’t ignore macs. Invest in them! If you have Macs already, the longer you ignore them, the harder and more expensive it becomes to fit them into your environment. </a:t>
            </a:r>
          </a:p>
          <a:p>
            <a:pPr lvl="0"/>
            <a:endParaRPr lang="en-US" dirty="0"/>
          </a:p>
        </p:txBody>
      </p:sp>
    </p:spTree>
    <p:extLst>
      <p:ext uri="{BB962C8B-B14F-4D97-AF65-F5344CB8AC3E}">
        <p14:creationId xmlns:p14="http://schemas.microsoft.com/office/powerpoint/2010/main" val="10975354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Now that that’s out of the way, here’s a very brief overview of the presentation.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I’ll go over some background; why we’re doing this, what we’re doing, and how we got here.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planning </a:t>
            </a:r>
            <a:r>
              <a:rPr lang="en-US" dirty="0" err="1"/>
              <a:t>stages..Implementation</a:t>
            </a:r>
            <a:r>
              <a:rPr lang="en-US" dirty="0"/>
              <a:t> of the plan, some lessons learned…and whatever else!</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Okay, let’s start with some background on the project in general so you can get a scope of work in your mind.</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Simple goal, ensure all Macs are managed and secure. We needed to do this for various reasons which I’ll get into but basically, we just needed the thumbs up from cybersecurity for all Macs in the environment.</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Speaking of all macs…we believed we had anywhere from 4-700 macs in the wild with around 100 in </a:t>
            </a:r>
            <a:r>
              <a:rPr lang="en-US" dirty="0" err="1"/>
              <a:t>jamf</a:t>
            </a:r>
            <a:r>
              <a:rPr lang="en-US" dirty="0"/>
              <a:t> already</a:t>
            </a:r>
          </a:p>
          <a:p>
            <a:r>
              <a:rPr lang="en-US" dirty="0"/>
              <a:t>Now, we didn’t know who had the machines, but we did have some ways to find them (more on that later)</a:t>
            </a:r>
          </a:p>
          <a:p>
            <a:r>
              <a:rPr lang="en-US" dirty="0"/>
              <a:t>We were asked to secure with NIST 800-171 with the eventual goal of CMMC level 3 or 4</a:t>
            </a:r>
          </a:p>
          <a:p>
            <a:pPr lvl="1"/>
            <a:r>
              <a:rPr lang="en-US" dirty="0"/>
              <a:t>If you’re not familiar with CMMC, it’s </a:t>
            </a:r>
            <a:r>
              <a:rPr lang="en-US" sz="1100" b="0" i="0" u="none" strike="noStrike" cap="none" dirty="0">
                <a:solidFill>
                  <a:srgbClr val="000000"/>
                </a:solidFill>
                <a:effectLst/>
                <a:latin typeface="Arial"/>
                <a:ea typeface="Arial"/>
                <a:cs typeface="Arial"/>
                <a:sym typeface="Arial"/>
              </a:rPr>
              <a:t>The Cybersecurity Maturity Model Certification. It is a unified standard for implementing cybersecurity across DoD and other gov’t information systems. It’s pretty new, 1.0 was releases in January 2020</a:t>
            </a:r>
          </a:p>
          <a:p>
            <a:pPr lvl="1"/>
            <a:r>
              <a:rPr lang="en-US" sz="1100" b="0" i="0" u="none" strike="noStrike" cap="none" dirty="0">
                <a:solidFill>
                  <a:srgbClr val="000000"/>
                </a:solidFill>
                <a:effectLst/>
                <a:latin typeface="Arial"/>
                <a:cs typeface="Arial"/>
                <a:sym typeface="Arial"/>
              </a:rPr>
              <a:t>CMMC level 3 is basically NIST 800 with some added standards. Level 4 is where things get much more difficult, deep discussion is not in scope of this presentation but for more info I’ll include some links at the end</a:t>
            </a:r>
          </a:p>
          <a:p>
            <a:pPr lvl="0"/>
            <a:r>
              <a:rPr lang="en-US" b="0" i="0" u="none" strike="noStrike" cap="none" dirty="0">
                <a:solidFill>
                  <a:srgbClr val="000000"/>
                </a:solidFill>
                <a:effectLst/>
                <a:latin typeface="Arial"/>
                <a:cs typeface="Arial"/>
                <a:sym typeface="Arial"/>
              </a:rPr>
              <a:t>We needed this compliance to win contracts. We’re a defense contractor, higher compliance means more contracts means more business</a:t>
            </a:r>
          </a:p>
          <a:p>
            <a:pPr lvl="0"/>
            <a:r>
              <a:rPr lang="en-US" b="0" i="0" u="none" strike="noStrike" cap="none" dirty="0">
                <a:solidFill>
                  <a:srgbClr val="000000"/>
                </a:solidFill>
                <a:effectLst/>
                <a:latin typeface="Arial"/>
                <a:cs typeface="Arial"/>
                <a:sym typeface="Arial"/>
              </a:rPr>
              <a:t>We also wanted to do this to make life a lot easier for user and admins</a:t>
            </a:r>
          </a:p>
          <a:p>
            <a:pPr lvl="0"/>
            <a:r>
              <a:rPr lang="en-US" b="0" i="0" u="none" strike="noStrike" cap="none" dirty="0">
                <a:solidFill>
                  <a:srgbClr val="000000"/>
                </a:solidFill>
                <a:effectLst/>
                <a:latin typeface="Arial"/>
                <a:cs typeface="Arial"/>
                <a:sym typeface="Arial"/>
              </a:rPr>
              <a:t>Oh and did I mention this was to be done within 12 months? I didn’t? Good because it was actually 8 months….</a:t>
            </a:r>
            <a:endParaRPr lang="en-US" dirty="0"/>
          </a:p>
        </p:txBody>
      </p:sp>
    </p:spTree>
    <p:extLst>
      <p:ext uri="{BB962C8B-B14F-4D97-AF65-F5344CB8AC3E}">
        <p14:creationId xmlns:p14="http://schemas.microsoft.com/office/powerpoint/2010/main" val="122628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With endpoint compliance comes infrastructure compliance</a:t>
            </a:r>
          </a:p>
          <a:p>
            <a:r>
              <a:rPr lang="en-US" dirty="0"/>
              <a:t>The enterprise was already implementing these controls…I’ll let you narrow down which ones are real!</a:t>
            </a:r>
          </a:p>
          <a:p>
            <a:r>
              <a:rPr lang="en-US" dirty="0"/>
              <a:t>Managing these on unmanaged devices is a nightmare for everyone, so getting control of all of the devices allows for us to standardize but also meet those security requirements</a:t>
            </a:r>
          </a:p>
          <a:p>
            <a:pPr lvl="1"/>
            <a:r>
              <a:rPr lang="en-US" dirty="0"/>
              <a:t>It’s a win-win for us and users….</a:t>
            </a:r>
          </a:p>
          <a:p>
            <a:pPr lvl="0"/>
            <a:r>
              <a:rPr lang="en-US" dirty="0"/>
              <a:t>Mind you, these users have been around for a while, it’s not like the Macs are a new phenomenon, they were just ignored…</a:t>
            </a:r>
          </a:p>
        </p:txBody>
      </p:sp>
    </p:spTree>
    <p:extLst>
      <p:ext uri="{BB962C8B-B14F-4D97-AF65-F5344CB8AC3E}">
        <p14:creationId xmlns:p14="http://schemas.microsoft.com/office/powerpoint/2010/main" val="12411520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And some quick background on how we got here…and what it caused…</a:t>
            </a:r>
          </a:p>
          <a:p>
            <a:r>
              <a:rPr lang="en-US" dirty="0"/>
              <a:t>Some of these go hand in hand, right? Legacy practices and tools….and when they replace those old tools they get something not mac friendly</a:t>
            </a:r>
          </a:p>
          <a:p>
            <a:r>
              <a:rPr lang="en-US" dirty="0"/>
              <a:t>:click:</a:t>
            </a:r>
          </a:p>
          <a:p>
            <a:r>
              <a:rPr lang="en-US" dirty="0"/>
              <a:t>This led to things that you’d expect, users and groups fending for themselves to make compliant devices and the lack of support and the introduction of new tools that are not mac friendly led to them just not liking IT and not trusting us</a:t>
            </a:r>
          </a:p>
        </p:txBody>
      </p:sp>
    </p:spTree>
    <p:extLst>
      <p:ext uri="{BB962C8B-B14F-4D97-AF65-F5344CB8AC3E}">
        <p14:creationId xmlns:p14="http://schemas.microsoft.com/office/powerpoint/2010/main" val="30942952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51" name="Google Shape;51;p7"/>
          <p:cNvSpPr txBox="1">
            <a:spLocks noGrp="1"/>
          </p:cNvSpPr>
          <p:nvPr>
            <p:ph type="body" idx="1"/>
          </p:nvPr>
        </p:nvSpPr>
        <p:spPr>
          <a:xfrm>
            <a:off x="786150"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2" name="Google Shape;52;p7"/>
          <p:cNvSpPr txBox="1">
            <a:spLocks noGrp="1"/>
          </p:cNvSpPr>
          <p:nvPr>
            <p:ph type="body" idx="2"/>
          </p:nvPr>
        </p:nvSpPr>
        <p:spPr>
          <a:xfrm>
            <a:off x="3329992"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3" name="Google Shape;53;p7"/>
          <p:cNvSpPr txBox="1">
            <a:spLocks noGrp="1"/>
          </p:cNvSpPr>
          <p:nvPr>
            <p:ph type="body" idx="3"/>
          </p:nvPr>
        </p:nvSpPr>
        <p:spPr>
          <a:xfrm>
            <a:off x="5873834"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4" name="Google Shape;54;p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 name="Google Shape;57;p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complete pattern">
  <p:cSld name="BLANK_1">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Google Shape;64;p11"/>
          <p:cNvSpPr/>
          <p:nvPr/>
        </p:nvSpPr>
        <p:spPr>
          <a:xfrm>
            <a:off x="-26550" y="-14850"/>
            <a:ext cx="9197100" cy="5173200"/>
          </a:xfrm>
          <a:prstGeom prst="rect">
            <a:avLst/>
          </a:prstGeom>
          <a:solidFill>
            <a:srgbClr val="CFD8DC">
              <a:alpha val="49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0">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dirty="0"/>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6" r:id="rId7"/>
    <p:sldLayoutId id="2147483657"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jamf/CIS-for-macOS-Catalina-CP"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usnistgov/macos_security" TargetMode="External"/><Relationship Id="rId2" Type="http://schemas.openxmlformats.org/officeDocument/2006/relationships/hyperlink" Target="https://github.com/jamf/CIS-for-macOS-Catalina-CP" TargetMode="External"/><Relationship Id="rId1" Type="http://schemas.openxmlformats.org/officeDocument/2006/relationships/slideLayout" Target="../slideLayouts/slideLayout3.xml"/><Relationship Id="rId5" Type="http://schemas.openxmlformats.org/officeDocument/2006/relationships/hyperlink" Target="https://csrc.nist.gov/publications/detail/sp/800-171/rev-2/final" TargetMode="External"/><Relationship Id="rId4" Type="http://schemas.openxmlformats.org/officeDocument/2006/relationships/hyperlink" Target="https://www.acq.osd.mil/cmmc/"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1183350" y="1991850"/>
            <a:ext cx="7030347" cy="1159800"/>
          </a:xfrm>
          <a:prstGeom prst="rect">
            <a:avLst/>
          </a:prstGeom>
        </p:spPr>
        <p:txBody>
          <a:bodyPr spcFirstLastPara="1" wrap="square" lIns="91425" tIns="91425" rIns="91425" bIns="91425" anchor="ctr" anchorCtr="0">
            <a:noAutofit/>
          </a:bodyPr>
          <a:lstStyle/>
          <a:p>
            <a:pPr lvl="0"/>
            <a:r>
              <a:rPr lang="en-US" sz="4400" b="0" dirty="0"/>
              <a:t>Zero to Secure: </a:t>
            </a:r>
            <a:br>
              <a:rPr lang="en-US" sz="4400" b="0" dirty="0"/>
            </a:br>
            <a:r>
              <a:rPr lang="en-US" sz="3200" b="0" dirty="0"/>
              <a:t>How We Secured our Environment Without Pain</a:t>
            </a:r>
            <a:endParaRPr sz="3200" dirty="0"/>
          </a:p>
        </p:txBody>
      </p:sp>
      <p:sp>
        <p:nvSpPr>
          <p:cNvPr id="2" name="TextBox 1">
            <a:extLst>
              <a:ext uri="{FF2B5EF4-FFF2-40B4-BE49-F238E27FC236}">
                <a16:creationId xmlns:a16="http://schemas.microsoft.com/office/drawing/2014/main" id="{C12621E3-8C86-D546-A715-0D614D5B3ECB}"/>
              </a:ext>
            </a:extLst>
          </p:cNvPr>
          <p:cNvSpPr txBox="1"/>
          <p:nvPr/>
        </p:nvSpPr>
        <p:spPr>
          <a:xfrm rot="1506486">
            <a:off x="2403334" y="3539714"/>
            <a:ext cx="2298138" cy="646331"/>
          </a:xfrm>
          <a:prstGeom prst="rect">
            <a:avLst/>
          </a:prstGeom>
          <a:noFill/>
        </p:spPr>
        <p:txBody>
          <a:bodyPr wrap="square" rtlCol="0">
            <a:spAutoFit/>
          </a:bodyPr>
          <a:lstStyle/>
          <a:p>
            <a:r>
              <a:rPr lang="en-US" sz="3600" dirty="0">
                <a:solidFill>
                  <a:srgbClr val="C00000"/>
                </a:solidFill>
                <a:latin typeface="Bradley Hand" pitchFamily="2" charset="77"/>
              </a:rPr>
              <a:t>^MUCH</a:t>
            </a:r>
          </a:p>
        </p:txBody>
      </p:sp>
    </p:spTree>
    <p:custDataLst>
      <p:tags r:id="rId1"/>
    </p:custData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4"/>
                </a:solidFill>
              </a:rPr>
              <a:t>2.</a:t>
            </a:r>
            <a:endParaRPr sz="6000" dirty="0">
              <a:solidFill>
                <a:schemeClr val="accent4"/>
              </a:solidFill>
            </a:endParaRPr>
          </a:p>
          <a:p>
            <a:pPr marL="0" lvl="0" indent="0" algn="l" rtl="0">
              <a:spcBef>
                <a:spcPts val="0"/>
              </a:spcBef>
              <a:spcAft>
                <a:spcPts val="0"/>
              </a:spcAft>
              <a:buNone/>
            </a:pPr>
            <a:r>
              <a:rPr lang="en" dirty="0"/>
              <a:t>The Process</a:t>
            </a:r>
            <a:endParaRPr dirty="0"/>
          </a:p>
        </p:txBody>
      </p:sp>
      <p:sp>
        <p:nvSpPr>
          <p:cNvPr id="98" name="Google Shape;98;p15"/>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Make a plan, communicate it, do it</a:t>
            </a:r>
            <a:endParaRPr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2194192282"/>
      </p:ext>
    </p:extLst>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4" name="Picture 3" descr="Different colored iMacs">
            <a:extLst>
              <a:ext uri="{FF2B5EF4-FFF2-40B4-BE49-F238E27FC236}">
                <a16:creationId xmlns:a16="http://schemas.microsoft.com/office/drawing/2014/main" id="{463FF6FD-DF01-7443-A639-6567E503C544}"/>
              </a:ext>
            </a:extLst>
          </p:cNvPr>
          <p:cNvPicPr>
            <a:picLocks noChangeAspect="1"/>
          </p:cNvPicPr>
          <p:nvPr/>
        </p:nvPicPr>
        <p:blipFill>
          <a:blip r:embed="rId3"/>
          <a:stretch>
            <a:fillRect/>
          </a:stretch>
        </p:blipFill>
        <p:spPr>
          <a:xfrm>
            <a:off x="0" y="0"/>
            <a:ext cx="9144000" cy="5143500"/>
          </a:xfrm>
          <a:prstGeom prst="rect">
            <a:avLst/>
          </a:prstGeom>
        </p:spPr>
      </p:pic>
      <p:sp>
        <p:nvSpPr>
          <p:cNvPr id="161" name="Google Shape;161;p22"/>
          <p:cNvSpPr/>
          <p:nvPr/>
        </p:nvSpPr>
        <p:spPr>
          <a:xfrm>
            <a:off x="387174" y="253802"/>
            <a:ext cx="3424175" cy="3245771"/>
          </a:xfrm>
          <a:prstGeom prst="ellipse">
            <a:avLst/>
          </a:prstGeom>
          <a:solidFill>
            <a:schemeClr val="bg1">
              <a:alpha val="77000"/>
            </a:schemeClr>
          </a:solidFill>
          <a:ln w="9525" cap="flat" cmpd="sng">
            <a:solidFill>
              <a:srgbClr val="ECEFF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solidFill>
                  <a:schemeClr val="accent6">
                    <a:lumMod val="10000"/>
                  </a:schemeClr>
                </a:solidFill>
                <a:latin typeface="Roboto Slab"/>
                <a:ea typeface="Roboto Slab"/>
                <a:cs typeface="Roboto Slab"/>
                <a:sym typeface="Roboto Slab"/>
              </a:rPr>
              <a:t>Remember…</a:t>
            </a:r>
          </a:p>
          <a:p>
            <a:pPr marL="0" lvl="0" indent="0" algn="ctr" rtl="0">
              <a:spcBef>
                <a:spcPts val="0"/>
              </a:spcBef>
              <a:spcAft>
                <a:spcPts val="0"/>
              </a:spcAft>
              <a:buNone/>
            </a:pPr>
            <a:r>
              <a:rPr lang="en-US" sz="1800" b="1" dirty="0">
                <a:solidFill>
                  <a:schemeClr val="accent6">
                    <a:lumMod val="10000"/>
                  </a:schemeClr>
                </a:solidFill>
                <a:latin typeface="Roboto Slab"/>
                <a:ea typeface="Roboto Slab"/>
                <a:cs typeface="Roboto Slab"/>
                <a:sym typeface="Roboto Slab"/>
              </a:rPr>
              <a:t>every environment is </a:t>
            </a:r>
            <a:r>
              <a:rPr lang="en-US" sz="1800" b="1" dirty="0">
                <a:solidFill>
                  <a:schemeClr val="accent1"/>
                </a:solidFill>
                <a:latin typeface="Roboto Slab"/>
                <a:ea typeface="Roboto Slab"/>
                <a:cs typeface="Roboto Slab"/>
                <a:sym typeface="Roboto Slab"/>
              </a:rPr>
              <a:t>different</a:t>
            </a:r>
            <a:r>
              <a:rPr lang="en-US" sz="1800" b="1" dirty="0">
                <a:solidFill>
                  <a:schemeClr val="accent6">
                    <a:lumMod val="10000"/>
                  </a:schemeClr>
                </a:solidFill>
                <a:latin typeface="Roboto Slab"/>
                <a:ea typeface="Roboto Slab"/>
                <a:cs typeface="Roboto Slab"/>
                <a:sym typeface="Roboto Slab"/>
              </a:rPr>
              <a:t>.</a:t>
            </a:r>
            <a:endParaRPr sz="1800" b="1" dirty="0">
              <a:solidFill>
                <a:schemeClr val="accent6">
                  <a:lumMod val="10000"/>
                </a:schemeClr>
              </a:solidFill>
              <a:latin typeface="Roboto Slab"/>
              <a:ea typeface="Roboto Slab"/>
              <a:cs typeface="Roboto Slab"/>
              <a:sym typeface="Roboto Slab"/>
            </a:endParaRPr>
          </a:p>
        </p:txBody>
      </p:sp>
      <p:sp>
        <p:nvSpPr>
          <p:cNvPr id="2" name="Rectangle 1">
            <a:extLst>
              <a:ext uri="{FF2B5EF4-FFF2-40B4-BE49-F238E27FC236}">
                <a16:creationId xmlns:a16="http://schemas.microsoft.com/office/drawing/2014/main" id="{13E098CF-04C4-5E49-B16A-3F5029815EA3}"/>
              </a:ext>
            </a:extLst>
          </p:cNvPr>
          <p:cNvSpPr/>
          <p:nvPr/>
        </p:nvSpPr>
        <p:spPr>
          <a:xfrm>
            <a:off x="4086000" y="4958834"/>
            <a:ext cx="5281200" cy="184666"/>
          </a:xfrm>
          <a:prstGeom prst="rect">
            <a:avLst/>
          </a:prstGeom>
        </p:spPr>
        <p:txBody>
          <a:bodyPr wrap="square">
            <a:spAutoFit/>
          </a:bodyPr>
          <a:lstStyle/>
          <a:p>
            <a:r>
              <a:rPr lang="en-US" sz="600" dirty="0"/>
              <a:t>Image source: https://</a:t>
            </a:r>
            <a:r>
              <a:rPr lang="en-US" sz="600" dirty="0" err="1"/>
              <a:t>www.apple.com</a:t>
            </a:r>
            <a:r>
              <a:rPr lang="en-US" sz="600" dirty="0"/>
              <a:t>/newsroom/2021/04/imac-features-all-new-design-in-vibrant-colors-m1-chip-and-45k-retina-display/</a:t>
            </a:r>
          </a:p>
        </p:txBody>
      </p:sp>
    </p:spTree>
    <p:extLst>
      <p:ext uri="{BB962C8B-B14F-4D97-AF65-F5344CB8AC3E}">
        <p14:creationId xmlns:p14="http://schemas.microsoft.com/office/powerpoint/2010/main" val="1613681534"/>
      </p:ext>
    </p:extLst>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A0417-6099-264A-AA8D-76A48258FBB7}"/>
              </a:ext>
            </a:extLst>
          </p:cNvPr>
          <p:cNvSpPr>
            <a:spLocks noGrp="1"/>
          </p:cNvSpPr>
          <p:nvPr>
            <p:ph type="title"/>
          </p:nvPr>
        </p:nvSpPr>
        <p:spPr/>
        <p:txBody>
          <a:bodyPr/>
          <a:lstStyle/>
          <a:p>
            <a:r>
              <a:rPr lang="en-US" dirty="0"/>
              <a:t>Things to keep in mind…</a:t>
            </a:r>
          </a:p>
        </p:txBody>
      </p:sp>
      <p:sp>
        <p:nvSpPr>
          <p:cNvPr id="3" name="Text Placeholder 2">
            <a:extLst>
              <a:ext uri="{FF2B5EF4-FFF2-40B4-BE49-F238E27FC236}">
                <a16:creationId xmlns:a16="http://schemas.microsoft.com/office/drawing/2014/main" id="{5F87D8C1-EB57-E74E-9DEE-3C46FAFED77F}"/>
              </a:ext>
            </a:extLst>
          </p:cNvPr>
          <p:cNvSpPr>
            <a:spLocks noGrp="1"/>
          </p:cNvSpPr>
          <p:nvPr>
            <p:ph type="body" idx="1"/>
          </p:nvPr>
        </p:nvSpPr>
        <p:spPr/>
        <p:txBody>
          <a:bodyPr/>
          <a:lstStyle/>
          <a:p>
            <a:r>
              <a:rPr lang="en-US" dirty="0"/>
              <a:t>Most Mac users are developers</a:t>
            </a:r>
          </a:p>
          <a:p>
            <a:pPr lvl="1"/>
            <a:r>
              <a:rPr lang="en-US" dirty="0"/>
              <a:t>Pretty tech savvy</a:t>
            </a:r>
          </a:p>
          <a:p>
            <a:pPr lvl="1"/>
            <a:r>
              <a:rPr lang="en-US" dirty="0"/>
              <a:t>Doing development for customers (making $$$ for business)</a:t>
            </a:r>
          </a:p>
          <a:p>
            <a:r>
              <a:rPr lang="en-US" dirty="0"/>
              <a:t>Don’t break the business</a:t>
            </a:r>
          </a:p>
          <a:p>
            <a:r>
              <a:rPr lang="en-US" dirty="0"/>
              <a:t>Secure first, enhance after</a:t>
            </a:r>
          </a:p>
          <a:p>
            <a:r>
              <a:rPr lang="en-US" dirty="0"/>
              <a:t>Not erasing devices</a:t>
            </a:r>
          </a:p>
          <a:p>
            <a:endParaRPr lang="en-US" dirty="0"/>
          </a:p>
          <a:p>
            <a:endParaRPr lang="en-US" dirty="0"/>
          </a:p>
        </p:txBody>
      </p:sp>
      <p:sp>
        <p:nvSpPr>
          <p:cNvPr id="4" name="Slide Number Placeholder 3">
            <a:extLst>
              <a:ext uri="{FF2B5EF4-FFF2-40B4-BE49-F238E27FC236}">
                <a16:creationId xmlns:a16="http://schemas.microsoft.com/office/drawing/2014/main" id="{04EAF3E5-D0FA-714E-BD2C-A33F6E2E372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custDataLst>
      <p:tags r:id="rId1"/>
    </p:custDataLst>
    <p:extLst>
      <p:ext uri="{BB962C8B-B14F-4D97-AF65-F5344CB8AC3E}">
        <p14:creationId xmlns:p14="http://schemas.microsoft.com/office/powerpoint/2010/main" val="3534740035"/>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dissolve">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A0417-6099-264A-AA8D-76A48258FBB7}"/>
              </a:ext>
            </a:extLst>
          </p:cNvPr>
          <p:cNvSpPr>
            <a:spLocks noGrp="1"/>
          </p:cNvSpPr>
          <p:nvPr>
            <p:ph type="title"/>
          </p:nvPr>
        </p:nvSpPr>
        <p:spPr/>
        <p:txBody>
          <a:bodyPr/>
          <a:lstStyle/>
          <a:p>
            <a:r>
              <a:rPr lang="en-US" dirty="0"/>
              <a:t>On not erasing devices…</a:t>
            </a:r>
          </a:p>
        </p:txBody>
      </p:sp>
      <p:sp>
        <p:nvSpPr>
          <p:cNvPr id="3" name="Text Placeholder 2">
            <a:extLst>
              <a:ext uri="{FF2B5EF4-FFF2-40B4-BE49-F238E27FC236}">
                <a16:creationId xmlns:a16="http://schemas.microsoft.com/office/drawing/2014/main" id="{5F87D8C1-EB57-E74E-9DEE-3C46FAFED77F}"/>
              </a:ext>
            </a:extLst>
          </p:cNvPr>
          <p:cNvSpPr>
            <a:spLocks noGrp="1"/>
          </p:cNvSpPr>
          <p:nvPr>
            <p:ph type="body" idx="1"/>
          </p:nvPr>
        </p:nvSpPr>
        <p:spPr/>
        <p:txBody>
          <a:bodyPr/>
          <a:lstStyle/>
          <a:p>
            <a:r>
              <a:rPr lang="en-US" dirty="0"/>
              <a:t>Pros</a:t>
            </a:r>
          </a:p>
          <a:p>
            <a:pPr lvl="1"/>
            <a:r>
              <a:rPr lang="en-US" dirty="0"/>
              <a:t>Won’t stop work</a:t>
            </a:r>
          </a:p>
          <a:p>
            <a:pPr lvl="1"/>
            <a:r>
              <a:rPr lang="en-US" dirty="0"/>
              <a:t>No need to collect machines</a:t>
            </a:r>
          </a:p>
          <a:p>
            <a:pPr lvl="1"/>
            <a:r>
              <a:rPr lang="en-US" dirty="0"/>
              <a:t>Faster</a:t>
            </a:r>
          </a:p>
          <a:p>
            <a:pPr lvl="1"/>
            <a:r>
              <a:rPr lang="en-US" dirty="0"/>
              <a:t>Will (hopefully) regain some trust with users</a:t>
            </a:r>
          </a:p>
          <a:p>
            <a:pPr lvl="1"/>
            <a:r>
              <a:rPr lang="en-US" dirty="0"/>
              <a:t>Can always wipe if something goes wrong</a:t>
            </a:r>
          </a:p>
          <a:p>
            <a:endParaRPr lang="en-US" dirty="0"/>
          </a:p>
          <a:p>
            <a:endParaRPr lang="en-US" dirty="0"/>
          </a:p>
        </p:txBody>
      </p:sp>
      <p:sp>
        <p:nvSpPr>
          <p:cNvPr id="5" name="Text Placeholder 4">
            <a:extLst>
              <a:ext uri="{FF2B5EF4-FFF2-40B4-BE49-F238E27FC236}">
                <a16:creationId xmlns:a16="http://schemas.microsoft.com/office/drawing/2014/main" id="{0E776E18-133C-D64A-B90B-78D9E59E3A01}"/>
              </a:ext>
            </a:extLst>
          </p:cNvPr>
          <p:cNvSpPr>
            <a:spLocks noGrp="1"/>
          </p:cNvSpPr>
          <p:nvPr>
            <p:ph type="body" idx="2"/>
          </p:nvPr>
        </p:nvSpPr>
        <p:spPr/>
        <p:txBody>
          <a:bodyPr/>
          <a:lstStyle/>
          <a:p>
            <a:r>
              <a:rPr lang="en-US" dirty="0"/>
              <a:t>Cons</a:t>
            </a:r>
          </a:p>
          <a:p>
            <a:pPr lvl="1"/>
            <a:r>
              <a:rPr lang="en-US" dirty="0"/>
              <a:t>Leave cruft on machines</a:t>
            </a:r>
          </a:p>
          <a:p>
            <a:pPr lvl="1"/>
            <a:r>
              <a:rPr lang="en-US" dirty="0"/>
              <a:t>More prep</a:t>
            </a:r>
          </a:p>
          <a:p>
            <a:pPr lvl="1"/>
            <a:r>
              <a:rPr lang="en-US" dirty="0"/>
              <a:t>Computers coming in unknown state</a:t>
            </a:r>
          </a:p>
          <a:p>
            <a:pPr lvl="1"/>
            <a:endParaRPr lang="en-US" dirty="0"/>
          </a:p>
        </p:txBody>
      </p:sp>
      <p:sp>
        <p:nvSpPr>
          <p:cNvPr id="4" name="Slide Number Placeholder 3">
            <a:extLst>
              <a:ext uri="{FF2B5EF4-FFF2-40B4-BE49-F238E27FC236}">
                <a16:creationId xmlns:a16="http://schemas.microsoft.com/office/drawing/2014/main" id="{04EAF3E5-D0FA-714E-BD2C-A33F6E2E372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1181568379"/>
      </p:ext>
    </p:extLst>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40"/>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The Process (Simplified)</a:t>
            </a:r>
            <a:endParaRPr dirty="0"/>
          </a:p>
        </p:txBody>
      </p:sp>
      <p:sp>
        <p:nvSpPr>
          <p:cNvPr id="451" name="Google Shape;451;p4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452" name="Google Shape;452;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454" name="Google Shape;454;p40"/>
          <p:cNvGrpSpPr/>
          <p:nvPr/>
        </p:nvGrpSpPr>
        <p:grpSpPr>
          <a:xfrm>
            <a:off x="1786339" y="1703401"/>
            <a:ext cx="473400" cy="473400"/>
            <a:chOff x="1786339" y="1703401"/>
            <a:chExt cx="473400" cy="473400"/>
          </a:xfrm>
        </p:grpSpPr>
        <p:sp>
          <p:nvSpPr>
            <p:cNvPr id="455" name="Google Shape;455;p40"/>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0"/>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1</a:t>
              </a:r>
              <a:endParaRPr sz="600">
                <a:solidFill>
                  <a:schemeClr val="dk2"/>
                </a:solidFill>
                <a:latin typeface="Source Sans Pro"/>
                <a:ea typeface="Source Sans Pro"/>
                <a:cs typeface="Source Sans Pro"/>
                <a:sym typeface="Source Sans Pro"/>
              </a:endParaRPr>
            </a:p>
          </p:txBody>
        </p:sp>
      </p:grpSp>
      <p:grpSp>
        <p:nvGrpSpPr>
          <p:cNvPr id="457" name="Google Shape;457;p40"/>
          <p:cNvGrpSpPr/>
          <p:nvPr/>
        </p:nvGrpSpPr>
        <p:grpSpPr>
          <a:xfrm>
            <a:off x="3814414" y="1703401"/>
            <a:ext cx="473400" cy="473400"/>
            <a:chOff x="3814414" y="1703401"/>
            <a:chExt cx="473400" cy="473400"/>
          </a:xfrm>
        </p:grpSpPr>
        <p:sp>
          <p:nvSpPr>
            <p:cNvPr id="458" name="Google Shape;458;p40"/>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0"/>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3</a:t>
              </a:r>
              <a:endParaRPr sz="600">
                <a:solidFill>
                  <a:schemeClr val="dk2"/>
                </a:solidFill>
                <a:latin typeface="Source Sans Pro"/>
                <a:ea typeface="Source Sans Pro"/>
                <a:cs typeface="Source Sans Pro"/>
                <a:sym typeface="Source Sans Pro"/>
              </a:endParaRPr>
            </a:p>
          </p:txBody>
        </p:sp>
      </p:grpSp>
      <p:grpSp>
        <p:nvGrpSpPr>
          <p:cNvPr id="460" name="Google Shape;460;p40"/>
          <p:cNvGrpSpPr/>
          <p:nvPr/>
        </p:nvGrpSpPr>
        <p:grpSpPr>
          <a:xfrm>
            <a:off x="5842489" y="1703401"/>
            <a:ext cx="473400" cy="473400"/>
            <a:chOff x="5842489" y="1703401"/>
            <a:chExt cx="473400" cy="473400"/>
          </a:xfrm>
        </p:grpSpPr>
        <p:sp>
          <p:nvSpPr>
            <p:cNvPr id="461" name="Google Shape;461;p40"/>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0"/>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5</a:t>
              </a:r>
              <a:endParaRPr sz="600">
                <a:solidFill>
                  <a:schemeClr val="dk2"/>
                </a:solidFill>
                <a:latin typeface="Source Sans Pro"/>
                <a:ea typeface="Source Sans Pro"/>
                <a:cs typeface="Source Sans Pro"/>
                <a:sym typeface="Source Sans Pro"/>
              </a:endParaRPr>
            </a:p>
          </p:txBody>
        </p:sp>
      </p:grpSp>
      <p:grpSp>
        <p:nvGrpSpPr>
          <p:cNvPr id="463" name="Google Shape;463;p40"/>
          <p:cNvGrpSpPr/>
          <p:nvPr/>
        </p:nvGrpSpPr>
        <p:grpSpPr>
          <a:xfrm>
            <a:off x="6880814" y="3576300"/>
            <a:ext cx="473400" cy="473400"/>
            <a:chOff x="6880814" y="3576300"/>
            <a:chExt cx="473400" cy="473400"/>
          </a:xfrm>
        </p:grpSpPr>
        <p:sp>
          <p:nvSpPr>
            <p:cNvPr id="464" name="Google Shape;464;p40"/>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0"/>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6</a:t>
              </a:r>
              <a:endParaRPr sz="600">
                <a:solidFill>
                  <a:schemeClr val="dk2"/>
                </a:solidFill>
                <a:latin typeface="Source Sans Pro"/>
                <a:ea typeface="Source Sans Pro"/>
                <a:cs typeface="Source Sans Pro"/>
                <a:sym typeface="Source Sans Pro"/>
              </a:endParaRPr>
            </a:p>
          </p:txBody>
        </p:sp>
      </p:grpSp>
      <p:grpSp>
        <p:nvGrpSpPr>
          <p:cNvPr id="466" name="Google Shape;466;p40"/>
          <p:cNvGrpSpPr/>
          <p:nvPr/>
        </p:nvGrpSpPr>
        <p:grpSpPr>
          <a:xfrm>
            <a:off x="4852739" y="3576300"/>
            <a:ext cx="473400" cy="473400"/>
            <a:chOff x="4852739" y="3576300"/>
            <a:chExt cx="473400" cy="473400"/>
          </a:xfrm>
        </p:grpSpPr>
        <p:sp>
          <p:nvSpPr>
            <p:cNvPr id="467" name="Google Shape;467;p40"/>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0"/>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4</a:t>
              </a:r>
              <a:endParaRPr sz="600">
                <a:solidFill>
                  <a:schemeClr val="dk2"/>
                </a:solidFill>
                <a:latin typeface="Source Sans Pro"/>
                <a:ea typeface="Source Sans Pro"/>
                <a:cs typeface="Source Sans Pro"/>
                <a:sym typeface="Source Sans Pro"/>
              </a:endParaRPr>
            </a:p>
          </p:txBody>
        </p:sp>
      </p:grpSp>
      <p:grpSp>
        <p:nvGrpSpPr>
          <p:cNvPr id="469" name="Google Shape;469;p40"/>
          <p:cNvGrpSpPr/>
          <p:nvPr/>
        </p:nvGrpSpPr>
        <p:grpSpPr>
          <a:xfrm>
            <a:off x="2824664" y="3576300"/>
            <a:ext cx="473400" cy="473400"/>
            <a:chOff x="2824664" y="3576300"/>
            <a:chExt cx="473400" cy="473400"/>
          </a:xfrm>
        </p:grpSpPr>
        <p:sp>
          <p:nvSpPr>
            <p:cNvPr id="470" name="Google Shape;470;p40"/>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0"/>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2</a:t>
              </a:r>
              <a:endParaRPr sz="600">
                <a:solidFill>
                  <a:schemeClr val="dk2"/>
                </a:solidFill>
                <a:latin typeface="Source Sans Pro"/>
                <a:ea typeface="Source Sans Pro"/>
                <a:cs typeface="Source Sans Pro"/>
                <a:sym typeface="Source Sans Pro"/>
              </a:endParaRPr>
            </a:p>
          </p:txBody>
        </p:sp>
      </p:grpSp>
      <p:sp>
        <p:nvSpPr>
          <p:cNvPr id="472" name="Google Shape;472;p40"/>
          <p:cNvSpPr txBox="1"/>
          <p:nvPr/>
        </p:nvSpPr>
        <p:spPr>
          <a:xfrm>
            <a:off x="137985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dirty="0">
                <a:solidFill>
                  <a:schemeClr val="accent1"/>
                </a:solidFill>
                <a:latin typeface="Source Sans Pro"/>
                <a:ea typeface="Source Sans Pro"/>
                <a:cs typeface="Source Sans Pro"/>
                <a:sym typeface="Source Sans Pro"/>
              </a:rPr>
              <a:t>Find and enroll all Macs in the environment</a:t>
            </a:r>
            <a:endParaRPr sz="900" dirty="0">
              <a:solidFill>
                <a:schemeClr val="accent1"/>
              </a:solidFill>
              <a:latin typeface="Source Sans Pro"/>
              <a:ea typeface="Source Sans Pro"/>
              <a:cs typeface="Source Sans Pro"/>
              <a:sym typeface="Source Sans Pro"/>
            </a:endParaRPr>
          </a:p>
        </p:txBody>
      </p:sp>
      <p:sp>
        <p:nvSpPr>
          <p:cNvPr id="473" name="Google Shape;473;p40"/>
          <p:cNvSpPr txBox="1"/>
          <p:nvPr/>
        </p:nvSpPr>
        <p:spPr>
          <a:xfrm>
            <a:off x="3377205"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dirty="0">
                <a:solidFill>
                  <a:schemeClr val="accent1"/>
                </a:solidFill>
                <a:latin typeface="Source Sans Pro"/>
                <a:ea typeface="Source Sans Pro"/>
                <a:cs typeface="Source Sans Pro"/>
                <a:sym typeface="Source Sans Pro"/>
              </a:rPr>
              <a:t>Develop a deployment schedule</a:t>
            </a:r>
            <a:endParaRPr sz="900" dirty="0">
              <a:solidFill>
                <a:schemeClr val="accent1"/>
              </a:solidFill>
              <a:latin typeface="Source Sans Pro"/>
              <a:ea typeface="Source Sans Pro"/>
              <a:cs typeface="Source Sans Pro"/>
              <a:sym typeface="Source Sans Pro"/>
            </a:endParaRPr>
          </a:p>
        </p:txBody>
      </p:sp>
      <p:sp>
        <p:nvSpPr>
          <p:cNvPr id="474" name="Google Shape;474;p40"/>
          <p:cNvSpPr txBox="1"/>
          <p:nvPr/>
        </p:nvSpPr>
        <p:spPr>
          <a:xfrm>
            <a:off x="543601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dirty="0">
                <a:solidFill>
                  <a:schemeClr val="accent1"/>
                </a:solidFill>
                <a:latin typeface="Source Sans Pro"/>
                <a:ea typeface="Source Sans Pro"/>
                <a:cs typeface="Source Sans Pro"/>
                <a:sym typeface="Source Sans Pro"/>
              </a:rPr>
              <a:t>Begin deployment</a:t>
            </a:r>
            <a:endParaRPr sz="900" dirty="0">
              <a:solidFill>
                <a:schemeClr val="accent1"/>
              </a:solidFill>
              <a:latin typeface="Source Sans Pro"/>
              <a:ea typeface="Source Sans Pro"/>
              <a:cs typeface="Source Sans Pro"/>
              <a:sym typeface="Source Sans Pro"/>
            </a:endParaRPr>
          </a:p>
        </p:txBody>
      </p:sp>
      <p:sp>
        <p:nvSpPr>
          <p:cNvPr id="475" name="Google Shape;475;p40"/>
          <p:cNvSpPr txBox="1"/>
          <p:nvPr/>
        </p:nvSpPr>
        <p:spPr>
          <a:xfrm>
            <a:off x="241817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dirty="0">
                <a:solidFill>
                  <a:schemeClr val="accent1"/>
                </a:solidFill>
                <a:latin typeface="Source Sans Pro"/>
                <a:ea typeface="Source Sans Pro"/>
                <a:cs typeface="Source Sans Pro"/>
                <a:sym typeface="Source Sans Pro"/>
              </a:rPr>
              <a:t>Inventory and Audit software and hardware</a:t>
            </a:r>
            <a:endParaRPr sz="900" dirty="0">
              <a:solidFill>
                <a:schemeClr val="accent1"/>
              </a:solidFill>
              <a:latin typeface="Source Sans Pro"/>
              <a:ea typeface="Source Sans Pro"/>
              <a:cs typeface="Source Sans Pro"/>
              <a:sym typeface="Source Sans Pro"/>
            </a:endParaRPr>
          </a:p>
        </p:txBody>
      </p:sp>
      <p:sp>
        <p:nvSpPr>
          <p:cNvPr id="476" name="Google Shape;476;p40"/>
          <p:cNvSpPr txBox="1"/>
          <p:nvPr/>
        </p:nvSpPr>
        <p:spPr>
          <a:xfrm>
            <a:off x="444625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dirty="0">
                <a:solidFill>
                  <a:schemeClr val="accent1"/>
                </a:solidFill>
                <a:latin typeface="Source Sans Pro"/>
                <a:ea typeface="Source Sans Pro"/>
                <a:cs typeface="Source Sans Pro"/>
                <a:sym typeface="Source Sans Pro"/>
              </a:rPr>
              <a:t>Communicate changes to users</a:t>
            </a:r>
            <a:endParaRPr sz="900" dirty="0">
              <a:solidFill>
                <a:schemeClr val="accent1"/>
              </a:solidFill>
              <a:latin typeface="Source Sans Pro"/>
              <a:ea typeface="Source Sans Pro"/>
              <a:cs typeface="Source Sans Pro"/>
              <a:sym typeface="Source Sans Pro"/>
            </a:endParaRPr>
          </a:p>
        </p:txBody>
      </p:sp>
      <p:sp>
        <p:nvSpPr>
          <p:cNvPr id="477" name="Google Shape;477;p40"/>
          <p:cNvSpPr txBox="1"/>
          <p:nvPr/>
        </p:nvSpPr>
        <p:spPr>
          <a:xfrm>
            <a:off x="647433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dirty="0">
                <a:solidFill>
                  <a:schemeClr val="accent1"/>
                </a:solidFill>
                <a:latin typeface="Source Sans Pro"/>
                <a:ea typeface="Source Sans Pro"/>
                <a:cs typeface="Source Sans Pro"/>
                <a:sym typeface="Source Sans Pro"/>
              </a:rPr>
              <a:t>Adjust based on feedback and issues</a:t>
            </a:r>
            <a:endParaRPr sz="900" dirty="0">
              <a:solidFill>
                <a:schemeClr val="accent1"/>
              </a:solidFill>
              <a:latin typeface="Source Sans Pro"/>
              <a:ea typeface="Source Sans Pro"/>
              <a:cs typeface="Source Sans Pro"/>
              <a:sym typeface="Source Sans Pro"/>
            </a:endParaRPr>
          </a:p>
        </p:txBody>
      </p:sp>
    </p:spTree>
    <p:custDataLst>
      <p:tags r:id="rId1"/>
    </p:custDataLst>
    <p:extLst>
      <p:ext uri="{BB962C8B-B14F-4D97-AF65-F5344CB8AC3E}">
        <p14:creationId xmlns:p14="http://schemas.microsoft.com/office/powerpoint/2010/main" val="3273472307"/>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500"/>
                                  </p:stCondLst>
                                  <p:childTnLst>
                                    <p:set>
                                      <p:cBhvr>
                                        <p:cTn id="6" dur="1" fill="hold">
                                          <p:stCondLst>
                                            <p:cond delay="0"/>
                                          </p:stCondLst>
                                        </p:cTn>
                                        <p:tgtEl>
                                          <p:spTgt spid="472">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475">
                                            <p:txEl>
                                              <p:pRg st="0" end="0"/>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500"/>
                                  </p:stCondLst>
                                  <p:childTnLst>
                                    <p:set>
                                      <p:cBhvr>
                                        <p:cTn id="12" dur="1" fill="hold">
                                          <p:stCondLst>
                                            <p:cond delay="0"/>
                                          </p:stCondLst>
                                        </p:cTn>
                                        <p:tgtEl>
                                          <p:spTgt spid="473">
                                            <p:txEl>
                                              <p:pRg st="0" end="0"/>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500"/>
                                  </p:stCondLst>
                                  <p:childTnLst>
                                    <p:set>
                                      <p:cBhvr>
                                        <p:cTn id="15" dur="1" fill="hold">
                                          <p:stCondLst>
                                            <p:cond delay="0"/>
                                          </p:stCondLst>
                                        </p:cTn>
                                        <p:tgtEl>
                                          <p:spTgt spid="476">
                                            <p:txEl>
                                              <p:pRg st="0" end="0"/>
                                            </p:txEl>
                                          </p:spTgt>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500"/>
                                  </p:stCondLst>
                                  <p:childTnLst>
                                    <p:set>
                                      <p:cBhvr>
                                        <p:cTn id="18" dur="1" fill="hold">
                                          <p:stCondLst>
                                            <p:cond delay="0"/>
                                          </p:stCondLst>
                                        </p:cTn>
                                        <p:tgtEl>
                                          <p:spTgt spid="474">
                                            <p:txEl>
                                              <p:pRg st="0" end="0"/>
                                            </p:txEl>
                                          </p:spTgt>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500"/>
                                  </p:stCondLst>
                                  <p:childTnLst>
                                    <p:set>
                                      <p:cBhvr>
                                        <p:cTn id="21" dur="1" fill="hold">
                                          <p:stCondLst>
                                            <p:cond delay="0"/>
                                          </p:stCondLst>
                                        </p:cTn>
                                        <p:tgtEl>
                                          <p:spTgt spid="47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 grpId="0" build="p"/>
      <p:bldP spid="473" grpId="0" build="p"/>
      <p:bldP spid="474" grpId="0" build="p"/>
      <p:bldP spid="475" grpId="0" build="p"/>
      <p:bldP spid="476" grpId="0" build="p"/>
      <p:bldP spid="47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A0417-6099-264A-AA8D-76A48258FBB7}"/>
              </a:ext>
            </a:extLst>
          </p:cNvPr>
          <p:cNvSpPr>
            <a:spLocks noGrp="1"/>
          </p:cNvSpPr>
          <p:nvPr>
            <p:ph type="title"/>
          </p:nvPr>
        </p:nvSpPr>
        <p:spPr/>
        <p:txBody>
          <a:bodyPr/>
          <a:lstStyle/>
          <a:p>
            <a:r>
              <a:rPr lang="en-US" dirty="0"/>
              <a:t>Find and enroll all Macs in the environment</a:t>
            </a:r>
          </a:p>
        </p:txBody>
      </p:sp>
      <p:sp>
        <p:nvSpPr>
          <p:cNvPr id="3" name="Text Placeholder 2">
            <a:extLst>
              <a:ext uri="{FF2B5EF4-FFF2-40B4-BE49-F238E27FC236}">
                <a16:creationId xmlns:a16="http://schemas.microsoft.com/office/drawing/2014/main" id="{5F87D8C1-EB57-E74E-9DEE-3C46FAFED77F}"/>
              </a:ext>
            </a:extLst>
          </p:cNvPr>
          <p:cNvSpPr>
            <a:spLocks noGrp="1"/>
          </p:cNvSpPr>
          <p:nvPr>
            <p:ph type="body" idx="1"/>
          </p:nvPr>
        </p:nvSpPr>
        <p:spPr/>
        <p:txBody>
          <a:bodyPr/>
          <a:lstStyle/>
          <a:p>
            <a:r>
              <a:rPr lang="en-US" sz="2000" dirty="0"/>
              <a:t>Used various methods to find the devices</a:t>
            </a:r>
          </a:p>
          <a:p>
            <a:pPr lvl="1"/>
            <a:r>
              <a:rPr lang="en-US" sz="2000" dirty="0"/>
              <a:t>Apple Business Manager</a:t>
            </a:r>
          </a:p>
          <a:p>
            <a:pPr lvl="1"/>
            <a:r>
              <a:rPr lang="en-US" sz="2000" dirty="0"/>
              <a:t>Purchase Records</a:t>
            </a:r>
          </a:p>
          <a:p>
            <a:pPr lvl="1"/>
            <a:r>
              <a:rPr lang="en-US" sz="2000" dirty="0"/>
              <a:t>VPN Logs</a:t>
            </a:r>
          </a:p>
          <a:p>
            <a:pPr lvl="1"/>
            <a:r>
              <a:rPr lang="en-US" sz="2000" dirty="0"/>
              <a:t>Anti-Virus Logs</a:t>
            </a:r>
          </a:p>
          <a:p>
            <a:pPr lvl="1"/>
            <a:r>
              <a:rPr lang="en-US" sz="2000" dirty="0"/>
              <a:t>Tickets</a:t>
            </a:r>
          </a:p>
          <a:p>
            <a:r>
              <a:rPr lang="en-US" sz="2000" dirty="0"/>
              <a:t>Used various methods to enroll the devices</a:t>
            </a:r>
          </a:p>
          <a:p>
            <a:pPr lvl="1"/>
            <a:r>
              <a:rPr lang="en-US" sz="2000" dirty="0"/>
              <a:t>Blog/Forum/Newsletter Posts</a:t>
            </a:r>
          </a:p>
          <a:p>
            <a:pPr lvl="1"/>
            <a:r>
              <a:rPr lang="en-US" sz="2000" dirty="0"/>
              <a:t>Direct Emails to known users</a:t>
            </a:r>
          </a:p>
          <a:p>
            <a:pPr lvl="1"/>
            <a:r>
              <a:rPr lang="en-US" sz="2000" dirty="0"/>
              <a:t>Push with Anti-Virus server</a:t>
            </a:r>
          </a:p>
          <a:p>
            <a:endParaRPr lang="en-US" sz="2000" dirty="0"/>
          </a:p>
        </p:txBody>
      </p:sp>
      <p:sp>
        <p:nvSpPr>
          <p:cNvPr id="4" name="Slide Number Placeholder 3">
            <a:extLst>
              <a:ext uri="{FF2B5EF4-FFF2-40B4-BE49-F238E27FC236}">
                <a16:creationId xmlns:a16="http://schemas.microsoft.com/office/drawing/2014/main" id="{04EAF3E5-D0FA-714E-BD2C-A33F6E2E372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2913318024"/>
      </p:ext>
    </p:extLst>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9424D-2E00-904C-827C-EAF97715F717}"/>
              </a:ext>
            </a:extLst>
          </p:cNvPr>
          <p:cNvSpPr>
            <a:spLocks noGrp="1"/>
          </p:cNvSpPr>
          <p:nvPr>
            <p:ph type="title"/>
          </p:nvPr>
        </p:nvSpPr>
        <p:spPr/>
        <p:txBody>
          <a:bodyPr/>
          <a:lstStyle/>
          <a:p>
            <a:r>
              <a:rPr lang="en-US" dirty="0"/>
              <a:t>Inventory and Audit software and hardware</a:t>
            </a:r>
          </a:p>
        </p:txBody>
      </p:sp>
      <p:sp>
        <p:nvSpPr>
          <p:cNvPr id="3" name="Text Placeholder 2">
            <a:extLst>
              <a:ext uri="{FF2B5EF4-FFF2-40B4-BE49-F238E27FC236}">
                <a16:creationId xmlns:a16="http://schemas.microsoft.com/office/drawing/2014/main" id="{220C626B-7743-DC4A-9DFD-CB5098B51844}"/>
              </a:ext>
            </a:extLst>
          </p:cNvPr>
          <p:cNvSpPr>
            <a:spLocks noGrp="1"/>
          </p:cNvSpPr>
          <p:nvPr>
            <p:ph type="body" idx="1"/>
          </p:nvPr>
        </p:nvSpPr>
        <p:spPr/>
        <p:txBody>
          <a:bodyPr/>
          <a:lstStyle/>
          <a:p>
            <a:r>
              <a:rPr lang="en-US" sz="2300" dirty="0"/>
              <a:t>Collect application information</a:t>
            </a:r>
          </a:p>
          <a:p>
            <a:pPr lvl="1"/>
            <a:r>
              <a:rPr lang="en-US" sz="2300" dirty="0"/>
              <a:t>Identify known not-approved/problematic software</a:t>
            </a:r>
          </a:p>
          <a:p>
            <a:pPr lvl="1"/>
            <a:r>
              <a:rPr lang="en-US" sz="2300" dirty="0"/>
              <a:t>Find non-enterprise security software</a:t>
            </a:r>
          </a:p>
          <a:p>
            <a:r>
              <a:rPr lang="en-US" sz="2300" dirty="0"/>
              <a:t>OS Inventory</a:t>
            </a:r>
          </a:p>
          <a:p>
            <a:r>
              <a:rPr lang="en-US" sz="2300" dirty="0"/>
              <a:t>Hardware inventory</a:t>
            </a:r>
          </a:p>
          <a:p>
            <a:pPr lvl="1"/>
            <a:r>
              <a:rPr lang="en-US" sz="2300" dirty="0"/>
              <a:t>Do we need to retire any devices?</a:t>
            </a:r>
          </a:p>
          <a:p>
            <a:pPr lvl="1"/>
            <a:r>
              <a:rPr lang="en-US" sz="2300" dirty="0"/>
              <a:t>What kind of performance issues will we run into?</a:t>
            </a:r>
          </a:p>
          <a:p>
            <a:pPr lvl="1"/>
            <a:r>
              <a:rPr lang="en-US" sz="2300" dirty="0"/>
              <a:t>What models are “most popular”</a:t>
            </a:r>
          </a:p>
          <a:p>
            <a:endParaRPr lang="en-US" sz="2300" dirty="0"/>
          </a:p>
        </p:txBody>
      </p:sp>
      <p:sp>
        <p:nvSpPr>
          <p:cNvPr id="4" name="Slide Number Placeholder 3">
            <a:extLst>
              <a:ext uri="{FF2B5EF4-FFF2-40B4-BE49-F238E27FC236}">
                <a16:creationId xmlns:a16="http://schemas.microsoft.com/office/drawing/2014/main" id="{B4205341-D31B-A641-BEB2-69503F7F62D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3946908043"/>
      </p:ext>
    </p:extLst>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sz="6000" dirty="0">
              <a:solidFill>
                <a:schemeClr val="accent4"/>
              </a:solidFill>
            </a:endParaRPr>
          </a:p>
          <a:p>
            <a:pPr lvl="0"/>
            <a:r>
              <a:rPr lang="en-US" dirty="0">
                <a:latin typeface="Source Sans Pro"/>
                <a:ea typeface="Source Sans Pro"/>
                <a:cs typeface="Source Sans Pro"/>
                <a:sym typeface="Source Sans Pro"/>
              </a:rPr>
              <a:t>Develop a deployment schedule</a:t>
            </a:r>
          </a:p>
        </p:txBody>
      </p:sp>
      <p:sp>
        <p:nvSpPr>
          <p:cNvPr id="98" name="Google Shape;98;p15"/>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Why not just push a button?</a:t>
            </a:r>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Tree>
    <p:extLst>
      <p:ext uri="{BB962C8B-B14F-4D97-AF65-F5344CB8AC3E}">
        <p14:creationId xmlns:p14="http://schemas.microsoft.com/office/powerpoint/2010/main" val="2882958207"/>
      </p:ext>
    </p:extLst>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grpSp>
        <p:nvGrpSpPr>
          <p:cNvPr id="176" name="Google Shape;176;p24"/>
          <p:cNvGrpSpPr/>
          <p:nvPr/>
        </p:nvGrpSpPr>
        <p:grpSpPr>
          <a:xfrm>
            <a:off x="2737908" y="2008413"/>
            <a:ext cx="3668183" cy="6783953"/>
            <a:chOff x="-6729413" y="-17360900"/>
            <a:chExt cx="26138326" cy="48436250"/>
          </a:xfrm>
        </p:grpSpPr>
        <p:sp>
          <p:nvSpPr>
            <p:cNvPr id="177" name="Google Shape;177;p24"/>
            <p:cNvSpPr/>
            <p:nvPr/>
          </p:nvSpPr>
          <p:spPr>
            <a:xfrm>
              <a:off x="-6729413" y="-9364662"/>
              <a:ext cx="25398299" cy="2466900"/>
            </a:xfrm>
            <a:custGeom>
              <a:avLst/>
              <a:gdLst/>
              <a:ahLst/>
              <a:cxnLst/>
              <a:rect l="l" t="t" r="r" b="b"/>
              <a:pathLst>
                <a:path w="120000" h="120000" extrusionOk="0">
                  <a:moveTo>
                    <a:pt x="120000" y="119999"/>
                  </a:moveTo>
                  <a:lnTo>
                    <a:pt x="0" y="0"/>
                  </a:lnTo>
                  <a:lnTo>
                    <a:pt x="11145" y="119999"/>
                  </a:lnTo>
                  <a:lnTo>
                    <a:pt x="120000" y="119999"/>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24"/>
            <p:cNvSpPr/>
            <p:nvPr/>
          </p:nvSpPr>
          <p:spPr>
            <a:xfrm>
              <a:off x="3276600" y="-17360900"/>
              <a:ext cx="10882200" cy="8842500"/>
            </a:xfrm>
            <a:custGeom>
              <a:avLst/>
              <a:gdLst/>
              <a:ahLst/>
              <a:cxnLst/>
              <a:rect l="l" t="t" r="r" b="b"/>
              <a:pathLst>
                <a:path w="120000" h="120000" extrusionOk="0">
                  <a:moveTo>
                    <a:pt x="102547" y="0"/>
                  </a:moveTo>
                  <a:lnTo>
                    <a:pt x="0" y="120000"/>
                  </a:lnTo>
                  <a:lnTo>
                    <a:pt x="119999" y="109486"/>
                  </a:lnTo>
                  <a:lnTo>
                    <a:pt x="102547"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24"/>
            <p:cNvSpPr/>
            <p:nvPr/>
          </p:nvSpPr>
          <p:spPr>
            <a:xfrm>
              <a:off x="12576175" y="-17360900"/>
              <a:ext cx="6832500" cy="10463100"/>
            </a:xfrm>
            <a:custGeom>
              <a:avLst/>
              <a:gdLst/>
              <a:ahLst/>
              <a:cxnLst/>
              <a:rect l="l" t="t" r="r" b="b"/>
              <a:pathLst>
                <a:path w="120000" h="120000" extrusionOk="0">
                  <a:moveTo>
                    <a:pt x="0" y="0"/>
                  </a:moveTo>
                  <a:lnTo>
                    <a:pt x="120000" y="62193"/>
                  </a:lnTo>
                  <a:lnTo>
                    <a:pt x="107007" y="120000"/>
                  </a:lnTo>
                  <a:lnTo>
                    <a:pt x="27797" y="92526"/>
                  </a:lnTo>
                  <a:lnTo>
                    <a:pt x="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24"/>
            <p:cNvSpPr/>
            <p:nvPr/>
          </p:nvSpPr>
          <p:spPr>
            <a:xfrm>
              <a:off x="-6729413" y="-9364662"/>
              <a:ext cx="2358900" cy="2466900"/>
            </a:xfrm>
            <a:custGeom>
              <a:avLst/>
              <a:gdLst/>
              <a:ahLst/>
              <a:cxnLst/>
              <a:rect l="l" t="t" r="r" b="b"/>
              <a:pathLst>
                <a:path w="120000" h="120000" extrusionOk="0">
                  <a:moveTo>
                    <a:pt x="0" y="0"/>
                  </a:moveTo>
                  <a:lnTo>
                    <a:pt x="119999" y="119999"/>
                  </a:lnTo>
                  <a:lnTo>
                    <a:pt x="21561" y="119999"/>
                  </a:lnTo>
                  <a:lnTo>
                    <a:pt x="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24"/>
            <p:cNvSpPr/>
            <p:nvPr/>
          </p:nvSpPr>
          <p:spPr>
            <a:xfrm>
              <a:off x="-6729413" y="-9364662"/>
              <a:ext cx="10005900" cy="2466900"/>
            </a:xfrm>
            <a:custGeom>
              <a:avLst/>
              <a:gdLst/>
              <a:ahLst/>
              <a:cxnLst/>
              <a:rect l="l" t="t" r="r" b="b"/>
              <a:pathLst>
                <a:path w="120000" h="120000" extrusionOk="0">
                  <a:moveTo>
                    <a:pt x="120000" y="41158"/>
                  </a:moveTo>
                  <a:lnTo>
                    <a:pt x="116173" y="119999"/>
                  </a:lnTo>
                  <a:lnTo>
                    <a:pt x="28291" y="119999"/>
                  </a:lnTo>
                  <a:lnTo>
                    <a:pt x="0" y="0"/>
                  </a:lnTo>
                  <a:lnTo>
                    <a:pt x="120000" y="41158"/>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24"/>
            <p:cNvSpPr/>
            <p:nvPr/>
          </p:nvSpPr>
          <p:spPr>
            <a:xfrm>
              <a:off x="-6729413" y="-17360900"/>
              <a:ext cx="19305601" cy="8842500"/>
            </a:xfrm>
            <a:custGeom>
              <a:avLst/>
              <a:gdLst/>
              <a:ahLst/>
              <a:cxnLst/>
              <a:rect l="l" t="t" r="r" b="b"/>
              <a:pathLst>
                <a:path w="120000" h="120000" extrusionOk="0">
                  <a:moveTo>
                    <a:pt x="120000" y="0"/>
                  </a:moveTo>
                  <a:lnTo>
                    <a:pt x="62195" y="120000"/>
                  </a:lnTo>
                  <a:lnTo>
                    <a:pt x="0" y="108517"/>
                  </a:lnTo>
                  <a:lnTo>
                    <a:pt x="60656" y="80315"/>
                  </a:lnTo>
                  <a:lnTo>
                    <a:pt x="12000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24"/>
            <p:cNvSpPr/>
            <p:nvPr/>
          </p:nvSpPr>
          <p:spPr>
            <a:xfrm>
              <a:off x="12752387" y="-9293225"/>
              <a:ext cx="5916600" cy="2395500"/>
            </a:xfrm>
            <a:custGeom>
              <a:avLst/>
              <a:gdLst/>
              <a:ahLst/>
              <a:cxnLst/>
              <a:rect l="l" t="t" r="r" b="b"/>
              <a:pathLst>
                <a:path w="120000" h="120000" extrusionOk="0">
                  <a:moveTo>
                    <a:pt x="28526" y="0"/>
                  </a:moveTo>
                  <a:lnTo>
                    <a:pt x="120000" y="120000"/>
                  </a:lnTo>
                  <a:lnTo>
                    <a:pt x="0" y="120000"/>
                  </a:lnTo>
                  <a:lnTo>
                    <a:pt x="28526"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24"/>
            <p:cNvSpPr/>
            <p:nvPr/>
          </p:nvSpPr>
          <p:spPr>
            <a:xfrm>
              <a:off x="3276600" y="-8518525"/>
              <a:ext cx="4192500" cy="1620900"/>
            </a:xfrm>
            <a:custGeom>
              <a:avLst/>
              <a:gdLst/>
              <a:ahLst/>
              <a:cxnLst/>
              <a:rect l="l" t="t" r="r" b="b"/>
              <a:pathLst>
                <a:path w="120000" h="120000" extrusionOk="0">
                  <a:moveTo>
                    <a:pt x="16084" y="120000"/>
                  </a:moveTo>
                  <a:lnTo>
                    <a:pt x="0" y="0"/>
                  </a:lnTo>
                  <a:lnTo>
                    <a:pt x="120000" y="120000"/>
                  </a:lnTo>
                  <a:lnTo>
                    <a:pt x="16084" y="12000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24"/>
            <p:cNvSpPr/>
            <p:nvPr/>
          </p:nvSpPr>
          <p:spPr>
            <a:xfrm>
              <a:off x="-6729413" y="-9364662"/>
              <a:ext cx="2358900" cy="2466900"/>
            </a:xfrm>
            <a:custGeom>
              <a:avLst/>
              <a:gdLst/>
              <a:ahLst/>
              <a:cxnLst/>
              <a:rect l="l" t="t" r="r" b="b"/>
              <a:pathLst>
                <a:path w="120000" h="120000" extrusionOk="0">
                  <a:moveTo>
                    <a:pt x="0" y="0"/>
                  </a:moveTo>
                  <a:lnTo>
                    <a:pt x="119999" y="119999"/>
                  </a:lnTo>
                  <a:lnTo>
                    <a:pt x="21561" y="119999"/>
                  </a:lnTo>
                  <a:lnTo>
                    <a:pt x="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24"/>
            <p:cNvSpPr/>
            <p:nvPr/>
          </p:nvSpPr>
          <p:spPr>
            <a:xfrm>
              <a:off x="-6729413" y="-11442700"/>
              <a:ext cx="10005900" cy="2924100"/>
            </a:xfrm>
            <a:custGeom>
              <a:avLst/>
              <a:gdLst/>
              <a:ahLst/>
              <a:cxnLst/>
              <a:rect l="l" t="t" r="r" b="b"/>
              <a:pathLst>
                <a:path w="120000" h="120000" extrusionOk="0">
                  <a:moveTo>
                    <a:pt x="117029" y="0"/>
                  </a:moveTo>
                  <a:lnTo>
                    <a:pt x="120000" y="120000"/>
                  </a:lnTo>
                  <a:lnTo>
                    <a:pt x="0" y="85276"/>
                  </a:lnTo>
                  <a:lnTo>
                    <a:pt x="117029"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24"/>
            <p:cNvSpPr/>
            <p:nvPr/>
          </p:nvSpPr>
          <p:spPr>
            <a:xfrm>
              <a:off x="14158913" y="-11938000"/>
              <a:ext cx="5250000" cy="5040300"/>
            </a:xfrm>
            <a:custGeom>
              <a:avLst/>
              <a:gdLst/>
              <a:ahLst/>
              <a:cxnLst/>
              <a:rect l="l" t="t" r="r" b="b"/>
              <a:pathLst>
                <a:path w="120000" h="120000" extrusionOk="0">
                  <a:moveTo>
                    <a:pt x="120000" y="0"/>
                  </a:moveTo>
                  <a:lnTo>
                    <a:pt x="0" y="62966"/>
                  </a:lnTo>
                  <a:lnTo>
                    <a:pt x="103090" y="119999"/>
                  </a:lnTo>
                  <a:lnTo>
                    <a:pt x="12000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24"/>
            <p:cNvSpPr/>
            <p:nvPr/>
          </p:nvSpPr>
          <p:spPr>
            <a:xfrm>
              <a:off x="2957512" y="-8518525"/>
              <a:ext cx="881100" cy="1620900"/>
            </a:xfrm>
            <a:custGeom>
              <a:avLst/>
              <a:gdLst/>
              <a:ahLst/>
              <a:cxnLst/>
              <a:rect l="l" t="t" r="r" b="b"/>
              <a:pathLst>
                <a:path w="120000" h="120000" extrusionOk="0">
                  <a:moveTo>
                    <a:pt x="120000" y="120000"/>
                  </a:moveTo>
                  <a:lnTo>
                    <a:pt x="43459" y="0"/>
                  </a:lnTo>
                  <a:lnTo>
                    <a:pt x="0" y="120000"/>
                  </a:lnTo>
                  <a:lnTo>
                    <a:pt x="120000" y="12000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24"/>
            <p:cNvSpPr/>
            <p:nvPr/>
          </p:nvSpPr>
          <p:spPr>
            <a:xfrm>
              <a:off x="11728450" y="-6897687"/>
              <a:ext cx="6940500" cy="15641700"/>
            </a:xfrm>
            <a:custGeom>
              <a:avLst/>
              <a:gdLst/>
              <a:ahLst/>
              <a:cxnLst/>
              <a:rect l="l" t="t" r="r" b="b"/>
              <a:pathLst>
                <a:path w="120000" h="120000" extrusionOk="0">
                  <a:moveTo>
                    <a:pt x="120000" y="0"/>
                  </a:moveTo>
                  <a:lnTo>
                    <a:pt x="118188" y="67289"/>
                  </a:lnTo>
                  <a:lnTo>
                    <a:pt x="0" y="120000"/>
                  </a:lnTo>
                  <a:lnTo>
                    <a:pt x="0" y="12970"/>
                  </a:lnTo>
                  <a:lnTo>
                    <a:pt x="12000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90" name="Google Shape;190;p24"/>
            <p:cNvSpPr/>
            <p:nvPr/>
          </p:nvSpPr>
          <p:spPr>
            <a:xfrm>
              <a:off x="-4899025" y="-698500"/>
              <a:ext cx="6378600" cy="17613300"/>
            </a:xfrm>
            <a:custGeom>
              <a:avLst/>
              <a:gdLst/>
              <a:ahLst/>
              <a:cxnLst/>
              <a:rect l="l" t="t" r="r" b="b"/>
              <a:pathLst>
                <a:path w="120000" h="120000" extrusionOk="0">
                  <a:moveTo>
                    <a:pt x="120000" y="0"/>
                  </a:moveTo>
                  <a:lnTo>
                    <a:pt x="68929" y="119999"/>
                  </a:lnTo>
                  <a:lnTo>
                    <a:pt x="0" y="17748"/>
                  </a:lnTo>
                  <a:lnTo>
                    <a:pt x="12000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91" name="Google Shape;191;p24"/>
            <p:cNvSpPr/>
            <p:nvPr/>
          </p:nvSpPr>
          <p:spPr>
            <a:xfrm>
              <a:off x="-4370388" y="-6897687"/>
              <a:ext cx="7327800" cy="6199200"/>
            </a:xfrm>
            <a:custGeom>
              <a:avLst/>
              <a:gdLst/>
              <a:ahLst/>
              <a:cxnLst/>
              <a:rect l="l" t="t" r="r" b="b"/>
              <a:pathLst>
                <a:path w="120000" h="120000" extrusionOk="0">
                  <a:moveTo>
                    <a:pt x="120000" y="0"/>
                  </a:moveTo>
                  <a:lnTo>
                    <a:pt x="95797" y="120000"/>
                  </a:lnTo>
                  <a:lnTo>
                    <a:pt x="0" y="0"/>
                  </a:lnTo>
                  <a:lnTo>
                    <a:pt x="12000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92" name="Google Shape;192;p24"/>
            <p:cNvSpPr/>
            <p:nvPr/>
          </p:nvSpPr>
          <p:spPr>
            <a:xfrm>
              <a:off x="9578975" y="8743950"/>
              <a:ext cx="4263900" cy="22331400"/>
            </a:xfrm>
            <a:custGeom>
              <a:avLst/>
              <a:gdLst/>
              <a:ahLst/>
              <a:cxnLst/>
              <a:rect l="l" t="t" r="r" b="b"/>
              <a:pathLst>
                <a:path w="120000" h="120000" extrusionOk="0">
                  <a:moveTo>
                    <a:pt x="60491" y="0"/>
                  </a:moveTo>
                  <a:lnTo>
                    <a:pt x="120000" y="33491"/>
                  </a:lnTo>
                  <a:lnTo>
                    <a:pt x="0" y="119999"/>
                  </a:lnTo>
                  <a:lnTo>
                    <a:pt x="60491"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93" name="Google Shape;193;p24"/>
            <p:cNvSpPr/>
            <p:nvPr/>
          </p:nvSpPr>
          <p:spPr>
            <a:xfrm>
              <a:off x="11728450" y="-6897687"/>
              <a:ext cx="6940500" cy="1690800"/>
            </a:xfrm>
            <a:custGeom>
              <a:avLst/>
              <a:gdLst/>
              <a:ahLst/>
              <a:cxnLst/>
              <a:rect l="l" t="t" r="r" b="b"/>
              <a:pathLst>
                <a:path w="120000" h="120000" extrusionOk="0">
                  <a:moveTo>
                    <a:pt x="120000" y="0"/>
                  </a:moveTo>
                  <a:lnTo>
                    <a:pt x="0" y="120000"/>
                  </a:lnTo>
                  <a:lnTo>
                    <a:pt x="17703" y="0"/>
                  </a:lnTo>
                  <a:lnTo>
                    <a:pt x="12000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94" name="Google Shape;194;p24"/>
            <p:cNvSpPr/>
            <p:nvPr/>
          </p:nvSpPr>
          <p:spPr>
            <a:xfrm>
              <a:off x="3838575" y="-6897687"/>
              <a:ext cx="7890000" cy="9791700"/>
            </a:xfrm>
            <a:custGeom>
              <a:avLst/>
              <a:gdLst/>
              <a:ahLst/>
              <a:cxnLst/>
              <a:rect l="l" t="t" r="r" b="b"/>
              <a:pathLst>
                <a:path w="120000" h="120000" extrusionOk="0">
                  <a:moveTo>
                    <a:pt x="48193" y="119999"/>
                  </a:moveTo>
                  <a:lnTo>
                    <a:pt x="0" y="0"/>
                  </a:lnTo>
                  <a:lnTo>
                    <a:pt x="55219" y="0"/>
                  </a:lnTo>
                  <a:lnTo>
                    <a:pt x="119999" y="20719"/>
                  </a:lnTo>
                  <a:lnTo>
                    <a:pt x="48193" y="119999"/>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95" name="Google Shape;195;p24"/>
            <p:cNvSpPr/>
            <p:nvPr/>
          </p:nvSpPr>
          <p:spPr>
            <a:xfrm>
              <a:off x="-1235075" y="-698500"/>
              <a:ext cx="8242200" cy="17613300"/>
            </a:xfrm>
            <a:custGeom>
              <a:avLst/>
              <a:gdLst/>
              <a:ahLst/>
              <a:cxnLst/>
              <a:rect l="l" t="t" r="r" b="b"/>
              <a:pathLst>
                <a:path w="120000" h="120000" extrusionOk="0">
                  <a:moveTo>
                    <a:pt x="120000" y="24475"/>
                  </a:moveTo>
                  <a:lnTo>
                    <a:pt x="39522" y="0"/>
                  </a:lnTo>
                  <a:lnTo>
                    <a:pt x="0" y="119999"/>
                  </a:lnTo>
                  <a:lnTo>
                    <a:pt x="120000" y="24475"/>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96" name="Google Shape;196;p24"/>
            <p:cNvSpPr/>
            <p:nvPr/>
          </p:nvSpPr>
          <p:spPr>
            <a:xfrm>
              <a:off x="-1235075" y="-5207000"/>
              <a:ext cx="12963600" cy="22121700"/>
            </a:xfrm>
            <a:custGeom>
              <a:avLst/>
              <a:gdLst/>
              <a:ahLst/>
              <a:cxnLst/>
              <a:rect l="l" t="t" r="r" b="b"/>
              <a:pathLst>
                <a:path w="120000" h="120000" extrusionOk="0">
                  <a:moveTo>
                    <a:pt x="120000" y="0"/>
                  </a:moveTo>
                  <a:lnTo>
                    <a:pt x="0" y="120000"/>
                  </a:lnTo>
                  <a:lnTo>
                    <a:pt x="120000" y="75677"/>
                  </a:lnTo>
                  <a:lnTo>
                    <a:pt x="12000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97" name="Google Shape;197;p24"/>
            <p:cNvSpPr/>
            <p:nvPr/>
          </p:nvSpPr>
          <p:spPr>
            <a:xfrm>
              <a:off x="-6305550" y="-6897687"/>
              <a:ext cx="7785000" cy="8804400"/>
            </a:xfrm>
            <a:custGeom>
              <a:avLst/>
              <a:gdLst/>
              <a:ahLst/>
              <a:cxnLst/>
              <a:rect l="l" t="t" r="r" b="b"/>
              <a:pathLst>
                <a:path w="120000" h="120000" extrusionOk="0">
                  <a:moveTo>
                    <a:pt x="29828" y="0"/>
                  </a:moveTo>
                  <a:lnTo>
                    <a:pt x="120000" y="84493"/>
                  </a:lnTo>
                  <a:lnTo>
                    <a:pt x="21680" y="120000"/>
                  </a:lnTo>
                  <a:lnTo>
                    <a:pt x="0" y="0"/>
                  </a:lnTo>
                  <a:lnTo>
                    <a:pt x="29828"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98" name="Google Shape;198;p24"/>
            <p:cNvSpPr/>
            <p:nvPr/>
          </p:nvSpPr>
          <p:spPr>
            <a:xfrm>
              <a:off x="11728450" y="-6897687"/>
              <a:ext cx="6940500" cy="8770800"/>
            </a:xfrm>
            <a:custGeom>
              <a:avLst/>
              <a:gdLst/>
              <a:ahLst/>
              <a:cxnLst/>
              <a:rect l="l" t="t" r="r" b="b"/>
              <a:pathLst>
                <a:path w="120000" h="120000" extrusionOk="0">
                  <a:moveTo>
                    <a:pt x="120000" y="0"/>
                  </a:moveTo>
                  <a:lnTo>
                    <a:pt x="0" y="23131"/>
                  </a:lnTo>
                  <a:lnTo>
                    <a:pt x="118188" y="120000"/>
                  </a:lnTo>
                  <a:lnTo>
                    <a:pt x="12000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99" name="Google Shape;199;p24"/>
            <p:cNvSpPr/>
            <p:nvPr/>
          </p:nvSpPr>
          <p:spPr>
            <a:xfrm>
              <a:off x="1479550" y="-6897687"/>
              <a:ext cx="5527800" cy="9791700"/>
            </a:xfrm>
            <a:custGeom>
              <a:avLst/>
              <a:gdLst/>
              <a:ahLst/>
              <a:cxnLst/>
              <a:rect l="l" t="t" r="r" b="b"/>
              <a:pathLst>
                <a:path w="120000" h="120000" extrusionOk="0">
                  <a:moveTo>
                    <a:pt x="0" y="75972"/>
                  </a:moveTo>
                  <a:lnTo>
                    <a:pt x="119999" y="119999"/>
                  </a:lnTo>
                  <a:lnTo>
                    <a:pt x="51211" y="0"/>
                  </a:lnTo>
                  <a:lnTo>
                    <a:pt x="32085" y="0"/>
                  </a:lnTo>
                  <a:lnTo>
                    <a:pt x="0" y="75972"/>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200" name="Google Shape;200;p24"/>
            <p:cNvSpPr/>
            <p:nvPr/>
          </p:nvSpPr>
          <p:spPr>
            <a:xfrm>
              <a:off x="-1373188" y="8743950"/>
              <a:ext cx="13101600" cy="13630199"/>
            </a:xfrm>
            <a:custGeom>
              <a:avLst/>
              <a:gdLst/>
              <a:ahLst/>
              <a:cxnLst/>
              <a:rect l="l" t="t" r="r" b="b"/>
              <a:pathLst>
                <a:path w="120000" h="120000" extrusionOk="0">
                  <a:moveTo>
                    <a:pt x="0" y="71642"/>
                  </a:moveTo>
                  <a:lnTo>
                    <a:pt x="120000" y="0"/>
                  </a:lnTo>
                  <a:lnTo>
                    <a:pt x="40000" y="120000"/>
                  </a:lnTo>
                  <a:lnTo>
                    <a:pt x="0" y="71642"/>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201" name="Google Shape;201;p24"/>
            <p:cNvSpPr/>
            <p:nvPr/>
          </p:nvSpPr>
          <p:spPr>
            <a:xfrm>
              <a:off x="2994025" y="8743950"/>
              <a:ext cx="8734500" cy="22331400"/>
            </a:xfrm>
            <a:custGeom>
              <a:avLst/>
              <a:gdLst/>
              <a:ahLst/>
              <a:cxnLst/>
              <a:rect l="l" t="t" r="r" b="b"/>
              <a:pathLst>
                <a:path w="120000" h="120000" extrusionOk="0">
                  <a:moveTo>
                    <a:pt x="0" y="73243"/>
                  </a:moveTo>
                  <a:lnTo>
                    <a:pt x="90468" y="119999"/>
                  </a:lnTo>
                  <a:lnTo>
                    <a:pt x="120000" y="0"/>
                  </a:lnTo>
                  <a:lnTo>
                    <a:pt x="0" y="73243"/>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202" name="Google Shape;202;p24"/>
            <p:cNvSpPr/>
            <p:nvPr/>
          </p:nvSpPr>
          <p:spPr>
            <a:xfrm>
              <a:off x="11728450" y="1873250"/>
              <a:ext cx="6835800" cy="13103100"/>
            </a:xfrm>
            <a:custGeom>
              <a:avLst/>
              <a:gdLst/>
              <a:ahLst/>
              <a:cxnLst/>
              <a:rect l="l" t="t" r="r" b="b"/>
              <a:pathLst>
                <a:path w="120000" h="120000" extrusionOk="0">
                  <a:moveTo>
                    <a:pt x="120000" y="0"/>
                  </a:moveTo>
                  <a:lnTo>
                    <a:pt x="37120" y="120000"/>
                  </a:lnTo>
                  <a:lnTo>
                    <a:pt x="0" y="62922"/>
                  </a:lnTo>
                  <a:lnTo>
                    <a:pt x="12000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203" name="Google Shape;203;p24"/>
            <p:cNvSpPr/>
            <p:nvPr/>
          </p:nvSpPr>
          <p:spPr>
            <a:xfrm>
              <a:off x="3276600" y="-9293225"/>
              <a:ext cx="10882200" cy="2395500"/>
            </a:xfrm>
            <a:custGeom>
              <a:avLst/>
              <a:gdLst/>
              <a:ahLst/>
              <a:cxnLst/>
              <a:rect l="l" t="t" r="r" b="b"/>
              <a:pathLst>
                <a:path w="120000" h="120000" extrusionOk="0">
                  <a:moveTo>
                    <a:pt x="0" y="38807"/>
                  </a:moveTo>
                  <a:lnTo>
                    <a:pt x="119999" y="0"/>
                  </a:lnTo>
                  <a:lnTo>
                    <a:pt x="104490" y="120000"/>
                  </a:lnTo>
                  <a:lnTo>
                    <a:pt x="46231" y="120000"/>
                  </a:lnTo>
                  <a:lnTo>
                    <a:pt x="0" y="38807"/>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24"/>
            <p:cNvSpPr/>
            <p:nvPr/>
          </p:nvSpPr>
          <p:spPr>
            <a:xfrm>
              <a:off x="7469187" y="-6897687"/>
              <a:ext cx="5283300" cy="1690800"/>
            </a:xfrm>
            <a:custGeom>
              <a:avLst/>
              <a:gdLst/>
              <a:ahLst/>
              <a:cxnLst/>
              <a:rect l="l" t="t" r="r" b="b"/>
              <a:pathLst>
                <a:path w="120000" h="120000" extrusionOk="0">
                  <a:moveTo>
                    <a:pt x="96742" y="120000"/>
                  </a:moveTo>
                  <a:lnTo>
                    <a:pt x="120000" y="0"/>
                  </a:lnTo>
                  <a:lnTo>
                    <a:pt x="0" y="0"/>
                  </a:lnTo>
                  <a:lnTo>
                    <a:pt x="96742" y="12000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grpSp>
      <p:sp>
        <p:nvSpPr>
          <p:cNvPr id="205" name="Google Shape;205;p24"/>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Just Push everything out!</a:t>
            </a:r>
            <a:endParaRPr dirty="0"/>
          </a:p>
        </p:txBody>
      </p:sp>
      <p:sp>
        <p:nvSpPr>
          <p:cNvPr id="206" name="Google Shape;206;p24"/>
          <p:cNvSpPr/>
          <p:nvPr/>
        </p:nvSpPr>
        <p:spPr>
          <a:xfrm>
            <a:off x="0" y="3459158"/>
            <a:ext cx="9144000" cy="1684450"/>
          </a:xfrm>
          <a:prstGeom prst="rect">
            <a:avLst/>
          </a:prstGeom>
          <a:solidFill>
            <a:srgbClr val="0091EA">
              <a:alpha val="3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09" name="Google Shape;209;p2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Tree>
    <p:custDataLst>
      <p:tags r:id="rId1"/>
    </p:custData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fill="hold" nodeType="clickEffect">
                                  <p:stCondLst>
                                    <p:cond delay="0"/>
                                  </p:stCondLst>
                                  <p:childTnLst>
                                    <p:animMotion origin="layout" path="M 0 -1.35802E-6 L -0.00226 -0.725 " pathEditMode="relative" rAng="0" ptsTypes="AA">
                                      <p:cBhvr>
                                        <p:cTn id="6" dur="3000" fill="hold"/>
                                        <p:tgtEl>
                                          <p:spTgt spid="176"/>
                                        </p:tgtEl>
                                        <p:attrNameLst>
                                          <p:attrName>ppt_x</p:attrName>
                                          <p:attrName>ppt_y</p:attrName>
                                        </p:attrNameLst>
                                      </p:cBhvr>
                                      <p:rCtr x="-122" y="-36265"/>
                                    </p:animMotion>
                                  </p:childTnLst>
                                </p:cTn>
                              </p:par>
                              <p:par>
                                <p:cTn id="7" presetID="6" presetClass="emph" presetSubtype="0" accel="50000" fill="hold" grpId="0" nodeType="withEffect">
                                  <p:stCondLst>
                                    <p:cond delay="0"/>
                                  </p:stCondLst>
                                  <p:childTnLst>
                                    <p:animScale>
                                      <p:cBhvr>
                                        <p:cTn id="8" dur="3000" fill="hold"/>
                                        <p:tgtEl>
                                          <p:spTgt spid="206"/>
                                        </p:tgtEl>
                                      </p:cBhvr>
                                      <p:by x="100000" y="6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D9D2-B99F-DC4D-BA9A-75AF2FE0A4EA}"/>
              </a:ext>
            </a:extLst>
          </p:cNvPr>
          <p:cNvSpPr>
            <a:spLocks noGrp="1"/>
          </p:cNvSpPr>
          <p:nvPr>
            <p:ph type="title"/>
          </p:nvPr>
        </p:nvSpPr>
        <p:spPr/>
        <p:txBody>
          <a:bodyPr/>
          <a:lstStyle/>
          <a:p>
            <a:r>
              <a:rPr lang="en-US" dirty="0"/>
              <a:t>Why not just push a button?</a:t>
            </a:r>
          </a:p>
        </p:txBody>
      </p:sp>
      <p:sp>
        <p:nvSpPr>
          <p:cNvPr id="3" name="Slide Number Placeholder 2">
            <a:extLst>
              <a:ext uri="{FF2B5EF4-FFF2-40B4-BE49-F238E27FC236}">
                <a16:creationId xmlns:a16="http://schemas.microsoft.com/office/drawing/2014/main" id="{6751CD85-99BC-EF4E-A2BA-B349627DA3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pic>
        <p:nvPicPr>
          <p:cNvPr id="7" name="Picture 6" descr="Table&#10;&#10;Description automatically generated">
            <a:extLst>
              <a:ext uri="{FF2B5EF4-FFF2-40B4-BE49-F238E27FC236}">
                <a16:creationId xmlns:a16="http://schemas.microsoft.com/office/drawing/2014/main" id="{700B7CF8-AD1C-F04A-A0FB-C680C6B8A1D2}"/>
              </a:ext>
            </a:extLst>
          </p:cNvPr>
          <p:cNvPicPr>
            <a:picLocks noChangeAspect="1"/>
          </p:cNvPicPr>
          <p:nvPr/>
        </p:nvPicPr>
        <p:blipFill>
          <a:blip r:embed="rId3"/>
          <a:stretch>
            <a:fillRect/>
          </a:stretch>
        </p:blipFill>
        <p:spPr>
          <a:xfrm>
            <a:off x="4673184" y="1010720"/>
            <a:ext cx="4279900" cy="3429000"/>
          </a:xfrm>
          <a:prstGeom prst="rect">
            <a:avLst/>
          </a:prstGeom>
        </p:spPr>
      </p:pic>
      <p:pic>
        <p:nvPicPr>
          <p:cNvPr id="9" name="Picture 8" descr="Table&#10;&#10;Description automatically generated">
            <a:extLst>
              <a:ext uri="{FF2B5EF4-FFF2-40B4-BE49-F238E27FC236}">
                <a16:creationId xmlns:a16="http://schemas.microsoft.com/office/drawing/2014/main" id="{5301BEE0-13A2-4245-B7B8-F96B5A974BFC}"/>
              </a:ext>
            </a:extLst>
          </p:cNvPr>
          <p:cNvPicPr>
            <a:picLocks noChangeAspect="1"/>
          </p:cNvPicPr>
          <p:nvPr/>
        </p:nvPicPr>
        <p:blipFill>
          <a:blip r:embed="rId4"/>
          <a:stretch>
            <a:fillRect/>
          </a:stretch>
        </p:blipFill>
        <p:spPr>
          <a:xfrm>
            <a:off x="1689457" y="979743"/>
            <a:ext cx="2464943" cy="3855637"/>
          </a:xfrm>
          <a:prstGeom prst="rect">
            <a:avLst/>
          </a:prstGeom>
        </p:spPr>
      </p:pic>
    </p:spTree>
    <p:extLst>
      <p:ext uri="{BB962C8B-B14F-4D97-AF65-F5344CB8AC3E}">
        <p14:creationId xmlns:p14="http://schemas.microsoft.com/office/powerpoint/2010/main" val="579228700"/>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4"/>
          <p:cNvSpPr/>
          <p:nvPr/>
        </p:nvSpPr>
        <p:spPr>
          <a:xfrm>
            <a:off x="5880381" y="2562025"/>
            <a:ext cx="1381800" cy="13656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4"/>
          <p:cNvSpPr txBox="1">
            <a:spLocks noGrp="1"/>
          </p:cNvSpPr>
          <p:nvPr>
            <p:ph type="ctrTitle" idx="4294967295"/>
          </p:nvPr>
        </p:nvSpPr>
        <p:spPr>
          <a:xfrm>
            <a:off x="1637500" y="592744"/>
            <a:ext cx="5642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err="1"/>
              <a:t>Yo</a:t>
            </a:r>
            <a:r>
              <a:rPr lang="en" sz="6000" b="1" dirty="0"/>
              <a:t>!</a:t>
            </a:r>
            <a:endParaRPr sz="6000" b="1" dirty="0"/>
          </a:p>
        </p:txBody>
      </p:sp>
      <p:sp>
        <p:nvSpPr>
          <p:cNvPr id="86" name="Google Shape;86;p14"/>
          <p:cNvSpPr txBox="1">
            <a:spLocks noGrp="1"/>
          </p:cNvSpPr>
          <p:nvPr>
            <p:ph type="subTitle" idx="4294967295"/>
          </p:nvPr>
        </p:nvSpPr>
        <p:spPr>
          <a:xfrm>
            <a:off x="1637500" y="1563713"/>
            <a:ext cx="56421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dirty="0"/>
              <a:t>I am John Mahlman</a:t>
            </a:r>
            <a:endParaRPr sz="3600" b="1" dirty="0"/>
          </a:p>
        </p:txBody>
      </p:sp>
      <p:sp>
        <p:nvSpPr>
          <p:cNvPr id="87" name="Google Shape;87;p14"/>
          <p:cNvSpPr txBox="1">
            <a:spLocks noGrp="1"/>
          </p:cNvSpPr>
          <p:nvPr>
            <p:ph type="body" idx="4294967295"/>
          </p:nvPr>
        </p:nvSpPr>
        <p:spPr>
          <a:xfrm>
            <a:off x="1744493" y="2388201"/>
            <a:ext cx="3985531"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000" dirty="0"/>
              <a:t>Mac Admin for 13 years</a:t>
            </a:r>
          </a:p>
          <a:p>
            <a:pPr marL="0" lvl="0" indent="0" algn="l" rtl="0">
              <a:spcBef>
                <a:spcPts val="600"/>
              </a:spcBef>
              <a:spcAft>
                <a:spcPts val="0"/>
              </a:spcAft>
              <a:buNone/>
            </a:pPr>
            <a:r>
              <a:rPr lang="en-US" sz="2000" dirty="0"/>
              <a:t>Mac Engineering Lead at Leidos</a:t>
            </a:r>
          </a:p>
        </p:txBody>
      </p:sp>
      <p:pic>
        <p:nvPicPr>
          <p:cNvPr id="88" name="Google Shape;88;p14"/>
          <p:cNvPicPr preferRelativeResize="0"/>
          <p:nvPr/>
        </p:nvPicPr>
        <p:blipFill rotWithShape="1">
          <a:blip r:embed="rId4">
            <a:duotone>
              <a:prstClr val="black"/>
              <a:schemeClr val="accent1">
                <a:tint val="45000"/>
                <a:satMod val="400000"/>
              </a:schemeClr>
            </a:duotone>
          </a:blip>
          <a:srcRect t="25959" r="15382" b="10577"/>
          <a:stretch/>
        </p:blipFill>
        <p:spPr>
          <a:xfrm>
            <a:off x="5969309" y="2648002"/>
            <a:ext cx="1210200" cy="1210200"/>
          </a:xfrm>
          <a:prstGeom prst="ellipse">
            <a:avLst/>
          </a:prstGeom>
          <a:noFill/>
          <a:ln>
            <a:noFill/>
          </a:ln>
        </p:spPr>
      </p:pic>
      <p:cxnSp>
        <p:nvCxnSpPr>
          <p:cNvPr id="89" name="Google Shape;89;p14"/>
          <p:cNvCxnSpPr/>
          <p:nvPr/>
        </p:nvCxnSpPr>
        <p:spPr>
          <a:xfrm>
            <a:off x="6694986" y="3933625"/>
            <a:ext cx="214500" cy="856800"/>
          </a:xfrm>
          <a:prstGeom prst="straightConnector1">
            <a:avLst/>
          </a:prstGeom>
          <a:noFill/>
          <a:ln w="9525" cap="flat" cmpd="sng">
            <a:solidFill>
              <a:srgbClr val="CFD8DC"/>
            </a:solidFill>
            <a:prstDash val="solid"/>
            <a:round/>
            <a:headEnd type="none" w="med" len="med"/>
            <a:tailEnd type="none" w="med" len="med"/>
          </a:ln>
        </p:spPr>
      </p:cxnSp>
      <p:cxnSp>
        <p:nvCxnSpPr>
          <p:cNvPr id="90" name="Google Shape;90;p14"/>
          <p:cNvCxnSpPr/>
          <p:nvPr/>
        </p:nvCxnSpPr>
        <p:spPr>
          <a:xfrm>
            <a:off x="7059842" y="3727574"/>
            <a:ext cx="394200" cy="525600"/>
          </a:xfrm>
          <a:prstGeom prst="straightConnector1">
            <a:avLst/>
          </a:prstGeom>
          <a:noFill/>
          <a:ln w="9525" cap="flat" cmpd="sng">
            <a:solidFill>
              <a:srgbClr val="CFD8DC"/>
            </a:solidFill>
            <a:prstDash val="solid"/>
            <a:round/>
            <a:headEnd type="none" w="med" len="med"/>
            <a:tailEnd type="none" w="med" len="med"/>
          </a:ln>
        </p:spPr>
      </p:cxnSp>
      <p:cxnSp>
        <p:nvCxnSpPr>
          <p:cNvPr id="91" name="Google Shape;91;p14"/>
          <p:cNvCxnSpPr/>
          <p:nvPr/>
        </p:nvCxnSpPr>
        <p:spPr>
          <a:xfrm>
            <a:off x="7224089" y="3501963"/>
            <a:ext cx="752400" cy="464100"/>
          </a:xfrm>
          <a:prstGeom prst="straightConnector1">
            <a:avLst/>
          </a:prstGeom>
          <a:noFill/>
          <a:ln w="9525" cap="flat" cmpd="sng">
            <a:solidFill>
              <a:srgbClr val="CFD8DC"/>
            </a:solidFill>
            <a:prstDash val="solid"/>
            <a:round/>
            <a:headEnd type="none" w="med" len="med"/>
            <a:tailEnd type="none" w="med" len="med"/>
          </a:ln>
        </p:spPr>
      </p:cxnSp>
      <p:sp>
        <p:nvSpPr>
          <p:cNvPr id="92" name="Google Shape;92;p1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4" name="TextBox 3">
            <a:extLst>
              <a:ext uri="{FF2B5EF4-FFF2-40B4-BE49-F238E27FC236}">
                <a16:creationId xmlns:a16="http://schemas.microsoft.com/office/drawing/2014/main" id="{35BBC1FE-010F-0349-829F-D344A94403C1}"/>
              </a:ext>
            </a:extLst>
          </p:cNvPr>
          <p:cNvSpPr txBox="1"/>
          <p:nvPr/>
        </p:nvSpPr>
        <p:spPr>
          <a:xfrm>
            <a:off x="4705070" y="3693706"/>
            <a:ext cx="2272100" cy="704616"/>
          </a:xfrm>
          <a:prstGeom prst="rect">
            <a:avLst/>
          </a:prstGeom>
          <a:noFill/>
        </p:spPr>
        <p:txBody>
          <a:bodyPr wrap="square" rtlCol="0">
            <a:spAutoFit/>
          </a:bodyPr>
          <a:lstStyle/>
          <a:p>
            <a:pPr marL="285750" indent="-285750">
              <a:lnSpc>
                <a:spcPct val="150000"/>
              </a:lnSpc>
              <a:buSzPct val="150000"/>
              <a:buBlip>
                <a:blip r:embed="rId5"/>
              </a:buBlip>
            </a:pPr>
            <a:r>
              <a:rPr lang="en-US" dirty="0">
                <a:latin typeface="Source Sans Pro" panose="020B0503030403020204" pitchFamily="34" charset="77"/>
              </a:rPr>
              <a:t>@</a:t>
            </a:r>
            <a:r>
              <a:rPr lang="en-US" dirty="0" err="1">
                <a:latin typeface="Source Sans Pro" panose="020B0503030403020204" pitchFamily="34" charset="77"/>
              </a:rPr>
              <a:t>jmahlman</a:t>
            </a:r>
            <a:endParaRPr lang="en-US" dirty="0">
              <a:latin typeface="Source Sans Pro" panose="020B0503030403020204" pitchFamily="34" charset="77"/>
            </a:endParaRPr>
          </a:p>
          <a:p>
            <a:pPr marL="285750" indent="-285750">
              <a:lnSpc>
                <a:spcPct val="150000"/>
              </a:lnSpc>
              <a:buSzPct val="150000"/>
              <a:buBlip>
                <a:blip r:embed="rId6"/>
              </a:buBlip>
            </a:pPr>
            <a:r>
              <a:rPr lang="en-US" dirty="0" err="1">
                <a:latin typeface="Source Sans Pro" panose="020B0503030403020204" pitchFamily="34" charset="77"/>
              </a:rPr>
              <a:t>yearofthegeek.net</a:t>
            </a:r>
            <a:endParaRPr lang="en-US" dirty="0">
              <a:latin typeface="Source Sans Pro" panose="020B0503030403020204" pitchFamily="34" charset="77"/>
            </a:endParaRP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Define Metrics</a:t>
            </a:r>
            <a:endParaRPr dirty="0"/>
          </a:p>
        </p:txBody>
      </p:sp>
      <p:sp>
        <p:nvSpPr>
          <p:cNvPr id="141" name="Google Shape;141;p20"/>
          <p:cNvSpPr txBox="1">
            <a:spLocks noGrp="1"/>
          </p:cNvSpPr>
          <p:nvPr>
            <p:ph type="body" idx="1"/>
          </p:nvPr>
        </p:nvSpPr>
        <p:spPr>
          <a:xfrm>
            <a:off x="786150" y="1771650"/>
            <a:ext cx="2419800" cy="1125774"/>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User Impact</a:t>
            </a:r>
            <a:endParaRPr b="1" dirty="0"/>
          </a:p>
          <a:p>
            <a:pPr marL="0" lvl="0" indent="0" algn="l" rtl="0">
              <a:spcBef>
                <a:spcPts val="600"/>
              </a:spcBef>
              <a:spcAft>
                <a:spcPts val="0"/>
              </a:spcAft>
              <a:buNone/>
            </a:pPr>
            <a:r>
              <a:rPr lang="en" dirty="0"/>
              <a:t>How much impact will this cause to the user once implemented?</a:t>
            </a:r>
          </a:p>
        </p:txBody>
      </p:sp>
      <p:sp>
        <p:nvSpPr>
          <p:cNvPr id="142" name="Google Shape;142;p20"/>
          <p:cNvSpPr txBox="1">
            <a:spLocks noGrp="1"/>
          </p:cNvSpPr>
          <p:nvPr>
            <p:ph type="body" idx="2"/>
          </p:nvPr>
        </p:nvSpPr>
        <p:spPr>
          <a:xfrm>
            <a:off x="3329992" y="1771651"/>
            <a:ext cx="2419800" cy="1125774"/>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t>Ease of Deployment</a:t>
            </a:r>
            <a:endParaRPr b="1" dirty="0"/>
          </a:p>
          <a:p>
            <a:pPr marL="0" lvl="0" indent="0" algn="l" rtl="0">
              <a:spcBef>
                <a:spcPts val="600"/>
              </a:spcBef>
              <a:spcAft>
                <a:spcPts val="0"/>
              </a:spcAft>
              <a:buNone/>
            </a:pPr>
            <a:r>
              <a:rPr lang="en" dirty="0"/>
              <a:t>How easy is the control to deploy? </a:t>
            </a:r>
          </a:p>
          <a:p>
            <a:pPr marL="0" lvl="0" indent="0" algn="l" rtl="0">
              <a:spcBef>
                <a:spcPts val="600"/>
              </a:spcBef>
              <a:spcAft>
                <a:spcPts val="0"/>
              </a:spcAft>
              <a:buNone/>
            </a:pPr>
            <a:endParaRPr lang="en" dirty="0"/>
          </a:p>
        </p:txBody>
      </p:sp>
      <p:sp>
        <p:nvSpPr>
          <p:cNvPr id="143" name="Google Shape;143;p20"/>
          <p:cNvSpPr txBox="1">
            <a:spLocks noGrp="1"/>
          </p:cNvSpPr>
          <p:nvPr>
            <p:ph type="body" idx="3"/>
          </p:nvPr>
        </p:nvSpPr>
        <p:spPr>
          <a:xfrm>
            <a:off x="5873834" y="1771650"/>
            <a:ext cx="2419800" cy="112577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t>Level of Security</a:t>
            </a:r>
            <a:endParaRPr b="1" dirty="0"/>
          </a:p>
          <a:p>
            <a:pPr marL="0" lvl="0" indent="0" algn="l" rtl="0">
              <a:spcBef>
                <a:spcPts val="600"/>
              </a:spcBef>
              <a:spcAft>
                <a:spcPts val="0"/>
              </a:spcAft>
              <a:buNone/>
            </a:pPr>
            <a:r>
              <a:rPr lang="en" dirty="0"/>
              <a:t>How much more secure does the change make the machine?</a:t>
            </a:r>
          </a:p>
          <a:p>
            <a:pPr marL="0" lvl="0" indent="0" algn="l" rtl="0">
              <a:spcBef>
                <a:spcPts val="600"/>
              </a:spcBef>
              <a:spcAft>
                <a:spcPts val="0"/>
              </a:spcAft>
              <a:buNone/>
            </a:pPr>
            <a:endParaRPr lang="en" dirty="0"/>
          </a:p>
        </p:txBody>
      </p:sp>
      <p:sp>
        <p:nvSpPr>
          <p:cNvPr id="144" name="Google Shape;144;p2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grpSp>
        <p:nvGrpSpPr>
          <p:cNvPr id="7" name="Google Shape;818;p48">
            <a:extLst>
              <a:ext uri="{FF2B5EF4-FFF2-40B4-BE49-F238E27FC236}">
                <a16:creationId xmlns:a16="http://schemas.microsoft.com/office/drawing/2014/main" id="{3EFCCB41-E082-A54D-A040-7379C8F9F532}"/>
              </a:ext>
            </a:extLst>
          </p:cNvPr>
          <p:cNvGrpSpPr/>
          <p:nvPr/>
        </p:nvGrpSpPr>
        <p:grpSpPr>
          <a:xfrm>
            <a:off x="1641848" y="1332731"/>
            <a:ext cx="320399" cy="320378"/>
            <a:chOff x="1951075" y="2333250"/>
            <a:chExt cx="381200" cy="381175"/>
          </a:xfrm>
          <a:noFill/>
        </p:grpSpPr>
        <p:sp>
          <p:nvSpPr>
            <p:cNvPr id="8" name="Google Shape;819;p48">
              <a:extLst>
                <a:ext uri="{FF2B5EF4-FFF2-40B4-BE49-F238E27FC236}">
                  <a16:creationId xmlns:a16="http://schemas.microsoft.com/office/drawing/2014/main" id="{6E6BD2B0-F5A1-4A4E-8842-2D3A93B4CB2B}"/>
                </a:ext>
              </a:extLst>
            </p:cNvPr>
            <p:cNvSpPr/>
            <p:nvPr/>
          </p:nvSpPr>
          <p:spPr>
            <a:xfrm>
              <a:off x="1951075" y="2333250"/>
              <a:ext cx="381200" cy="381175"/>
            </a:xfrm>
            <a:custGeom>
              <a:avLst/>
              <a:gdLst/>
              <a:ahLst/>
              <a:cxnLst/>
              <a:rect l="l" t="t" r="r" b="b"/>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grp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9" name="Google Shape;820;p48">
              <a:extLst>
                <a:ext uri="{FF2B5EF4-FFF2-40B4-BE49-F238E27FC236}">
                  <a16:creationId xmlns:a16="http://schemas.microsoft.com/office/drawing/2014/main" id="{BDAE69C1-F1A7-174A-8B9F-1BDDDC5DE9BD}"/>
                </a:ext>
              </a:extLst>
            </p:cNvPr>
            <p:cNvSpPr/>
            <p:nvPr/>
          </p:nvSpPr>
          <p:spPr>
            <a:xfrm>
              <a:off x="2197675" y="2503125"/>
              <a:ext cx="43875" cy="47525"/>
            </a:xfrm>
            <a:custGeom>
              <a:avLst/>
              <a:gdLst/>
              <a:ahLst/>
              <a:cxnLst/>
              <a:rect l="l" t="t" r="r" b="b"/>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grp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 name="Google Shape;821;p48">
              <a:extLst>
                <a:ext uri="{FF2B5EF4-FFF2-40B4-BE49-F238E27FC236}">
                  <a16:creationId xmlns:a16="http://schemas.microsoft.com/office/drawing/2014/main" id="{DB1B53FE-1BAC-C942-B2F0-274B03795117}"/>
                </a:ext>
              </a:extLst>
            </p:cNvPr>
            <p:cNvSpPr/>
            <p:nvPr/>
          </p:nvSpPr>
          <p:spPr>
            <a:xfrm>
              <a:off x="20418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grp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1" name="Google Shape;822;p48">
              <a:extLst>
                <a:ext uri="{FF2B5EF4-FFF2-40B4-BE49-F238E27FC236}">
                  <a16:creationId xmlns:a16="http://schemas.microsoft.com/office/drawing/2014/main" id="{44D9B71E-B9B1-764F-A1F0-62C5EECC5749}"/>
                </a:ext>
              </a:extLst>
            </p:cNvPr>
            <p:cNvSpPr/>
            <p:nvPr/>
          </p:nvSpPr>
          <p:spPr>
            <a:xfrm>
              <a:off x="2041800" y="2584100"/>
              <a:ext cx="199750" cy="41425"/>
            </a:xfrm>
            <a:custGeom>
              <a:avLst/>
              <a:gdLst/>
              <a:ahLst/>
              <a:cxnLst/>
              <a:rect l="l" t="t" r="r" b="b"/>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grp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
        <p:nvSpPr>
          <p:cNvPr id="12" name="Google Shape;868;p48">
            <a:extLst>
              <a:ext uri="{FF2B5EF4-FFF2-40B4-BE49-F238E27FC236}">
                <a16:creationId xmlns:a16="http://schemas.microsoft.com/office/drawing/2014/main" id="{692EDBDD-905D-D447-BFE6-D8889B97937F}"/>
              </a:ext>
            </a:extLst>
          </p:cNvPr>
          <p:cNvSpPr/>
          <p:nvPr/>
        </p:nvSpPr>
        <p:spPr>
          <a:xfrm>
            <a:off x="6813513" y="1262496"/>
            <a:ext cx="270221" cy="388962"/>
          </a:xfrm>
          <a:custGeom>
            <a:avLst/>
            <a:gdLst/>
            <a:ahLst/>
            <a:cxnLst/>
            <a:rect l="l" t="t" r="r" b="b"/>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nvGrpSpPr>
          <p:cNvPr id="13" name="Google Shape;1104;p48">
            <a:extLst>
              <a:ext uri="{FF2B5EF4-FFF2-40B4-BE49-F238E27FC236}">
                <a16:creationId xmlns:a16="http://schemas.microsoft.com/office/drawing/2014/main" id="{3EB3AFDF-702E-E140-B6F8-93D21791ED6F}"/>
              </a:ext>
            </a:extLst>
          </p:cNvPr>
          <p:cNvGrpSpPr/>
          <p:nvPr/>
        </p:nvGrpSpPr>
        <p:grpSpPr>
          <a:xfrm>
            <a:off x="4128293" y="1292304"/>
            <a:ext cx="452420" cy="433992"/>
            <a:chOff x="5233525" y="4954450"/>
            <a:chExt cx="538275" cy="516350"/>
          </a:xfrm>
          <a:noFill/>
        </p:grpSpPr>
        <p:sp>
          <p:nvSpPr>
            <p:cNvPr id="14" name="Google Shape;1105;p48">
              <a:extLst>
                <a:ext uri="{FF2B5EF4-FFF2-40B4-BE49-F238E27FC236}">
                  <a16:creationId xmlns:a16="http://schemas.microsoft.com/office/drawing/2014/main" id="{3762D21C-F639-7E49-B3A8-72D2E80EA27A}"/>
                </a:ext>
              </a:extLst>
            </p:cNvPr>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grp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5" name="Google Shape;1106;p48">
              <a:extLst>
                <a:ext uri="{FF2B5EF4-FFF2-40B4-BE49-F238E27FC236}">
                  <a16:creationId xmlns:a16="http://schemas.microsoft.com/office/drawing/2014/main" id="{02658F0A-B434-D543-BDBF-19C6244F7D23}"/>
                </a:ext>
              </a:extLst>
            </p:cNvPr>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grp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6" name="Google Shape;1107;p48">
              <a:extLst>
                <a:ext uri="{FF2B5EF4-FFF2-40B4-BE49-F238E27FC236}">
                  <a16:creationId xmlns:a16="http://schemas.microsoft.com/office/drawing/2014/main" id="{F93F7238-E8A7-2047-8649-4C032A55C080}"/>
                </a:ext>
              </a:extLst>
            </p:cNvPr>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grp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7" name="Google Shape;1108;p48">
              <a:extLst>
                <a:ext uri="{FF2B5EF4-FFF2-40B4-BE49-F238E27FC236}">
                  <a16:creationId xmlns:a16="http://schemas.microsoft.com/office/drawing/2014/main" id="{BDCB39B2-1E84-1447-8BA5-51BCCE178A8F}"/>
                </a:ext>
              </a:extLst>
            </p:cNvPr>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grp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8" name="Google Shape;1109;p48">
              <a:extLst>
                <a:ext uri="{FF2B5EF4-FFF2-40B4-BE49-F238E27FC236}">
                  <a16:creationId xmlns:a16="http://schemas.microsoft.com/office/drawing/2014/main" id="{784DDE4F-EE62-F54B-9443-0FF2E90649B2}"/>
                </a:ext>
              </a:extLst>
            </p:cNvPr>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grp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9" name="Google Shape;1110;p48">
              <a:extLst>
                <a:ext uri="{FF2B5EF4-FFF2-40B4-BE49-F238E27FC236}">
                  <a16:creationId xmlns:a16="http://schemas.microsoft.com/office/drawing/2014/main" id="{D2525FFA-7891-C241-A524-BFD4042F5296}"/>
                </a:ext>
              </a:extLst>
            </p:cNvPr>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grp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0" name="Google Shape;1111;p48">
              <a:extLst>
                <a:ext uri="{FF2B5EF4-FFF2-40B4-BE49-F238E27FC236}">
                  <a16:creationId xmlns:a16="http://schemas.microsoft.com/office/drawing/2014/main" id="{07317C1A-F7F0-6149-BCC8-E6FA8ABEEB81}"/>
                </a:ext>
              </a:extLst>
            </p:cNvPr>
            <p:cNvSpPr/>
            <p:nvPr/>
          </p:nvSpPr>
          <p:spPr>
            <a:xfrm>
              <a:off x="5367475" y="5025075"/>
              <a:ext cx="81600" cy="105975"/>
            </a:xfrm>
            <a:custGeom>
              <a:avLst/>
              <a:gdLst/>
              <a:ahLst/>
              <a:cxnLst/>
              <a:rect l="l" t="t" r="r" b="b"/>
              <a:pathLst>
                <a:path w="3264" h="4239" fill="none" extrusionOk="0">
                  <a:moveTo>
                    <a:pt x="0" y="1"/>
                  </a:moveTo>
                  <a:lnTo>
                    <a:pt x="3264" y="4238"/>
                  </a:lnTo>
                </a:path>
              </a:pathLst>
            </a:custGeom>
            <a:grp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1" name="Google Shape;1112;p48">
              <a:extLst>
                <a:ext uri="{FF2B5EF4-FFF2-40B4-BE49-F238E27FC236}">
                  <a16:creationId xmlns:a16="http://schemas.microsoft.com/office/drawing/2014/main" id="{EBF27C7F-DF3F-7C4D-A541-5247EA381A09}"/>
                </a:ext>
              </a:extLst>
            </p:cNvPr>
            <p:cNvSpPr/>
            <p:nvPr/>
          </p:nvSpPr>
          <p:spPr>
            <a:xfrm>
              <a:off x="5567800" y="4999500"/>
              <a:ext cx="115100" cy="133975"/>
            </a:xfrm>
            <a:custGeom>
              <a:avLst/>
              <a:gdLst/>
              <a:ahLst/>
              <a:cxnLst/>
              <a:rect l="l" t="t" r="r" b="b"/>
              <a:pathLst>
                <a:path w="4604" h="5359" fill="none" extrusionOk="0">
                  <a:moveTo>
                    <a:pt x="0" y="5359"/>
                  </a:moveTo>
                  <a:lnTo>
                    <a:pt x="4603" y="1"/>
                  </a:lnTo>
                </a:path>
              </a:pathLst>
            </a:custGeom>
            <a:grp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2" name="Google Shape;1113;p48">
              <a:extLst>
                <a:ext uri="{FF2B5EF4-FFF2-40B4-BE49-F238E27FC236}">
                  <a16:creationId xmlns:a16="http://schemas.microsoft.com/office/drawing/2014/main" id="{BD1F01D4-E4B2-7642-A813-184CBC263FB2}"/>
                </a:ext>
              </a:extLst>
            </p:cNvPr>
            <p:cNvSpPr/>
            <p:nvPr/>
          </p:nvSpPr>
          <p:spPr>
            <a:xfrm>
              <a:off x="5600075" y="5217475"/>
              <a:ext cx="127275" cy="16475"/>
            </a:xfrm>
            <a:custGeom>
              <a:avLst/>
              <a:gdLst/>
              <a:ahLst/>
              <a:cxnLst/>
              <a:rect l="l" t="t" r="r" b="b"/>
              <a:pathLst>
                <a:path w="5091" h="659" fill="none" extrusionOk="0">
                  <a:moveTo>
                    <a:pt x="5090" y="658"/>
                  </a:moveTo>
                  <a:lnTo>
                    <a:pt x="0" y="1"/>
                  </a:lnTo>
                </a:path>
              </a:pathLst>
            </a:custGeom>
            <a:grp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3" name="Google Shape;1114;p48">
              <a:extLst>
                <a:ext uri="{FF2B5EF4-FFF2-40B4-BE49-F238E27FC236}">
                  <a16:creationId xmlns:a16="http://schemas.microsoft.com/office/drawing/2014/main" id="{353CCEB8-79A0-DA47-A17C-10D7B413E26B}"/>
                </a:ext>
              </a:extLst>
            </p:cNvPr>
            <p:cNvSpPr/>
            <p:nvPr/>
          </p:nvSpPr>
          <p:spPr>
            <a:xfrm>
              <a:off x="5497775" y="5299675"/>
              <a:ext cx="4900" cy="126675"/>
            </a:xfrm>
            <a:custGeom>
              <a:avLst/>
              <a:gdLst/>
              <a:ahLst/>
              <a:cxnLst/>
              <a:rect l="l" t="t" r="r" b="b"/>
              <a:pathLst>
                <a:path w="196" h="5067" fill="none" extrusionOk="0">
                  <a:moveTo>
                    <a:pt x="0" y="5067"/>
                  </a:moveTo>
                  <a:lnTo>
                    <a:pt x="195" y="1"/>
                  </a:lnTo>
                </a:path>
              </a:pathLst>
            </a:custGeom>
            <a:grp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4" name="Google Shape;1115;p48">
              <a:extLst>
                <a:ext uri="{FF2B5EF4-FFF2-40B4-BE49-F238E27FC236}">
                  <a16:creationId xmlns:a16="http://schemas.microsoft.com/office/drawing/2014/main" id="{8070D076-A77A-A54E-A2DB-45AE43F3B0DB}"/>
                </a:ext>
              </a:extLst>
            </p:cNvPr>
            <p:cNvSpPr/>
            <p:nvPr/>
          </p:nvSpPr>
          <p:spPr>
            <a:xfrm>
              <a:off x="5277975" y="5241825"/>
              <a:ext cx="141275" cy="58500"/>
            </a:xfrm>
            <a:custGeom>
              <a:avLst/>
              <a:gdLst/>
              <a:ahLst/>
              <a:cxnLst/>
              <a:rect l="l" t="t" r="r" b="b"/>
              <a:pathLst>
                <a:path w="5651" h="2340" fill="none" extrusionOk="0">
                  <a:moveTo>
                    <a:pt x="0" y="2339"/>
                  </a:moveTo>
                  <a:lnTo>
                    <a:pt x="5651" y="1"/>
                  </a:lnTo>
                </a:path>
              </a:pathLst>
            </a:custGeom>
            <a:grp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Tree>
    <p:custDataLst>
      <p:tags r:id="rId1"/>
    </p:custDataLst>
    <p:extLst>
      <p:ext uri="{BB962C8B-B14F-4D97-AF65-F5344CB8AC3E}">
        <p14:creationId xmlns:p14="http://schemas.microsoft.com/office/powerpoint/2010/main" val="4033513472"/>
      </p:ext>
    </p:extLst>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46"/>
          <p:cNvSpPr txBox="1">
            <a:spLocks noGrp="1"/>
          </p:cNvSpPr>
          <p:nvPr>
            <p:ph type="title"/>
          </p:nvPr>
        </p:nvSpPr>
        <p:spPr>
          <a:xfrm>
            <a:off x="467100" y="0"/>
            <a:ext cx="8209800" cy="46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t>Deployment Graph</a:t>
            </a:r>
            <a:endParaRPr sz="1200" dirty="0"/>
          </a:p>
        </p:txBody>
      </p:sp>
      <p:sp>
        <p:nvSpPr>
          <p:cNvPr id="597" name="Google Shape;597;p46"/>
          <p:cNvSpPr/>
          <p:nvPr/>
        </p:nvSpPr>
        <p:spPr>
          <a:xfrm>
            <a:off x="694854" y="507665"/>
            <a:ext cx="7754400" cy="39756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8" name="Google Shape;598;p46"/>
          <p:cNvGrpSpPr/>
          <p:nvPr/>
        </p:nvGrpSpPr>
        <p:grpSpPr>
          <a:xfrm>
            <a:off x="856402" y="507668"/>
            <a:ext cx="7431090" cy="3975493"/>
            <a:chOff x="638138" y="467100"/>
            <a:chExt cx="7867750" cy="4194000"/>
          </a:xfrm>
        </p:grpSpPr>
        <p:cxnSp>
          <p:nvCxnSpPr>
            <p:cNvPr id="599" name="Google Shape;599;p46"/>
            <p:cNvCxnSpPr/>
            <p:nvPr/>
          </p:nvCxnSpPr>
          <p:spPr>
            <a:xfrm>
              <a:off x="6381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00" name="Google Shape;600;p46"/>
            <p:cNvCxnSpPr/>
            <p:nvPr/>
          </p:nvCxnSpPr>
          <p:spPr>
            <a:xfrm>
              <a:off x="8091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01" name="Google Shape;601;p46"/>
            <p:cNvCxnSpPr>
              <a:cxnSpLocks/>
            </p:cNvCxnSpPr>
            <p:nvPr/>
          </p:nvCxnSpPr>
          <p:spPr>
            <a:xfrm>
              <a:off x="9802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02" name="Google Shape;602;p46"/>
            <p:cNvCxnSpPr/>
            <p:nvPr/>
          </p:nvCxnSpPr>
          <p:spPr>
            <a:xfrm>
              <a:off x="11512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03" name="Google Shape;603;p46"/>
            <p:cNvCxnSpPr/>
            <p:nvPr/>
          </p:nvCxnSpPr>
          <p:spPr>
            <a:xfrm>
              <a:off x="13222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04" name="Google Shape;604;p46"/>
            <p:cNvCxnSpPr/>
            <p:nvPr/>
          </p:nvCxnSpPr>
          <p:spPr>
            <a:xfrm>
              <a:off x="14933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05" name="Google Shape;605;p46"/>
            <p:cNvCxnSpPr/>
            <p:nvPr/>
          </p:nvCxnSpPr>
          <p:spPr>
            <a:xfrm>
              <a:off x="16643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06" name="Google Shape;606;p46"/>
            <p:cNvCxnSpPr/>
            <p:nvPr/>
          </p:nvCxnSpPr>
          <p:spPr>
            <a:xfrm>
              <a:off x="18354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07" name="Google Shape;607;p46"/>
            <p:cNvCxnSpPr/>
            <p:nvPr/>
          </p:nvCxnSpPr>
          <p:spPr>
            <a:xfrm>
              <a:off x="20064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08" name="Google Shape;608;p46"/>
            <p:cNvCxnSpPr/>
            <p:nvPr/>
          </p:nvCxnSpPr>
          <p:spPr>
            <a:xfrm>
              <a:off x="21774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09" name="Google Shape;609;p46"/>
            <p:cNvCxnSpPr/>
            <p:nvPr/>
          </p:nvCxnSpPr>
          <p:spPr>
            <a:xfrm>
              <a:off x="23485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10" name="Google Shape;610;p46"/>
            <p:cNvCxnSpPr/>
            <p:nvPr/>
          </p:nvCxnSpPr>
          <p:spPr>
            <a:xfrm>
              <a:off x="25195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11" name="Google Shape;611;p46"/>
            <p:cNvCxnSpPr/>
            <p:nvPr/>
          </p:nvCxnSpPr>
          <p:spPr>
            <a:xfrm>
              <a:off x="26905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12" name="Google Shape;612;p46"/>
            <p:cNvCxnSpPr/>
            <p:nvPr/>
          </p:nvCxnSpPr>
          <p:spPr>
            <a:xfrm>
              <a:off x="28616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13" name="Google Shape;613;p46"/>
            <p:cNvCxnSpPr/>
            <p:nvPr/>
          </p:nvCxnSpPr>
          <p:spPr>
            <a:xfrm>
              <a:off x="30326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14" name="Google Shape;614;p46"/>
            <p:cNvCxnSpPr/>
            <p:nvPr/>
          </p:nvCxnSpPr>
          <p:spPr>
            <a:xfrm>
              <a:off x="32037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15" name="Google Shape;615;p46"/>
            <p:cNvCxnSpPr/>
            <p:nvPr/>
          </p:nvCxnSpPr>
          <p:spPr>
            <a:xfrm>
              <a:off x="33747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16" name="Google Shape;616;p46"/>
            <p:cNvCxnSpPr/>
            <p:nvPr/>
          </p:nvCxnSpPr>
          <p:spPr>
            <a:xfrm>
              <a:off x="35457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17" name="Google Shape;617;p46"/>
            <p:cNvCxnSpPr/>
            <p:nvPr/>
          </p:nvCxnSpPr>
          <p:spPr>
            <a:xfrm>
              <a:off x="37168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18" name="Google Shape;618;p46"/>
            <p:cNvCxnSpPr/>
            <p:nvPr/>
          </p:nvCxnSpPr>
          <p:spPr>
            <a:xfrm>
              <a:off x="38878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19" name="Google Shape;619;p46"/>
            <p:cNvCxnSpPr/>
            <p:nvPr/>
          </p:nvCxnSpPr>
          <p:spPr>
            <a:xfrm>
              <a:off x="40588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20" name="Google Shape;620;p46"/>
            <p:cNvCxnSpPr/>
            <p:nvPr/>
          </p:nvCxnSpPr>
          <p:spPr>
            <a:xfrm>
              <a:off x="42299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21" name="Google Shape;621;p46"/>
            <p:cNvCxnSpPr/>
            <p:nvPr/>
          </p:nvCxnSpPr>
          <p:spPr>
            <a:xfrm>
              <a:off x="44009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22" name="Google Shape;622;p46"/>
            <p:cNvCxnSpPr/>
            <p:nvPr/>
          </p:nvCxnSpPr>
          <p:spPr>
            <a:xfrm>
              <a:off x="47430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23" name="Google Shape;623;p46"/>
            <p:cNvCxnSpPr/>
            <p:nvPr/>
          </p:nvCxnSpPr>
          <p:spPr>
            <a:xfrm>
              <a:off x="49141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24" name="Google Shape;624;p46"/>
            <p:cNvCxnSpPr/>
            <p:nvPr/>
          </p:nvCxnSpPr>
          <p:spPr>
            <a:xfrm>
              <a:off x="50851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25" name="Google Shape;625;p46"/>
            <p:cNvCxnSpPr/>
            <p:nvPr/>
          </p:nvCxnSpPr>
          <p:spPr>
            <a:xfrm>
              <a:off x="52561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26" name="Google Shape;626;p46"/>
            <p:cNvCxnSpPr/>
            <p:nvPr/>
          </p:nvCxnSpPr>
          <p:spPr>
            <a:xfrm>
              <a:off x="54272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27" name="Google Shape;627;p46"/>
            <p:cNvCxnSpPr/>
            <p:nvPr/>
          </p:nvCxnSpPr>
          <p:spPr>
            <a:xfrm>
              <a:off x="55982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28" name="Google Shape;628;p46"/>
            <p:cNvCxnSpPr/>
            <p:nvPr/>
          </p:nvCxnSpPr>
          <p:spPr>
            <a:xfrm>
              <a:off x="57692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29" name="Google Shape;629;p46"/>
            <p:cNvCxnSpPr/>
            <p:nvPr/>
          </p:nvCxnSpPr>
          <p:spPr>
            <a:xfrm>
              <a:off x="59403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30" name="Google Shape;630;p46"/>
            <p:cNvCxnSpPr/>
            <p:nvPr/>
          </p:nvCxnSpPr>
          <p:spPr>
            <a:xfrm>
              <a:off x="61113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31" name="Google Shape;631;p46"/>
            <p:cNvCxnSpPr/>
            <p:nvPr/>
          </p:nvCxnSpPr>
          <p:spPr>
            <a:xfrm>
              <a:off x="62824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32" name="Google Shape;632;p46"/>
            <p:cNvCxnSpPr/>
            <p:nvPr/>
          </p:nvCxnSpPr>
          <p:spPr>
            <a:xfrm>
              <a:off x="64534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33" name="Google Shape;633;p46"/>
            <p:cNvCxnSpPr/>
            <p:nvPr/>
          </p:nvCxnSpPr>
          <p:spPr>
            <a:xfrm>
              <a:off x="66244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34" name="Google Shape;634;p46"/>
            <p:cNvCxnSpPr/>
            <p:nvPr/>
          </p:nvCxnSpPr>
          <p:spPr>
            <a:xfrm>
              <a:off x="67955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35" name="Google Shape;635;p46"/>
            <p:cNvCxnSpPr/>
            <p:nvPr/>
          </p:nvCxnSpPr>
          <p:spPr>
            <a:xfrm>
              <a:off x="69665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36" name="Google Shape;636;p46"/>
            <p:cNvCxnSpPr/>
            <p:nvPr/>
          </p:nvCxnSpPr>
          <p:spPr>
            <a:xfrm>
              <a:off x="71375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37" name="Google Shape;637;p46"/>
            <p:cNvCxnSpPr/>
            <p:nvPr/>
          </p:nvCxnSpPr>
          <p:spPr>
            <a:xfrm>
              <a:off x="73086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38" name="Google Shape;638;p46"/>
            <p:cNvCxnSpPr/>
            <p:nvPr/>
          </p:nvCxnSpPr>
          <p:spPr>
            <a:xfrm>
              <a:off x="74796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39" name="Google Shape;639;p46"/>
            <p:cNvCxnSpPr/>
            <p:nvPr/>
          </p:nvCxnSpPr>
          <p:spPr>
            <a:xfrm>
              <a:off x="76507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40" name="Google Shape;640;p46"/>
            <p:cNvCxnSpPr/>
            <p:nvPr/>
          </p:nvCxnSpPr>
          <p:spPr>
            <a:xfrm>
              <a:off x="78217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41" name="Google Shape;641;p46"/>
            <p:cNvCxnSpPr/>
            <p:nvPr/>
          </p:nvCxnSpPr>
          <p:spPr>
            <a:xfrm>
              <a:off x="79927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42" name="Google Shape;642;p46"/>
            <p:cNvCxnSpPr/>
            <p:nvPr/>
          </p:nvCxnSpPr>
          <p:spPr>
            <a:xfrm>
              <a:off x="81638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43" name="Google Shape;643;p46"/>
            <p:cNvCxnSpPr/>
            <p:nvPr/>
          </p:nvCxnSpPr>
          <p:spPr>
            <a:xfrm>
              <a:off x="83348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44" name="Google Shape;644;p46"/>
            <p:cNvCxnSpPr/>
            <p:nvPr/>
          </p:nvCxnSpPr>
          <p:spPr>
            <a:xfrm>
              <a:off x="8505888" y="467100"/>
              <a:ext cx="0" cy="4194000"/>
            </a:xfrm>
            <a:prstGeom prst="straightConnector1">
              <a:avLst/>
            </a:prstGeom>
            <a:noFill/>
            <a:ln w="9525" cap="flat" cmpd="sng">
              <a:solidFill>
                <a:schemeClr val="lt2"/>
              </a:solidFill>
              <a:prstDash val="solid"/>
              <a:round/>
              <a:headEnd type="none" w="med" len="med"/>
              <a:tailEnd type="none" w="med" len="med"/>
            </a:ln>
          </p:spPr>
        </p:cxnSp>
      </p:grpSp>
      <p:sp>
        <p:nvSpPr>
          <p:cNvPr id="645" name="Google Shape;645;p4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grpSp>
        <p:nvGrpSpPr>
          <p:cNvPr id="646" name="Google Shape;646;p46"/>
          <p:cNvGrpSpPr/>
          <p:nvPr/>
        </p:nvGrpSpPr>
        <p:grpSpPr>
          <a:xfrm>
            <a:off x="4566058" y="506251"/>
            <a:ext cx="45719" cy="3974187"/>
            <a:chOff x="2564088" y="-1454526"/>
            <a:chExt cx="0" cy="8052239"/>
          </a:xfrm>
        </p:grpSpPr>
        <p:cxnSp>
          <p:nvCxnSpPr>
            <p:cNvPr id="647" name="Google Shape;647;p46"/>
            <p:cNvCxnSpPr/>
            <p:nvPr/>
          </p:nvCxnSpPr>
          <p:spPr>
            <a:xfrm>
              <a:off x="2564088" y="-1454526"/>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48" name="Google Shape;648;p46"/>
            <p:cNvCxnSpPr/>
            <p:nvPr/>
          </p:nvCxnSpPr>
          <p:spPr>
            <a:xfrm>
              <a:off x="2564088" y="-1279151"/>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49" name="Google Shape;649;p46"/>
            <p:cNvCxnSpPr/>
            <p:nvPr/>
          </p:nvCxnSpPr>
          <p:spPr>
            <a:xfrm>
              <a:off x="2564088" y="-1103777"/>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50" name="Google Shape;650;p46"/>
            <p:cNvCxnSpPr/>
            <p:nvPr/>
          </p:nvCxnSpPr>
          <p:spPr>
            <a:xfrm>
              <a:off x="2564088" y="-928402"/>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51" name="Google Shape;651;p46"/>
            <p:cNvCxnSpPr/>
            <p:nvPr/>
          </p:nvCxnSpPr>
          <p:spPr>
            <a:xfrm>
              <a:off x="2564088" y="-753028"/>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52" name="Google Shape;652;p46"/>
            <p:cNvCxnSpPr/>
            <p:nvPr/>
          </p:nvCxnSpPr>
          <p:spPr>
            <a:xfrm>
              <a:off x="2564088" y="-577653"/>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53" name="Google Shape;653;p46"/>
            <p:cNvCxnSpPr/>
            <p:nvPr/>
          </p:nvCxnSpPr>
          <p:spPr>
            <a:xfrm>
              <a:off x="2564088" y="-402279"/>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54" name="Google Shape;654;p46"/>
            <p:cNvCxnSpPr/>
            <p:nvPr/>
          </p:nvCxnSpPr>
          <p:spPr>
            <a:xfrm>
              <a:off x="2564088" y="-226904"/>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55" name="Google Shape;655;p46"/>
            <p:cNvCxnSpPr/>
            <p:nvPr/>
          </p:nvCxnSpPr>
          <p:spPr>
            <a:xfrm>
              <a:off x="2564088" y="-5153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56" name="Google Shape;656;p46"/>
            <p:cNvCxnSpPr/>
            <p:nvPr/>
          </p:nvCxnSpPr>
          <p:spPr>
            <a:xfrm>
              <a:off x="2564088" y="123845"/>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57" name="Google Shape;657;p46"/>
            <p:cNvCxnSpPr/>
            <p:nvPr/>
          </p:nvCxnSpPr>
          <p:spPr>
            <a:xfrm>
              <a:off x="2564088" y="299219"/>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58" name="Google Shape;658;p46"/>
            <p:cNvCxnSpPr/>
            <p:nvPr/>
          </p:nvCxnSpPr>
          <p:spPr>
            <a:xfrm>
              <a:off x="2564088" y="649968"/>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59" name="Google Shape;659;p46"/>
            <p:cNvCxnSpPr/>
            <p:nvPr/>
          </p:nvCxnSpPr>
          <p:spPr>
            <a:xfrm>
              <a:off x="2564088" y="825343"/>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60" name="Google Shape;660;p46"/>
            <p:cNvCxnSpPr/>
            <p:nvPr/>
          </p:nvCxnSpPr>
          <p:spPr>
            <a:xfrm>
              <a:off x="2564088" y="1000717"/>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61" name="Google Shape;661;p46"/>
            <p:cNvCxnSpPr/>
            <p:nvPr/>
          </p:nvCxnSpPr>
          <p:spPr>
            <a:xfrm>
              <a:off x="2564088" y="1176092"/>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62" name="Google Shape;662;p46"/>
            <p:cNvCxnSpPr/>
            <p:nvPr/>
          </p:nvCxnSpPr>
          <p:spPr>
            <a:xfrm>
              <a:off x="2564088" y="1351466"/>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63" name="Google Shape;663;p46"/>
            <p:cNvCxnSpPr/>
            <p:nvPr/>
          </p:nvCxnSpPr>
          <p:spPr>
            <a:xfrm>
              <a:off x="2564088" y="1526841"/>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64" name="Google Shape;664;p46"/>
            <p:cNvCxnSpPr/>
            <p:nvPr/>
          </p:nvCxnSpPr>
          <p:spPr>
            <a:xfrm>
              <a:off x="2564088" y="1702215"/>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65" name="Google Shape;665;p46"/>
            <p:cNvCxnSpPr/>
            <p:nvPr/>
          </p:nvCxnSpPr>
          <p:spPr>
            <a:xfrm>
              <a:off x="2564088" y="187759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66" name="Google Shape;666;p46"/>
            <p:cNvCxnSpPr/>
            <p:nvPr/>
          </p:nvCxnSpPr>
          <p:spPr>
            <a:xfrm>
              <a:off x="2564088" y="2052964"/>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67" name="Google Shape;667;p46"/>
            <p:cNvCxnSpPr/>
            <p:nvPr/>
          </p:nvCxnSpPr>
          <p:spPr>
            <a:xfrm>
              <a:off x="2564088" y="2228339"/>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68" name="Google Shape;668;p46"/>
            <p:cNvCxnSpPr/>
            <p:nvPr/>
          </p:nvCxnSpPr>
          <p:spPr>
            <a:xfrm>
              <a:off x="2564088" y="2403713"/>
              <a:ext cx="0" cy="4194000"/>
            </a:xfrm>
            <a:prstGeom prst="straightConnector1">
              <a:avLst/>
            </a:prstGeom>
            <a:noFill/>
            <a:ln w="9525" cap="flat" cmpd="sng">
              <a:solidFill>
                <a:schemeClr val="lt2"/>
              </a:solidFill>
              <a:prstDash val="solid"/>
              <a:round/>
              <a:headEnd type="none" w="med" len="med"/>
              <a:tailEnd type="none" w="med" len="med"/>
            </a:ln>
          </p:spPr>
        </p:cxnSp>
      </p:grpSp>
      <p:cxnSp>
        <p:nvCxnSpPr>
          <p:cNvPr id="669" name="Google Shape;669;p46"/>
          <p:cNvCxnSpPr/>
          <p:nvPr/>
        </p:nvCxnSpPr>
        <p:spPr>
          <a:xfrm>
            <a:off x="694854" y="506251"/>
            <a:ext cx="0" cy="3975600"/>
          </a:xfrm>
          <a:prstGeom prst="straightConnector1">
            <a:avLst/>
          </a:prstGeom>
          <a:noFill/>
          <a:ln w="19050" cap="flat" cmpd="sng">
            <a:solidFill>
              <a:schemeClr val="dk2"/>
            </a:solidFill>
            <a:prstDash val="solid"/>
            <a:round/>
            <a:headEnd type="triangle" w="sm" len="sm"/>
            <a:tailEnd type="none" w="sm" len="sm"/>
          </a:ln>
        </p:spPr>
      </p:cxnSp>
      <p:cxnSp>
        <p:nvCxnSpPr>
          <p:cNvPr id="670" name="Google Shape;670;p46"/>
          <p:cNvCxnSpPr/>
          <p:nvPr/>
        </p:nvCxnSpPr>
        <p:spPr>
          <a:xfrm>
            <a:off x="689919" y="4481851"/>
            <a:ext cx="7754400" cy="0"/>
          </a:xfrm>
          <a:prstGeom prst="straightConnector1">
            <a:avLst/>
          </a:prstGeom>
          <a:noFill/>
          <a:ln w="19050" cap="flat" cmpd="sng">
            <a:solidFill>
              <a:schemeClr val="dk2"/>
            </a:solidFill>
            <a:prstDash val="solid"/>
            <a:round/>
            <a:headEnd type="none" w="sm" len="sm"/>
            <a:tailEnd type="triangle" w="sm" len="sm"/>
          </a:ln>
        </p:spPr>
      </p:cxnSp>
      <p:sp>
        <p:nvSpPr>
          <p:cNvPr id="671" name="Google Shape;671;p46"/>
          <p:cNvSpPr txBox="1"/>
          <p:nvPr/>
        </p:nvSpPr>
        <p:spPr>
          <a:xfrm rot="16200000">
            <a:off x="4268" y="3871526"/>
            <a:ext cx="1215000" cy="156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dirty="0">
                <a:solidFill>
                  <a:schemeClr val="dk2"/>
                </a:solidFill>
                <a:latin typeface="Source Sans Pro"/>
                <a:ea typeface="Source Sans Pro"/>
                <a:cs typeface="Source Sans Pro"/>
                <a:sym typeface="Source Sans Pro"/>
              </a:rPr>
              <a:t>CUSTOMER IMPACT </a:t>
            </a:r>
            <a:r>
              <a:rPr lang="en" sz="800" dirty="0">
                <a:solidFill>
                  <a:schemeClr val="dk2"/>
                </a:solidFill>
                <a:latin typeface="Source Sans Pro"/>
                <a:ea typeface="Source Sans Pro"/>
                <a:cs typeface="Source Sans Pro"/>
                <a:sym typeface="Wingdings" pitchFamily="2" charset="2"/>
              </a:rPr>
              <a:t></a:t>
            </a:r>
            <a:endParaRPr sz="800" dirty="0">
              <a:solidFill>
                <a:schemeClr val="dk2"/>
              </a:solidFill>
              <a:latin typeface="Source Sans Pro"/>
              <a:ea typeface="Source Sans Pro"/>
              <a:cs typeface="Source Sans Pro"/>
              <a:sym typeface="Source Sans Pro"/>
            </a:endParaRPr>
          </a:p>
        </p:txBody>
      </p:sp>
      <p:sp>
        <p:nvSpPr>
          <p:cNvPr id="673" name="Google Shape;673;p46"/>
          <p:cNvSpPr txBox="1"/>
          <p:nvPr/>
        </p:nvSpPr>
        <p:spPr>
          <a:xfrm>
            <a:off x="699222" y="4523830"/>
            <a:ext cx="1215000" cy="156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dirty="0">
                <a:solidFill>
                  <a:schemeClr val="dk2"/>
                </a:solidFill>
                <a:latin typeface="Source Sans Pro"/>
                <a:ea typeface="Source Sans Pro"/>
                <a:cs typeface="Source Sans Pro"/>
                <a:sym typeface="Source Sans Pro"/>
              </a:rPr>
              <a:t>EASE OF DEPLOYMENT </a:t>
            </a:r>
            <a:r>
              <a:rPr lang="en" sz="800" dirty="0">
                <a:solidFill>
                  <a:schemeClr val="dk2"/>
                </a:solidFill>
                <a:latin typeface="Source Sans Pro"/>
                <a:ea typeface="Source Sans Pro"/>
                <a:cs typeface="Source Sans Pro"/>
                <a:sym typeface="Wingdings" pitchFamily="2" charset="2"/>
              </a:rPr>
              <a:t></a:t>
            </a:r>
            <a:endParaRPr sz="800" dirty="0">
              <a:solidFill>
                <a:schemeClr val="dk2"/>
              </a:solidFill>
              <a:latin typeface="Source Sans Pro"/>
              <a:ea typeface="Source Sans Pro"/>
              <a:cs typeface="Source Sans Pro"/>
              <a:sym typeface="Source Sans Pro"/>
            </a:endParaRPr>
          </a:p>
        </p:txBody>
      </p:sp>
      <p:sp>
        <p:nvSpPr>
          <p:cNvPr id="676" name="Google Shape;676;p46"/>
          <p:cNvSpPr/>
          <p:nvPr/>
        </p:nvSpPr>
        <p:spPr>
          <a:xfrm>
            <a:off x="4237960" y="1223642"/>
            <a:ext cx="763447" cy="763447"/>
          </a:xfrm>
          <a:prstGeom prst="ellipse">
            <a:avLst/>
          </a:prstGeom>
          <a:solidFill>
            <a:schemeClr val="accent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dirty="0">
                <a:solidFill>
                  <a:schemeClr val="lt1"/>
                </a:solidFill>
                <a:latin typeface="Source Sans Pro"/>
                <a:ea typeface="Source Sans Pro"/>
                <a:cs typeface="Source Sans Pro"/>
                <a:sym typeface="Source Sans Pro"/>
              </a:rPr>
              <a:t>Security compliance Script*</a:t>
            </a:r>
            <a:endParaRPr sz="800" dirty="0">
              <a:solidFill>
                <a:schemeClr val="lt1"/>
              </a:solidFill>
              <a:latin typeface="Source Sans Pro"/>
              <a:ea typeface="Source Sans Pro"/>
              <a:cs typeface="Source Sans Pro"/>
              <a:sym typeface="Source Sans Pro"/>
            </a:endParaRPr>
          </a:p>
        </p:txBody>
      </p:sp>
      <p:sp>
        <p:nvSpPr>
          <p:cNvPr id="678" name="Google Shape;678;p46"/>
          <p:cNvSpPr/>
          <p:nvPr/>
        </p:nvSpPr>
        <p:spPr>
          <a:xfrm>
            <a:off x="6654812" y="2646862"/>
            <a:ext cx="473184" cy="473184"/>
          </a:xfrm>
          <a:prstGeom prst="ellipse">
            <a:avLst/>
          </a:prstGeom>
          <a:gradFill>
            <a:gsLst>
              <a:gs pos="0">
                <a:schemeClr val="accent4"/>
              </a:gs>
              <a:gs pos="80000">
                <a:schemeClr val="accent2"/>
              </a:gs>
            </a:gsLst>
            <a:lin ang="2700000" scaled="1"/>
          </a:gradFill>
          <a:ln>
            <a:noFill/>
          </a:ln>
        </p:spPr>
        <p:txBody>
          <a:bodyPr spcFirstLastPara="1" wrap="square" lIns="0" tIns="0" rIns="0" bIns="0" anchor="ctr" anchorCtr="0">
            <a:noAutofit/>
          </a:bodyPr>
          <a:lstStyle/>
          <a:p>
            <a:pPr marL="0" lvl="0" indent="0" algn="ctr" rtl="0">
              <a:spcBef>
                <a:spcPts val="0"/>
              </a:spcBef>
              <a:spcAft>
                <a:spcPts val="0"/>
              </a:spcAft>
              <a:buNone/>
            </a:pPr>
            <a:r>
              <a:rPr lang="en" sz="800" dirty="0">
                <a:solidFill>
                  <a:schemeClr val="bg1"/>
                </a:solidFill>
                <a:latin typeface="Source Sans Pro"/>
                <a:ea typeface="Source Sans Pro"/>
                <a:cs typeface="Source Sans Pro"/>
                <a:sym typeface="Source Sans Pro"/>
              </a:rPr>
              <a:t>Unbind Macs</a:t>
            </a:r>
            <a:endParaRPr sz="800" dirty="0">
              <a:solidFill>
                <a:schemeClr val="bg1"/>
              </a:solidFill>
              <a:latin typeface="Source Sans Pro"/>
              <a:ea typeface="Source Sans Pro"/>
              <a:cs typeface="Source Sans Pro"/>
              <a:sym typeface="Source Sans Pro"/>
            </a:endParaRPr>
          </a:p>
        </p:txBody>
      </p:sp>
      <p:sp>
        <p:nvSpPr>
          <p:cNvPr id="681" name="Google Shape;681;p46"/>
          <p:cNvSpPr/>
          <p:nvPr/>
        </p:nvSpPr>
        <p:spPr>
          <a:xfrm>
            <a:off x="2281160" y="2222452"/>
            <a:ext cx="625962" cy="625962"/>
          </a:xfrm>
          <a:prstGeom prst="ellipse">
            <a:avLst/>
          </a:prstGeom>
          <a:solidFill>
            <a:schemeClr val="bg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dirty="0">
                <a:solidFill>
                  <a:schemeClr val="bg1"/>
                </a:solidFill>
                <a:latin typeface="Source Sans Pro"/>
                <a:ea typeface="Source Sans Pro"/>
                <a:cs typeface="Source Sans Pro"/>
                <a:sym typeface="Source Sans Pro"/>
              </a:rPr>
              <a:t>Disable httpd</a:t>
            </a:r>
            <a:endParaRPr sz="800" dirty="0">
              <a:solidFill>
                <a:schemeClr val="bg1"/>
              </a:solidFill>
              <a:latin typeface="Source Sans Pro"/>
              <a:ea typeface="Source Sans Pro"/>
              <a:cs typeface="Source Sans Pro"/>
              <a:sym typeface="Source Sans Pro"/>
            </a:endParaRPr>
          </a:p>
        </p:txBody>
      </p:sp>
      <p:sp>
        <p:nvSpPr>
          <p:cNvPr id="86" name="Google Shape;677;p46">
            <a:extLst>
              <a:ext uri="{FF2B5EF4-FFF2-40B4-BE49-F238E27FC236}">
                <a16:creationId xmlns:a16="http://schemas.microsoft.com/office/drawing/2014/main" id="{66D8DCCC-348C-7349-9725-451D4A112184}"/>
              </a:ext>
            </a:extLst>
          </p:cNvPr>
          <p:cNvSpPr/>
          <p:nvPr/>
        </p:nvSpPr>
        <p:spPr>
          <a:xfrm>
            <a:off x="6425292" y="541089"/>
            <a:ext cx="934931" cy="934931"/>
          </a:xfrm>
          <a:prstGeom prst="ellipse">
            <a:avLst/>
          </a:prstGeom>
          <a:gradFill flip="none" rotWithShape="1">
            <a:gsLst>
              <a:gs pos="0">
                <a:schemeClr val="accent2">
                  <a:lumMod val="62000"/>
                </a:schemeClr>
              </a:gs>
              <a:gs pos="61000">
                <a:schemeClr val="accent1"/>
              </a:gs>
            </a:gsLst>
            <a:lin ang="2700000" scaled="1"/>
            <a:tileRect/>
          </a:gradFill>
          <a:ln>
            <a:noFill/>
          </a:ln>
        </p:spPr>
        <p:txBody>
          <a:bodyPr spcFirstLastPara="1" wrap="square" lIns="0" tIns="0" rIns="0" bIns="0" anchor="ctr" anchorCtr="0">
            <a:noAutofit/>
          </a:bodyPr>
          <a:lstStyle/>
          <a:p>
            <a:pPr marL="0" lvl="0" indent="0" algn="ctr" rtl="0">
              <a:spcBef>
                <a:spcPts val="0"/>
              </a:spcBef>
              <a:spcAft>
                <a:spcPts val="0"/>
              </a:spcAft>
              <a:buNone/>
            </a:pPr>
            <a:r>
              <a:rPr lang="en" sz="800" dirty="0">
                <a:solidFill>
                  <a:schemeClr val="lt1"/>
                </a:solidFill>
                <a:latin typeface="Source Sans Pro"/>
                <a:ea typeface="Source Sans Pro"/>
                <a:cs typeface="Source Sans Pro"/>
                <a:sym typeface="Source Sans Pro"/>
              </a:rPr>
              <a:t>Endpoint Security (AV/ATP/FW)</a:t>
            </a:r>
            <a:endParaRPr sz="800" dirty="0">
              <a:solidFill>
                <a:schemeClr val="lt1"/>
              </a:solidFill>
              <a:latin typeface="Source Sans Pro"/>
              <a:ea typeface="Source Sans Pro"/>
              <a:cs typeface="Source Sans Pro"/>
              <a:sym typeface="Source Sans Pro"/>
            </a:endParaRPr>
          </a:p>
        </p:txBody>
      </p:sp>
      <p:sp>
        <p:nvSpPr>
          <p:cNvPr id="87" name="Google Shape;677;p46">
            <a:extLst>
              <a:ext uri="{FF2B5EF4-FFF2-40B4-BE49-F238E27FC236}">
                <a16:creationId xmlns:a16="http://schemas.microsoft.com/office/drawing/2014/main" id="{7920ACDB-648F-014C-A472-A1479F7D31A4}"/>
              </a:ext>
            </a:extLst>
          </p:cNvPr>
          <p:cNvSpPr/>
          <p:nvPr/>
        </p:nvSpPr>
        <p:spPr>
          <a:xfrm>
            <a:off x="3644170" y="3659705"/>
            <a:ext cx="790139" cy="770368"/>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dirty="0">
                <a:solidFill>
                  <a:schemeClr val="lt1"/>
                </a:solidFill>
                <a:latin typeface="Source Sans Pro"/>
                <a:ea typeface="Source Sans Pro"/>
                <a:cs typeface="Source Sans Pro"/>
                <a:sym typeface="Source Sans Pro"/>
              </a:rPr>
              <a:t>Vulnerability Scanning Agent</a:t>
            </a:r>
            <a:endParaRPr sz="800" dirty="0">
              <a:solidFill>
                <a:schemeClr val="lt1"/>
              </a:solidFill>
              <a:latin typeface="Source Sans Pro"/>
              <a:ea typeface="Source Sans Pro"/>
              <a:cs typeface="Source Sans Pro"/>
              <a:sym typeface="Source Sans Pro"/>
            </a:endParaRPr>
          </a:p>
        </p:txBody>
      </p:sp>
      <p:sp>
        <p:nvSpPr>
          <p:cNvPr id="89" name="Google Shape;681;p46">
            <a:extLst>
              <a:ext uri="{FF2B5EF4-FFF2-40B4-BE49-F238E27FC236}">
                <a16:creationId xmlns:a16="http://schemas.microsoft.com/office/drawing/2014/main" id="{D3338055-F519-F543-BDEB-DD7AC67012A4}"/>
              </a:ext>
            </a:extLst>
          </p:cNvPr>
          <p:cNvSpPr/>
          <p:nvPr/>
        </p:nvSpPr>
        <p:spPr>
          <a:xfrm>
            <a:off x="2494802" y="620811"/>
            <a:ext cx="625964" cy="625964"/>
          </a:xfrm>
          <a:prstGeom prst="ellipse">
            <a:avLst/>
          </a:prstGeom>
          <a:solidFill>
            <a:schemeClr val="accent6"/>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dirty="0">
                <a:solidFill>
                  <a:schemeClr val="dk2"/>
                </a:solidFill>
                <a:latin typeface="Source Sans Pro"/>
                <a:ea typeface="Source Sans Pro"/>
                <a:cs typeface="Source Sans Pro"/>
                <a:sym typeface="Source Sans Pro"/>
              </a:rPr>
              <a:t>Browser Settings</a:t>
            </a:r>
            <a:endParaRPr sz="800" dirty="0">
              <a:solidFill>
                <a:schemeClr val="dk2"/>
              </a:solidFill>
              <a:latin typeface="Source Sans Pro"/>
              <a:ea typeface="Source Sans Pro"/>
              <a:cs typeface="Source Sans Pro"/>
              <a:sym typeface="Source Sans Pro"/>
            </a:endParaRPr>
          </a:p>
        </p:txBody>
      </p:sp>
      <p:sp>
        <p:nvSpPr>
          <p:cNvPr id="90" name="Google Shape;681;p46">
            <a:extLst>
              <a:ext uri="{FF2B5EF4-FFF2-40B4-BE49-F238E27FC236}">
                <a16:creationId xmlns:a16="http://schemas.microsoft.com/office/drawing/2014/main" id="{76550C30-7686-4D45-A2F3-80A6D8730B7A}"/>
              </a:ext>
            </a:extLst>
          </p:cNvPr>
          <p:cNvSpPr/>
          <p:nvPr/>
        </p:nvSpPr>
        <p:spPr>
          <a:xfrm>
            <a:off x="2237613" y="1312906"/>
            <a:ext cx="605893" cy="605893"/>
          </a:xfrm>
          <a:prstGeom prst="ellipse">
            <a:avLst/>
          </a:prstGeom>
          <a:solidFill>
            <a:schemeClr val="bg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dirty="0">
                <a:solidFill>
                  <a:schemeClr val="bg1"/>
                </a:solidFill>
                <a:latin typeface="Source Sans Pro"/>
                <a:ea typeface="Source Sans Pro"/>
                <a:cs typeface="Source Sans Pro"/>
                <a:sym typeface="Source Sans Pro"/>
              </a:rPr>
              <a:t>Disable SSH</a:t>
            </a:r>
          </a:p>
        </p:txBody>
      </p:sp>
      <p:sp>
        <p:nvSpPr>
          <p:cNvPr id="91" name="Google Shape;681;p46">
            <a:extLst>
              <a:ext uri="{FF2B5EF4-FFF2-40B4-BE49-F238E27FC236}">
                <a16:creationId xmlns:a16="http://schemas.microsoft.com/office/drawing/2014/main" id="{DF48A956-A42B-3F4F-86E9-B242C87375D8}"/>
              </a:ext>
            </a:extLst>
          </p:cNvPr>
          <p:cNvSpPr/>
          <p:nvPr/>
        </p:nvSpPr>
        <p:spPr>
          <a:xfrm>
            <a:off x="3091648" y="2632570"/>
            <a:ext cx="514168" cy="514168"/>
          </a:xfrm>
          <a:prstGeom prst="ellipse">
            <a:avLst/>
          </a:prstGeom>
          <a:solidFill>
            <a:schemeClr val="accent6"/>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dirty="0">
                <a:solidFill>
                  <a:schemeClr val="dk2"/>
                </a:solidFill>
                <a:latin typeface="Source Sans Pro"/>
                <a:ea typeface="Source Sans Pro"/>
                <a:cs typeface="Source Sans Pro"/>
                <a:sym typeface="Source Sans Pro"/>
              </a:rPr>
              <a:t>Login Window Settings</a:t>
            </a:r>
            <a:endParaRPr sz="800" dirty="0">
              <a:solidFill>
                <a:schemeClr val="dk2"/>
              </a:solidFill>
              <a:latin typeface="Source Sans Pro"/>
              <a:ea typeface="Source Sans Pro"/>
              <a:cs typeface="Source Sans Pro"/>
              <a:sym typeface="Source Sans Pro"/>
            </a:endParaRPr>
          </a:p>
        </p:txBody>
      </p:sp>
      <p:sp>
        <p:nvSpPr>
          <p:cNvPr id="93" name="Google Shape;681;p46">
            <a:extLst>
              <a:ext uri="{FF2B5EF4-FFF2-40B4-BE49-F238E27FC236}">
                <a16:creationId xmlns:a16="http://schemas.microsoft.com/office/drawing/2014/main" id="{E1BA1EE9-097C-CE46-8A91-300BCD7542D2}"/>
              </a:ext>
            </a:extLst>
          </p:cNvPr>
          <p:cNvSpPr/>
          <p:nvPr/>
        </p:nvSpPr>
        <p:spPr>
          <a:xfrm>
            <a:off x="835099" y="895419"/>
            <a:ext cx="551479" cy="551479"/>
          </a:xfrm>
          <a:prstGeom prst="ellipse">
            <a:avLst/>
          </a:prstGeom>
          <a:solidFill>
            <a:schemeClr val="accent6"/>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dirty="0">
                <a:solidFill>
                  <a:schemeClr val="dk2"/>
                </a:solidFill>
                <a:latin typeface="Source Sans Pro"/>
                <a:ea typeface="Source Sans Pro"/>
                <a:cs typeface="Source Sans Pro"/>
                <a:sym typeface="Source Sans Pro"/>
              </a:rPr>
              <a:t>Disable iCloud</a:t>
            </a:r>
          </a:p>
        </p:txBody>
      </p:sp>
      <p:sp>
        <p:nvSpPr>
          <p:cNvPr id="94" name="Google Shape;681;p46">
            <a:extLst>
              <a:ext uri="{FF2B5EF4-FFF2-40B4-BE49-F238E27FC236}">
                <a16:creationId xmlns:a16="http://schemas.microsoft.com/office/drawing/2014/main" id="{55027C7A-04A9-1D47-A5BF-9B35D99210A6}"/>
              </a:ext>
            </a:extLst>
          </p:cNvPr>
          <p:cNvSpPr/>
          <p:nvPr/>
        </p:nvSpPr>
        <p:spPr>
          <a:xfrm>
            <a:off x="2866254" y="987850"/>
            <a:ext cx="910189" cy="910189"/>
          </a:xfrm>
          <a:prstGeom prst="ellipse">
            <a:avLst/>
          </a:prstGeom>
          <a:solidFill>
            <a:schemeClr val="accent6"/>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dirty="0">
                <a:solidFill>
                  <a:schemeClr val="dk2"/>
                </a:solidFill>
                <a:latin typeface="Source Sans Pro"/>
                <a:ea typeface="Source Sans Pro"/>
                <a:cs typeface="Source Sans Pro"/>
                <a:sym typeface="Source Sans Pro"/>
              </a:rPr>
              <a:t>Enable File Vault</a:t>
            </a:r>
          </a:p>
        </p:txBody>
      </p:sp>
      <p:sp>
        <p:nvSpPr>
          <p:cNvPr id="96" name="Google Shape;673;p46">
            <a:extLst>
              <a:ext uri="{FF2B5EF4-FFF2-40B4-BE49-F238E27FC236}">
                <a16:creationId xmlns:a16="http://schemas.microsoft.com/office/drawing/2014/main" id="{F493189C-B023-3D42-BDB4-D2634AB14BBE}"/>
              </a:ext>
            </a:extLst>
          </p:cNvPr>
          <p:cNvSpPr txBox="1"/>
          <p:nvPr/>
        </p:nvSpPr>
        <p:spPr>
          <a:xfrm>
            <a:off x="6992027" y="354396"/>
            <a:ext cx="1576771" cy="163998"/>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dirty="0">
                <a:solidFill>
                  <a:schemeClr val="dk2"/>
                </a:solidFill>
                <a:latin typeface="Source Sans Pro"/>
                <a:ea typeface="Source Sans Pro"/>
                <a:cs typeface="Source Sans Pro"/>
                <a:sym typeface="Source Sans Pro"/>
              </a:rPr>
              <a:t>Hard to Implement/High Impact</a:t>
            </a:r>
            <a:endParaRPr sz="800" dirty="0">
              <a:solidFill>
                <a:schemeClr val="dk2"/>
              </a:solidFill>
              <a:latin typeface="Source Sans Pro"/>
              <a:ea typeface="Source Sans Pro"/>
              <a:cs typeface="Source Sans Pro"/>
              <a:sym typeface="Source Sans Pro"/>
            </a:endParaRPr>
          </a:p>
        </p:txBody>
      </p:sp>
      <p:sp>
        <p:nvSpPr>
          <p:cNvPr id="97" name="Google Shape;677;p46">
            <a:extLst>
              <a:ext uri="{FF2B5EF4-FFF2-40B4-BE49-F238E27FC236}">
                <a16:creationId xmlns:a16="http://schemas.microsoft.com/office/drawing/2014/main" id="{195B7002-8252-9C4F-9E76-CDE2BC58FA15}"/>
              </a:ext>
            </a:extLst>
          </p:cNvPr>
          <p:cNvSpPr/>
          <p:nvPr/>
        </p:nvSpPr>
        <p:spPr>
          <a:xfrm>
            <a:off x="2304429" y="3598993"/>
            <a:ext cx="836616" cy="836616"/>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dirty="0" err="1">
                <a:solidFill>
                  <a:schemeClr val="lt1"/>
                </a:solidFill>
                <a:latin typeface="Source Sans Pro"/>
                <a:ea typeface="Source Sans Pro"/>
                <a:cs typeface="Source Sans Pro"/>
                <a:sym typeface="Source Sans Pro"/>
              </a:rPr>
              <a:t>cmdReporter</a:t>
            </a:r>
            <a:r>
              <a:rPr lang="en" sz="800" dirty="0">
                <a:solidFill>
                  <a:schemeClr val="lt1"/>
                </a:solidFill>
                <a:latin typeface="Source Sans Pro"/>
                <a:ea typeface="Source Sans Pro"/>
                <a:cs typeface="Source Sans Pro"/>
                <a:sym typeface="Source Sans Pro"/>
              </a:rPr>
              <a:t>/Splunk</a:t>
            </a:r>
            <a:endParaRPr sz="800" dirty="0">
              <a:solidFill>
                <a:schemeClr val="lt1"/>
              </a:solidFill>
              <a:latin typeface="Source Sans Pro"/>
              <a:ea typeface="Source Sans Pro"/>
              <a:cs typeface="Source Sans Pro"/>
              <a:sym typeface="Source Sans Pro"/>
            </a:endParaRPr>
          </a:p>
        </p:txBody>
      </p:sp>
      <p:sp>
        <p:nvSpPr>
          <p:cNvPr id="98" name="Google Shape;677;p46">
            <a:extLst>
              <a:ext uri="{FF2B5EF4-FFF2-40B4-BE49-F238E27FC236}">
                <a16:creationId xmlns:a16="http://schemas.microsoft.com/office/drawing/2014/main" id="{663C5A48-C7E5-8F4A-A849-5535C8398471}"/>
              </a:ext>
            </a:extLst>
          </p:cNvPr>
          <p:cNvSpPr/>
          <p:nvPr/>
        </p:nvSpPr>
        <p:spPr>
          <a:xfrm>
            <a:off x="5137367" y="3380027"/>
            <a:ext cx="749967" cy="749967"/>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dirty="0">
                <a:solidFill>
                  <a:schemeClr val="lt1"/>
                </a:solidFill>
                <a:latin typeface="Source Sans Pro"/>
                <a:ea typeface="Source Sans Pro"/>
                <a:cs typeface="Source Sans Pro"/>
                <a:sym typeface="Source Sans Pro"/>
              </a:rPr>
              <a:t>Forensics Software</a:t>
            </a:r>
            <a:endParaRPr sz="800" dirty="0">
              <a:solidFill>
                <a:schemeClr val="lt1"/>
              </a:solidFill>
              <a:latin typeface="Source Sans Pro"/>
              <a:ea typeface="Source Sans Pro"/>
              <a:cs typeface="Source Sans Pro"/>
              <a:sym typeface="Source Sans Pro"/>
            </a:endParaRPr>
          </a:p>
        </p:txBody>
      </p:sp>
      <p:sp>
        <p:nvSpPr>
          <p:cNvPr id="99" name="Google Shape;678;p46">
            <a:extLst>
              <a:ext uri="{FF2B5EF4-FFF2-40B4-BE49-F238E27FC236}">
                <a16:creationId xmlns:a16="http://schemas.microsoft.com/office/drawing/2014/main" id="{1E3663C0-EEBA-AD41-B4F6-E82F609C8442}"/>
              </a:ext>
            </a:extLst>
          </p:cNvPr>
          <p:cNvSpPr/>
          <p:nvPr/>
        </p:nvSpPr>
        <p:spPr>
          <a:xfrm>
            <a:off x="5414149" y="2826170"/>
            <a:ext cx="530939" cy="530939"/>
          </a:xfrm>
          <a:prstGeom prst="ellipse">
            <a:avLst/>
          </a:prstGeom>
          <a:gradFill>
            <a:gsLst>
              <a:gs pos="0">
                <a:schemeClr val="accent4"/>
              </a:gs>
              <a:gs pos="77000">
                <a:schemeClr val="accent2"/>
              </a:gs>
            </a:gsLst>
            <a:lin ang="2700000" scaled="1"/>
          </a:gradFill>
          <a:ln>
            <a:noFill/>
          </a:ln>
        </p:spPr>
        <p:txBody>
          <a:bodyPr spcFirstLastPara="1" wrap="square" lIns="0" tIns="0" rIns="0" bIns="0" anchor="ctr" anchorCtr="0">
            <a:noAutofit/>
          </a:bodyPr>
          <a:lstStyle/>
          <a:p>
            <a:pPr marL="0" lvl="0" indent="0" algn="ctr" rtl="0">
              <a:spcBef>
                <a:spcPts val="0"/>
              </a:spcBef>
              <a:spcAft>
                <a:spcPts val="0"/>
              </a:spcAft>
              <a:buNone/>
            </a:pPr>
            <a:r>
              <a:rPr lang="en" sz="800" dirty="0">
                <a:solidFill>
                  <a:schemeClr val="bg1"/>
                </a:solidFill>
                <a:latin typeface="Source Sans Pro"/>
                <a:ea typeface="Source Sans Pro"/>
                <a:cs typeface="Source Sans Pro"/>
                <a:sym typeface="Source Sans Pro"/>
              </a:rPr>
              <a:t>ADE</a:t>
            </a:r>
            <a:endParaRPr sz="800" dirty="0">
              <a:solidFill>
                <a:schemeClr val="bg1"/>
              </a:solidFill>
              <a:latin typeface="Source Sans Pro"/>
              <a:ea typeface="Source Sans Pro"/>
              <a:cs typeface="Source Sans Pro"/>
              <a:sym typeface="Source Sans Pro"/>
            </a:endParaRPr>
          </a:p>
        </p:txBody>
      </p:sp>
      <p:sp>
        <p:nvSpPr>
          <p:cNvPr id="107" name="Google Shape;681;p46">
            <a:extLst>
              <a:ext uri="{FF2B5EF4-FFF2-40B4-BE49-F238E27FC236}">
                <a16:creationId xmlns:a16="http://schemas.microsoft.com/office/drawing/2014/main" id="{4EFB34F6-C4F6-674F-814C-DD5740C531B8}"/>
              </a:ext>
            </a:extLst>
          </p:cNvPr>
          <p:cNvSpPr/>
          <p:nvPr/>
        </p:nvSpPr>
        <p:spPr>
          <a:xfrm>
            <a:off x="801083" y="3382291"/>
            <a:ext cx="733557" cy="733557"/>
          </a:xfrm>
          <a:prstGeom prst="ellipse">
            <a:avLst/>
          </a:prstGeom>
          <a:solidFill>
            <a:schemeClr val="accent6"/>
          </a:solidFill>
          <a:ln>
            <a:noFill/>
          </a:ln>
        </p:spPr>
        <p:txBody>
          <a:bodyPr spcFirstLastPara="1" wrap="square" lIns="0" tIns="0" rIns="0" bIns="0" anchor="ctr" anchorCtr="0">
            <a:noAutofit/>
          </a:bodyPr>
          <a:lstStyle/>
          <a:p>
            <a:pPr marL="0" lvl="0" indent="0" algn="ctr" rtl="0">
              <a:spcBef>
                <a:spcPts val="0"/>
              </a:spcBef>
              <a:spcAft>
                <a:spcPts val="0"/>
              </a:spcAft>
              <a:buNone/>
            </a:pPr>
            <a:r>
              <a:rPr lang="en-US" sz="800" dirty="0">
                <a:solidFill>
                  <a:schemeClr val="dk2"/>
                </a:solidFill>
                <a:latin typeface="Source Sans Pro"/>
                <a:ea typeface="Source Sans Pro"/>
                <a:cs typeface="Source Sans Pro"/>
                <a:sym typeface="Source Sans Pro"/>
              </a:rPr>
              <a:t>Enforce Gatekeeper</a:t>
            </a:r>
            <a:endParaRPr sz="800" dirty="0">
              <a:solidFill>
                <a:schemeClr val="dk2"/>
              </a:solidFill>
              <a:latin typeface="Source Sans Pro"/>
              <a:ea typeface="Source Sans Pro"/>
              <a:cs typeface="Source Sans Pro"/>
              <a:sym typeface="Source Sans Pro"/>
            </a:endParaRPr>
          </a:p>
        </p:txBody>
      </p:sp>
      <p:sp>
        <p:nvSpPr>
          <p:cNvPr id="680" name="Google Shape;680;p46"/>
          <p:cNvSpPr/>
          <p:nvPr/>
        </p:nvSpPr>
        <p:spPr>
          <a:xfrm>
            <a:off x="1237593" y="3891088"/>
            <a:ext cx="530650" cy="53065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dirty="0">
                <a:solidFill>
                  <a:schemeClr val="lt1"/>
                </a:solidFill>
                <a:latin typeface="Source Sans Pro"/>
                <a:ea typeface="Source Sans Pro"/>
                <a:cs typeface="Source Sans Pro"/>
                <a:sym typeface="Source Sans Pro"/>
              </a:rPr>
              <a:t>Backup Program</a:t>
            </a:r>
            <a:endParaRPr sz="800" dirty="0">
              <a:solidFill>
                <a:schemeClr val="lt1"/>
              </a:solidFill>
              <a:latin typeface="Source Sans Pro"/>
              <a:ea typeface="Source Sans Pro"/>
              <a:cs typeface="Source Sans Pro"/>
              <a:sym typeface="Source Sans Pro"/>
            </a:endParaRPr>
          </a:p>
        </p:txBody>
      </p:sp>
      <p:sp>
        <p:nvSpPr>
          <p:cNvPr id="108" name="Google Shape;677;p46">
            <a:extLst>
              <a:ext uri="{FF2B5EF4-FFF2-40B4-BE49-F238E27FC236}">
                <a16:creationId xmlns:a16="http://schemas.microsoft.com/office/drawing/2014/main" id="{3D2C1FAB-8B13-6B4E-8173-4ACFDEF193DF}"/>
              </a:ext>
            </a:extLst>
          </p:cNvPr>
          <p:cNvSpPr/>
          <p:nvPr/>
        </p:nvSpPr>
        <p:spPr>
          <a:xfrm>
            <a:off x="5026791" y="1985190"/>
            <a:ext cx="499774" cy="499774"/>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dirty="0" err="1">
                <a:solidFill>
                  <a:schemeClr val="lt1"/>
                </a:solidFill>
                <a:latin typeface="Source Sans Pro"/>
                <a:ea typeface="Source Sans Pro"/>
                <a:cs typeface="Source Sans Pro"/>
                <a:sym typeface="Source Sans Pro"/>
              </a:rPr>
              <a:t>NoMAD</a:t>
            </a:r>
            <a:endParaRPr sz="800" dirty="0">
              <a:solidFill>
                <a:schemeClr val="lt1"/>
              </a:solidFill>
              <a:latin typeface="Source Sans Pro"/>
              <a:ea typeface="Source Sans Pro"/>
              <a:cs typeface="Source Sans Pro"/>
              <a:sym typeface="Source Sans Pro"/>
            </a:endParaRPr>
          </a:p>
        </p:txBody>
      </p:sp>
      <p:sp>
        <p:nvSpPr>
          <p:cNvPr id="109" name="Google Shape;675;p46">
            <a:extLst>
              <a:ext uri="{FF2B5EF4-FFF2-40B4-BE49-F238E27FC236}">
                <a16:creationId xmlns:a16="http://schemas.microsoft.com/office/drawing/2014/main" id="{D42A51B4-D072-584C-901F-FF5CD0D8E38D}"/>
              </a:ext>
            </a:extLst>
          </p:cNvPr>
          <p:cNvSpPr/>
          <p:nvPr/>
        </p:nvSpPr>
        <p:spPr>
          <a:xfrm>
            <a:off x="5572516" y="770149"/>
            <a:ext cx="710978" cy="710978"/>
          </a:xfrm>
          <a:prstGeom prst="ellipse">
            <a:avLst/>
          </a:pr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dirty="0">
                <a:solidFill>
                  <a:schemeClr val="lt1"/>
                </a:solidFill>
                <a:latin typeface="Source Sans Pro"/>
                <a:ea typeface="Source Sans Pro"/>
                <a:cs typeface="Source Sans Pro"/>
                <a:sym typeface="Source Sans Pro"/>
              </a:rPr>
              <a:t>Enforce OS Updates</a:t>
            </a:r>
            <a:endParaRPr sz="800" dirty="0">
              <a:solidFill>
                <a:schemeClr val="lt1"/>
              </a:solidFill>
              <a:latin typeface="Source Sans Pro"/>
              <a:ea typeface="Source Sans Pro"/>
              <a:cs typeface="Source Sans Pro"/>
              <a:sym typeface="Source Sans Pro"/>
            </a:endParaRPr>
          </a:p>
        </p:txBody>
      </p:sp>
      <p:sp>
        <p:nvSpPr>
          <p:cNvPr id="111" name="Google Shape;675;p46">
            <a:extLst>
              <a:ext uri="{FF2B5EF4-FFF2-40B4-BE49-F238E27FC236}">
                <a16:creationId xmlns:a16="http://schemas.microsoft.com/office/drawing/2014/main" id="{4343BA94-4AC7-094C-B6B3-0195B4AE22B5}"/>
              </a:ext>
            </a:extLst>
          </p:cNvPr>
          <p:cNvSpPr/>
          <p:nvPr/>
        </p:nvSpPr>
        <p:spPr>
          <a:xfrm>
            <a:off x="6541470" y="1613453"/>
            <a:ext cx="710978" cy="710978"/>
          </a:xfrm>
          <a:prstGeom prst="ellipse">
            <a:avLst/>
          </a:pr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dirty="0">
                <a:solidFill>
                  <a:schemeClr val="lt1"/>
                </a:solidFill>
                <a:latin typeface="Source Sans Pro"/>
                <a:ea typeface="Source Sans Pro"/>
                <a:cs typeface="Source Sans Pro"/>
                <a:sym typeface="Source Sans Pro"/>
              </a:rPr>
              <a:t>Software Patching</a:t>
            </a:r>
            <a:endParaRPr sz="800" dirty="0">
              <a:solidFill>
                <a:schemeClr val="lt1"/>
              </a:solidFill>
              <a:latin typeface="Source Sans Pro"/>
              <a:ea typeface="Source Sans Pro"/>
              <a:cs typeface="Source Sans Pro"/>
              <a:sym typeface="Source Sans Pro"/>
            </a:endParaRPr>
          </a:p>
        </p:txBody>
      </p:sp>
      <p:sp>
        <p:nvSpPr>
          <p:cNvPr id="112" name="Google Shape;681;p46">
            <a:extLst>
              <a:ext uri="{FF2B5EF4-FFF2-40B4-BE49-F238E27FC236}">
                <a16:creationId xmlns:a16="http://schemas.microsoft.com/office/drawing/2014/main" id="{BB724107-8652-5442-B60C-D4E130CC84F5}"/>
              </a:ext>
            </a:extLst>
          </p:cNvPr>
          <p:cNvSpPr/>
          <p:nvPr/>
        </p:nvSpPr>
        <p:spPr>
          <a:xfrm>
            <a:off x="2100696" y="4548264"/>
            <a:ext cx="230369" cy="230369"/>
          </a:xfrm>
          <a:prstGeom prst="ellipse">
            <a:avLst/>
          </a:prstGeom>
          <a:solidFill>
            <a:schemeClr val="accent6"/>
          </a:solidFill>
          <a:ln>
            <a:noFill/>
          </a:ln>
        </p:spPr>
        <p:txBody>
          <a:bodyPr spcFirstLastPara="1" wrap="square" lIns="0" tIns="0" rIns="0" bIns="0" anchor="ctr" anchorCtr="0">
            <a:noAutofit/>
          </a:bodyPr>
          <a:lstStyle/>
          <a:p>
            <a:pPr marL="0" lvl="0" indent="0" algn="ctr" rtl="0">
              <a:spcBef>
                <a:spcPts val="0"/>
              </a:spcBef>
              <a:spcAft>
                <a:spcPts val="0"/>
              </a:spcAft>
              <a:buNone/>
            </a:pPr>
            <a:endParaRPr lang="en" sz="800" dirty="0">
              <a:solidFill>
                <a:schemeClr val="dk2"/>
              </a:solidFill>
              <a:latin typeface="Source Sans Pro"/>
              <a:ea typeface="Source Sans Pro"/>
              <a:cs typeface="Source Sans Pro"/>
              <a:sym typeface="Source Sans Pro"/>
            </a:endParaRPr>
          </a:p>
        </p:txBody>
      </p:sp>
      <p:sp>
        <p:nvSpPr>
          <p:cNvPr id="113" name="Google Shape;680;p46">
            <a:extLst>
              <a:ext uri="{FF2B5EF4-FFF2-40B4-BE49-F238E27FC236}">
                <a16:creationId xmlns:a16="http://schemas.microsoft.com/office/drawing/2014/main" id="{B2F4E41B-6DEB-2649-9416-3D618A22C01B}"/>
              </a:ext>
            </a:extLst>
          </p:cNvPr>
          <p:cNvSpPr/>
          <p:nvPr/>
        </p:nvSpPr>
        <p:spPr>
          <a:xfrm>
            <a:off x="2094885" y="4831466"/>
            <a:ext cx="230369" cy="230369"/>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endParaRPr sz="800" dirty="0">
              <a:solidFill>
                <a:schemeClr val="lt1"/>
              </a:solidFill>
              <a:latin typeface="Source Sans Pro"/>
              <a:ea typeface="Source Sans Pro"/>
              <a:cs typeface="Source Sans Pro"/>
              <a:sym typeface="Source Sans Pro"/>
            </a:endParaRPr>
          </a:p>
        </p:txBody>
      </p:sp>
      <p:sp>
        <p:nvSpPr>
          <p:cNvPr id="114" name="Google Shape;678;p46">
            <a:extLst>
              <a:ext uri="{FF2B5EF4-FFF2-40B4-BE49-F238E27FC236}">
                <a16:creationId xmlns:a16="http://schemas.microsoft.com/office/drawing/2014/main" id="{382FA118-9668-454A-93DC-3D3BFBFA8E1A}"/>
              </a:ext>
            </a:extLst>
          </p:cNvPr>
          <p:cNvSpPr/>
          <p:nvPr/>
        </p:nvSpPr>
        <p:spPr>
          <a:xfrm>
            <a:off x="4122225" y="4546219"/>
            <a:ext cx="230370" cy="230370"/>
          </a:xfrm>
          <a:prstGeom prst="ellipse">
            <a:avLst/>
          </a:prstGeom>
          <a:solidFill>
            <a:schemeClr val="accent4"/>
          </a:solidFill>
          <a:ln>
            <a:noFill/>
          </a:ln>
        </p:spPr>
        <p:txBody>
          <a:bodyPr spcFirstLastPara="1" wrap="square" lIns="0" tIns="0" rIns="0" bIns="0" anchor="ctr" anchorCtr="0">
            <a:noAutofit/>
          </a:bodyPr>
          <a:lstStyle/>
          <a:p>
            <a:pPr marL="0" lvl="0" indent="0" algn="ctr" rtl="0">
              <a:spcBef>
                <a:spcPts val="0"/>
              </a:spcBef>
              <a:spcAft>
                <a:spcPts val="0"/>
              </a:spcAft>
              <a:buNone/>
            </a:pPr>
            <a:endParaRPr sz="800" dirty="0">
              <a:solidFill>
                <a:schemeClr val="dk2"/>
              </a:solidFill>
              <a:latin typeface="Source Sans Pro"/>
              <a:ea typeface="Source Sans Pro"/>
              <a:cs typeface="Source Sans Pro"/>
              <a:sym typeface="Source Sans Pro"/>
            </a:endParaRPr>
          </a:p>
        </p:txBody>
      </p:sp>
      <p:sp>
        <p:nvSpPr>
          <p:cNvPr id="115" name="Google Shape;676;p46">
            <a:extLst>
              <a:ext uri="{FF2B5EF4-FFF2-40B4-BE49-F238E27FC236}">
                <a16:creationId xmlns:a16="http://schemas.microsoft.com/office/drawing/2014/main" id="{99EA5D40-42BE-3445-8136-6628E4E96DEC}"/>
              </a:ext>
            </a:extLst>
          </p:cNvPr>
          <p:cNvSpPr/>
          <p:nvPr/>
        </p:nvSpPr>
        <p:spPr>
          <a:xfrm>
            <a:off x="4122225" y="4829728"/>
            <a:ext cx="230370" cy="230370"/>
          </a:xfrm>
          <a:prstGeom prst="ellipse">
            <a:avLst/>
          </a:prstGeom>
          <a:solidFill>
            <a:schemeClr val="accent3"/>
          </a:solidFill>
          <a:ln>
            <a:noFill/>
          </a:ln>
        </p:spPr>
        <p:txBody>
          <a:bodyPr spcFirstLastPara="1" wrap="square" lIns="0" tIns="0" rIns="0" bIns="0" anchor="ctr" anchorCtr="0">
            <a:noAutofit/>
          </a:bodyPr>
          <a:lstStyle/>
          <a:p>
            <a:pPr marL="0" lvl="0" indent="0" algn="ctr" rtl="0">
              <a:spcBef>
                <a:spcPts val="0"/>
              </a:spcBef>
              <a:spcAft>
                <a:spcPts val="0"/>
              </a:spcAft>
              <a:buNone/>
            </a:pPr>
            <a:endParaRPr sz="800" dirty="0">
              <a:solidFill>
                <a:schemeClr val="lt1"/>
              </a:solidFill>
              <a:latin typeface="Source Sans Pro"/>
              <a:ea typeface="Source Sans Pro"/>
              <a:cs typeface="Source Sans Pro"/>
              <a:sym typeface="Source Sans Pro"/>
            </a:endParaRPr>
          </a:p>
        </p:txBody>
      </p:sp>
      <p:sp>
        <p:nvSpPr>
          <p:cNvPr id="116" name="Google Shape;675;p46">
            <a:extLst>
              <a:ext uri="{FF2B5EF4-FFF2-40B4-BE49-F238E27FC236}">
                <a16:creationId xmlns:a16="http://schemas.microsoft.com/office/drawing/2014/main" id="{86567CFD-045F-0E41-A3DD-7E8C48665E07}"/>
              </a:ext>
            </a:extLst>
          </p:cNvPr>
          <p:cNvSpPr/>
          <p:nvPr/>
        </p:nvSpPr>
        <p:spPr>
          <a:xfrm>
            <a:off x="5907518" y="4541505"/>
            <a:ext cx="236689" cy="236689"/>
          </a:xfrm>
          <a:prstGeom prst="ellipse">
            <a:avLst/>
          </a:pr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endParaRPr sz="800" dirty="0">
              <a:solidFill>
                <a:schemeClr val="lt1"/>
              </a:solidFill>
              <a:latin typeface="Source Sans Pro"/>
              <a:ea typeface="Source Sans Pro"/>
              <a:cs typeface="Source Sans Pro"/>
              <a:sym typeface="Source Sans Pro"/>
            </a:endParaRPr>
          </a:p>
        </p:txBody>
      </p:sp>
      <p:sp>
        <p:nvSpPr>
          <p:cNvPr id="3" name="TextBox 2">
            <a:extLst>
              <a:ext uri="{FF2B5EF4-FFF2-40B4-BE49-F238E27FC236}">
                <a16:creationId xmlns:a16="http://schemas.microsoft.com/office/drawing/2014/main" id="{3F93E279-3A7B-7746-97C7-3B835EDD1E45}"/>
              </a:ext>
            </a:extLst>
          </p:cNvPr>
          <p:cNvSpPr txBox="1"/>
          <p:nvPr/>
        </p:nvSpPr>
        <p:spPr>
          <a:xfrm>
            <a:off x="2275473" y="4531108"/>
            <a:ext cx="1212372" cy="261610"/>
          </a:xfrm>
          <a:prstGeom prst="rect">
            <a:avLst/>
          </a:prstGeom>
          <a:noFill/>
        </p:spPr>
        <p:txBody>
          <a:bodyPr wrap="square" rtlCol="0">
            <a:spAutoFit/>
          </a:bodyPr>
          <a:lstStyle/>
          <a:p>
            <a:r>
              <a:rPr lang="en-US" sz="1100" dirty="0"/>
              <a:t>Config profile</a:t>
            </a:r>
          </a:p>
        </p:txBody>
      </p:sp>
      <p:sp>
        <p:nvSpPr>
          <p:cNvPr id="118" name="TextBox 117">
            <a:extLst>
              <a:ext uri="{FF2B5EF4-FFF2-40B4-BE49-F238E27FC236}">
                <a16:creationId xmlns:a16="http://schemas.microsoft.com/office/drawing/2014/main" id="{C68F3BF4-7746-1E49-BA41-4D4C01BFB875}"/>
              </a:ext>
            </a:extLst>
          </p:cNvPr>
          <p:cNvSpPr txBox="1"/>
          <p:nvPr/>
        </p:nvSpPr>
        <p:spPr>
          <a:xfrm>
            <a:off x="2304429" y="4792718"/>
            <a:ext cx="1212372" cy="261610"/>
          </a:xfrm>
          <a:prstGeom prst="rect">
            <a:avLst/>
          </a:prstGeom>
          <a:noFill/>
        </p:spPr>
        <p:txBody>
          <a:bodyPr wrap="square" rtlCol="0">
            <a:spAutoFit/>
          </a:bodyPr>
          <a:lstStyle/>
          <a:p>
            <a:r>
              <a:rPr lang="en-US" sz="1100" dirty="0"/>
              <a:t>Application</a:t>
            </a:r>
          </a:p>
        </p:txBody>
      </p:sp>
      <p:sp>
        <p:nvSpPr>
          <p:cNvPr id="119" name="TextBox 118">
            <a:extLst>
              <a:ext uri="{FF2B5EF4-FFF2-40B4-BE49-F238E27FC236}">
                <a16:creationId xmlns:a16="http://schemas.microsoft.com/office/drawing/2014/main" id="{AB38EC4B-81BF-B943-932B-5CED10E0B6E8}"/>
              </a:ext>
            </a:extLst>
          </p:cNvPr>
          <p:cNvSpPr txBox="1"/>
          <p:nvPr/>
        </p:nvSpPr>
        <p:spPr>
          <a:xfrm>
            <a:off x="4328856" y="4531108"/>
            <a:ext cx="1212372" cy="261610"/>
          </a:xfrm>
          <a:prstGeom prst="rect">
            <a:avLst/>
          </a:prstGeom>
          <a:noFill/>
        </p:spPr>
        <p:txBody>
          <a:bodyPr wrap="square" rtlCol="0">
            <a:spAutoFit/>
          </a:bodyPr>
          <a:lstStyle/>
          <a:p>
            <a:r>
              <a:rPr lang="en-US" sz="1100" dirty="0"/>
              <a:t>Policy Change</a:t>
            </a:r>
          </a:p>
        </p:txBody>
      </p:sp>
      <p:sp>
        <p:nvSpPr>
          <p:cNvPr id="120" name="TextBox 119">
            <a:extLst>
              <a:ext uri="{FF2B5EF4-FFF2-40B4-BE49-F238E27FC236}">
                <a16:creationId xmlns:a16="http://schemas.microsoft.com/office/drawing/2014/main" id="{9C2D03F9-4261-2946-B435-B1BE7793BDC2}"/>
              </a:ext>
            </a:extLst>
          </p:cNvPr>
          <p:cNvSpPr txBox="1"/>
          <p:nvPr/>
        </p:nvSpPr>
        <p:spPr>
          <a:xfrm>
            <a:off x="4357812" y="4792718"/>
            <a:ext cx="1212372" cy="261610"/>
          </a:xfrm>
          <a:prstGeom prst="rect">
            <a:avLst/>
          </a:prstGeom>
          <a:noFill/>
        </p:spPr>
        <p:txBody>
          <a:bodyPr wrap="square" rtlCol="0">
            <a:spAutoFit/>
          </a:bodyPr>
          <a:lstStyle/>
          <a:p>
            <a:r>
              <a:rPr lang="en-US" sz="1100" dirty="0"/>
              <a:t>Script</a:t>
            </a:r>
          </a:p>
        </p:txBody>
      </p:sp>
      <p:sp>
        <p:nvSpPr>
          <p:cNvPr id="121" name="TextBox 120">
            <a:extLst>
              <a:ext uri="{FF2B5EF4-FFF2-40B4-BE49-F238E27FC236}">
                <a16:creationId xmlns:a16="http://schemas.microsoft.com/office/drawing/2014/main" id="{2A3BF155-75D3-9149-B392-1B0AD8F3B8FA}"/>
              </a:ext>
            </a:extLst>
          </p:cNvPr>
          <p:cNvSpPr txBox="1"/>
          <p:nvPr/>
        </p:nvSpPr>
        <p:spPr>
          <a:xfrm>
            <a:off x="6105850" y="4537108"/>
            <a:ext cx="1212372" cy="261610"/>
          </a:xfrm>
          <a:prstGeom prst="rect">
            <a:avLst/>
          </a:prstGeom>
          <a:noFill/>
        </p:spPr>
        <p:txBody>
          <a:bodyPr wrap="square" rtlCol="0">
            <a:spAutoFit/>
          </a:bodyPr>
          <a:lstStyle/>
          <a:p>
            <a:r>
              <a:rPr lang="en-US" sz="1100" dirty="0"/>
              <a:t>Project</a:t>
            </a:r>
          </a:p>
        </p:txBody>
      </p:sp>
      <p:sp>
        <p:nvSpPr>
          <p:cNvPr id="4" name="TextBox 3">
            <a:extLst>
              <a:ext uri="{FF2B5EF4-FFF2-40B4-BE49-F238E27FC236}">
                <a16:creationId xmlns:a16="http://schemas.microsoft.com/office/drawing/2014/main" id="{7F5F45CF-1824-EA47-AE9E-AE78FC60B01E}"/>
              </a:ext>
            </a:extLst>
          </p:cNvPr>
          <p:cNvSpPr txBox="1"/>
          <p:nvPr/>
        </p:nvSpPr>
        <p:spPr>
          <a:xfrm>
            <a:off x="6070516" y="4812159"/>
            <a:ext cx="2216976" cy="261610"/>
          </a:xfrm>
          <a:prstGeom prst="rect">
            <a:avLst/>
          </a:prstGeom>
          <a:noFill/>
        </p:spPr>
        <p:txBody>
          <a:bodyPr wrap="square" rtlCol="0">
            <a:spAutoFit/>
          </a:bodyPr>
          <a:lstStyle/>
          <a:p>
            <a:r>
              <a:rPr lang="en-US" sz="1100" dirty="0"/>
              <a:t>Radius = Level of Security</a:t>
            </a:r>
          </a:p>
        </p:txBody>
      </p:sp>
      <p:sp>
        <p:nvSpPr>
          <p:cNvPr id="122" name="Google Shape;681;p46">
            <a:extLst>
              <a:ext uri="{FF2B5EF4-FFF2-40B4-BE49-F238E27FC236}">
                <a16:creationId xmlns:a16="http://schemas.microsoft.com/office/drawing/2014/main" id="{CCE2F724-D1C6-2348-9B0A-604C6739EB3B}"/>
              </a:ext>
            </a:extLst>
          </p:cNvPr>
          <p:cNvSpPr/>
          <p:nvPr/>
        </p:nvSpPr>
        <p:spPr>
          <a:xfrm>
            <a:off x="859715" y="2920080"/>
            <a:ext cx="478172" cy="478172"/>
          </a:xfrm>
          <a:prstGeom prst="ellipse">
            <a:avLst/>
          </a:prstGeom>
          <a:solidFill>
            <a:schemeClr val="accent6"/>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dirty="0">
                <a:solidFill>
                  <a:schemeClr val="dk2"/>
                </a:solidFill>
                <a:latin typeface="Source Sans Pro"/>
                <a:ea typeface="Source Sans Pro"/>
                <a:cs typeface="Source Sans Pro"/>
                <a:sym typeface="Source Sans Pro"/>
              </a:rPr>
              <a:t>Disable Print Sharing</a:t>
            </a:r>
          </a:p>
        </p:txBody>
      </p:sp>
      <p:sp>
        <p:nvSpPr>
          <p:cNvPr id="123" name="Google Shape;681;p46">
            <a:extLst>
              <a:ext uri="{FF2B5EF4-FFF2-40B4-BE49-F238E27FC236}">
                <a16:creationId xmlns:a16="http://schemas.microsoft.com/office/drawing/2014/main" id="{C94E929F-4772-DB46-8F5A-21FF684494E1}"/>
              </a:ext>
            </a:extLst>
          </p:cNvPr>
          <p:cNvSpPr/>
          <p:nvPr/>
        </p:nvSpPr>
        <p:spPr>
          <a:xfrm>
            <a:off x="1417919" y="2689309"/>
            <a:ext cx="653957" cy="653957"/>
          </a:xfrm>
          <a:prstGeom prst="ellipse">
            <a:avLst/>
          </a:prstGeom>
          <a:solidFill>
            <a:schemeClr val="accent6"/>
          </a:solidFill>
          <a:ln>
            <a:noFill/>
          </a:ln>
        </p:spPr>
        <p:txBody>
          <a:bodyPr spcFirstLastPara="1" wrap="square" lIns="0" tIns="0" rIns="0" bIns="0" anchor="ctr" anchorCtr="0">
            <a:noAutofit/>
          </a:bodyPr>
          <a:lstStyle/>
          <a:p>
            <a:pPr marL="0" lvl="0" indent="0" algn="ctr" rtl="0">
              <a:spcBef>
                <a:spcPts val="0"/>
              </a:spcBef>
              <a:spcAft>
                <a:spcPts val="0"/>
              </a:spcAft>
              <a:buNone/>
            </a:pPr>
            <a:r>
              <a:rPr lang="en-US" sz="800" dirty="0">
                <a:solidFill>
                  <a:schemeClr val="dk2"/>
                </a:solidFill>
                <a:latin typeface="Source Sans Pro"/>
                <a:ea typeface="Source Sans Pro"/>
                <a:cs typeface="Source Sans Pro"/>
                <a:sym typeface="Source Sans Pro"/>
              </a:rPr>
              <a:t>Disable </a:t>
            </a:r>
            <a:r>
              <a:rPr lang="en" sz="800" dirty="0">
                <a:solidFill>
                  <a:schemeClr val="dk2"/>
                </a:solidFill>
                <a:latin typeface="Source Sans Pro"/>
                <a:ea typeface="Source Sans Pro"/>
                <a:cs typeface="Source Sans Pro"/>
                <a:sym typeface="Source Sans Pro"/>
              </a:rPr>
              <a:t>Network sharing</a:t>
            </a:r>
          </a:p>
        </p:txBody>
      </p:sp>
      <p:sp>
        <p:nvSpPr>
          <p:cNvPr id="117" name="Google Shape;681;p46">
            <a:extLst>
              <a:ext uri="{FF2B5EF4-FFF2-40B4-BE49-F238E27FC236}">
                <a16:creationId xmlns:a16="http://schemas.microsoft.com/office/drawing/2014/main" id="{6CF8E157-D1E6-A54C-972A-A359158D6997}"/>
              </a:ext>
            </a:extLst>
          </p:cNvPr>
          <p:cNvSpPr/>
          <p:nvPr/>
        </p:nvSpPr>
        <p:spPr>
          <a:xfrm>
            <a:off x="1015567" y="2393702"/>
            <a:ext cx="577247" cy="577247"/>
          </a:xfrm>
          <a:prstGeom prst="ellipse">
            <a:avLst/>
          </a:prstGeom>
          <a:solidFill>
            <a:schemeClr val="accent6"/>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dirty="0">
                <a:solidFill>
                  <a:schemeClr val="dk2"/>
                </a:solidFill>
                <a:latin typeface="Source Sans Pro"/>
                <a:ea typeface="Source Sans Pro"/>
                <a:cs typeface="Source Sans Pro"/>
                <a:sym typeface="Source Sans Pro"/>
              </a:rPr>
              <a:t>Disable Screen sharing</a:t>
            </a:r>
          </a:p>
        </p:txBody>
      </p:sp>
    </p:spTree>
    <p:extLst>
      <p:ext uri="{BB962C8B-B14F-4D97-AF65-F5344CB8AC3E}">
        <p14:creationId xmlns:p14="http://schemas.microsoft.com/office/powerpoint/2010/main" val="3845076033"/>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repeatCount="indefinite" grpId="1" nodeType="clickEffect">
                                  <p:stCondLst>
                                    <p:cond delay="0"/>
                                  </p:stCondLst>
                                  <p:endCondLst>
                                    <p:cond evt="onNext" delay="0">
                                      <p:tgtEl>
                                        <p:sldTgt/>
                                      </p:tgtEl>
                                    </p:cond>
                                  </p:endCondLst>
                                  <p:childTnLst>
                                    <p:animEffect transition="out" filter="fade">
                                      <p:cBhvr>
                                        <p:cTn id="6" dur="1000" tmFilter="0, 0; .2, .5; .8, .5; 1, 0"/>
                                        <p:tgtEl>
                                          <p:spTgt spid="87"/>
                                        </p:tgtEl>
                                      </p:cBhvr>
                                    </p:animEffect>
                                    <p:animScale>
                                      <p:cBhvr>
                                        <p:cTn id="7" dur="500" autoRev="1" fill="hold"/>
                                        <p:tgtEl>
                                          <p:spTgt spid="87"/>
                                        </p:tgtEl>
                                      </p:cBhvr>
                                      <p:by x="105000" y="105000"/>
                                    </p:animScale>
                                  </p:childTnLst>
                                </p:cTn>
                              </p:par>
                              <p:par>
                                <p:cTn id="8" presetID="26" presetClass="emph" presetSubtype="0" repeatCount="indefinite" grpId="1" nodeType="withEffect">
                                  <p:stCondLst>
                                    <p:cond delay="0"/>
                                  </p:stCondLst>
                                  <p:endCondLst>
                                    <p:cond evt="onNext" delay="0">
                                      <p:tgtEl>
                                        <p:sldTgt/>
                                      </p:tgtEl>
                                    </p:cond>
                                  </p:endCondLst>
                                  <p:childTnLst>
                                    <p:animEffect transition="out" filter="fade">
                                      <p:cBhvr>
                                        <p:cTn id="9" dur="1000" tmFilter="0, 0; .2, .5; .8, .5; 1, 0"/>
                                        <p:tgtEl>
                                          <p:spTgt spid="91"/>
                                        </p:tgtEl>
                                      </p:cBhvr>
                                    </p:animEffect>
                                    <p:animScale>
                                      <p:cBhvr>
                                        <p:cTn id="10" dur="500" autoRev="1" fill="hold"/>
                                        <p:tgtEl>
                                          <p:spTgt spid="91"/>
                                        </p:tgtEl>
                                      </p:cBhvr>
                                      <p:by x="105000" y="105000"/>
                                    </p:animScale>
                                  </p:childTnLst>
                                </p:cTn>
                              </p:par>
                              <p:par>
                                <p:cTn id="11" presetID="26" presetClass="emph" presetSubtype="0" repeatCount="indefinite" grpId="1" nodeType="withEffect">
                                  <p:stCondLst>
                                    <p:cond delay="0"/>
                                  </p:stCondLst>
                                  <p:endCondLst>
                                    <p:cond evt="onNext" delay="0">
                                      <p:tgtEl>
                                        <p:sldTgt/>
                                      </p:tgtEl>
                                    </p:cond>
                                  </p:endCondLst>
                                  <p:childTnLst>
                                    <p:animEffect transition="out" filter="fade">
                                      <p:cBhvr>
                                        <p:cTn id="12" dur="1000" tmFilter="0, 0; .2, .5; .8, .5; 1, 0"/>
                                        <p:tgtEl>
                                          <p:spTgt spid="681"/>
                                        </p:tgtEl>
                                      </p:cBhvr>
                                    </p:animEffect>
                                    <p:animScale>
                                      <p:cBhvr>
                                        <p:cTn id="13" dur="500" autoRev="1" fill="hold"/>
                                        <p:tgtEl>
                                          <p:spTgt spid="681"/>
                                        </p:tgtEl>
                                      </p:cBhvr>
                                      <p:by x="105000" y="105000"/>
                                    </p:animScale>
                                  </p:childTnLst>
                                </p:cTn>
                              </p:par>
                              <p:par>
                                <p:cTn id="14" presetID="26" presetClass="emph" presetSubtype="0" repeatCount="indefinite" grpId="1" nodeType="withEffect">
                                  <p:stCondLst>
                                    <p:cond delay="0"/>
                                  </p:stCondLst>
                                  <p:endCondLst>
                                    <p:cond evt="onNext" delay="0">
                                      <p:tgtEl>
                                        <p:sldTgt/>
                                      </p:tgtEl>
                                    </p:cond>
                                  </p:endCondLst>
                                  <p:childTnLst>
                                    <p:animEffect transition="out" filter="fade">
                                      <p:cBhvr>
                                        <p:cTn id="15" dur="1000" tmFilter="0, 0; .2, .5; .8, .5; 1, 0"/>
                                        <p:tgtEl>
                                          <p:spTgt spid="97"/>
                                        </p:tgtEl>
                                      </p:cBhvr>
                                    </p:animEffect>
                                    <p:animScale>
                                      <p:cBhvr>
                                        <p:cTn id="16" dur="500" autoRev="1" fill="hold"/>
                                        <p:tgtEl>
                                          <p:spTgt spid="97"/>
                                        </p:tgtEl>
                                      </p:cBhvr>
                                      <p:by x="105000" y="105000"/>
                                    </p:animScale>
                                  </p:childTnLst>
                                </p:cTn>
                              </p:par>
                              <p:par>
                                <p:cTn id="17" presetID="26" presetClass="emph" presetSubtype="0" repeatCount="indefinite" grpId="1" nodeType="withEffect">
                                  <p:stCondLst>
                                    <p:cond delay="0"/>
                                  </p:stCondLst>
                                  <p:endCondLst>
                                    <p:cond evt="onNext" delay="0">
                                      <p:tgtEl>
                                        <p:sldTgt/>
                                      </p:tgtEl>
                                    </p:cond>
                                  </p:endCondLst>
                                  <p:childTnLst>
                                    <p:animEffect transition="out" filter="fade">
                                      <p:cBhvr>
                                        <p:cTn id="18" dur="1000" tmFilter="0, 0; .2, .5; .8, .5; 1, 0"/>
                                        <p:tgtEl>
                                          <p:spTgt spid="680"/>
                                        </p:tgtEl>
                                      </p:cBhvr>
                                    </p:animEffect>
                                    <p:animScale>
                                      <p:cBhvr>
                                        <p:cTn id="19" dur="500" autoRev="1" fill="hold"/>
                                        <p:tgtEl>
                                          <p:spTgt spid="680"/>
                                        </p:tgtEl>
                                      </p:cBhvr>
                                      <p:by x="105000" y="105000"/>
                                    </p:animScale>
                                  </p:childTnLst>
                                </p:cTn>
                              </p:par>
                              <p:par>
                                <p:cTn id="20" presetID="26" presetClass="emph" presetSubtype="0" repeatCount="indefinite" grpId="1" nodeType="withEffect">
                                  <p:stCondLst>
                                    <p:cond delay="0"/>
                                  </p:stCondLst>
                                  <p:endCondLst>
                                    <p:cond evt="onNext" delay="0">
                                      <p:tgtEl>
                                        <p:sldTgt/>
                                      </p:tgtEl>
                                    </p:cond>
                                  </p:endCondLst>
                                  <p:childTnLst>
                                    <p:animEffect transition="out" filter="fade">
                                      <p:cBhvr>
                                        <p:cTn id="21" dur="1000" tmFilter="0, 0; .2, .5; .8, .5; 1, 0"/>
                                        <p:tgtEl>
                                          <p:spTgt spid="107"/>
                                        </p:tgtEl>
                                      </p:cBhvr>
                                    </p:animEffect>
                                    <p:animScale>
                                      <p:cBhvr>
                                        <p:cTn id="22" dur="500" autoRev="1" fill="hold"/>
                                        <p:tgtEl>
                                          <p:spTgt spid="107"/>
                                        </p:tgtEl>
                                      </p:cBhvr>
                                      <p:by x="105000" y="105000"/>
                                    </p:animScale>
                                  </p:childTnLst>
                                </p:cTn>
                              </p:par>
                              <p:par>
                                <p:cTn id="23" presetID="26" presetClass="emph" presetSubtype="0" repeatCount="indefinite" fill="hold" grpId="0" nodeType="withEffect">
                                  <p:stCondLst>
                                    <p:cond delay="0"/>
                                  </p:stCondLst>
                                  <p:endCondLst>
                                    <p:cond evt="onNext" delay="0">
                                      <p:tgtEl>
                                        <p:sldTgt/>
                                      </p:tgtEl>
                                    </p:cond>
                                  </p:endCondLst>
                                  <p:childTnLst>
                                    <p:animEffect transition="out" filter="fade">
                                      <p:cBhvr>
                                        <p:cTn id="24" dur="1000" tmFilter="0, 0; .2, .5; .8, .5; 1, 0"/>
                                        <p:tgtEl>
                                          <p:spTgt spid="117"/>
                                        </p:tgtEl>
                                      </p:cBhvr>
                                    </p:animEffect>
                                    <p:animScale>
                                      <p:cBhvr>
                                        <p:cTn id="25" dur="500" autoRev="1" fill="hold"/>
                                        <p:tgtEl>
                                          <p:spTgt spid="117"/>
                                        </p:tgtEl>
                                      </p:cBhvr>
                                      <p:by x="105000" y="105000"/>
                                    </p:animScale>
                                  </p:childTnLst>
                                </p:cTn>
                              </p:par>
                              <p:par>
                                <p:cTn id="26" presetID="26" presetClass="emph" presetSubtype="0" repeatCount="indefinite" fill="hold" grpId="0" nodeType="withEffect">
                                  <p:stCondLst>
                                    <p:cond delay="0"/>
                                  </p:stCondLst>
                                  <p:endCondLst>
                                    <p:cond evt="onNext" delay="0">
                                      <p:tgtEl>
                                        <p:sldTgt/>
                                      </p:tgtEl>
                                    </p:cond>
                                  </p:endCondLst>
                                  <p:childTnLst>
                                    <p:animEffect transition="out" filter="fade">
                                      <p:cBhvr>
                                        <p:cTn id="27" dur="1000" tmFilter="0, 0; .2, .5; .8, .5; 1, 0"/>
                                        <p:tgtEl>
                                          <p:spTgt spid="122"/>
                                        </p:tgtEl>
                                      </p:cBhvr>
                                    </p:animEffect>
                                    <p:animScale>
                                      <p:cBhvr>
                                        <p:cTn id="28" dur="500" autoRev="1" fill="hold"/>
                                        <p:tgtEl>
                                          <p:spTgt spid="122"/>
                                        </p:tgtEl>
                                      </p:cBhvr>
                                      <p:by x="105000" y="105000"/>
                                    </p:animScale>
                                  </p:childTnLst>
                                </p:cTn>
                              </p:par>
                              <p:par>
                                <p:cTn id="29" presetID="26" presetClass="emph" presetSubtype="0" repeatCount="indefinite" fill="hold" grpId="0" nodeType="withEffect">
                                  <p:stCondLst>
                                    <p:cond delay="0"/>
                                  </p:stCondLst>
                                  <p:endCondLst>
                                    <p:cond evt="onNext" delay="0">
                                      <p:tgtEl>
                                        <p:sldTgt/>
                                      </p:tgtEl>
                                    </p:cond>
                                  </p:endCondLst>
                                  <p:childTnLst>
                                    <p:animEffect transition="out" filter="fade">
                                      <p:cBhvr>
                                        <p:cTn id="30" dur="1000" tmFilter="0, 0; .2, .5; .8, .5; 1, 0"/>
                                        <p:tgtEl>
                                          <p:spTgt spid="123"/>
                                        </p:tgtEl>
                                      </p:cBhvr>
                                    </p:animEffect>
                                    <p:animScale>
                                      <p:cBhvr>
                                        <p:cTn id="31" dur="500" autoRev="1" fill="hold"/>
                                        <p:tgtEl>
                                          <p:spTgt spid="123"/>
                                        </p:tgtEl>
                                      </p:cBhvr>
                                      <p:by x="105000" y="105000"/>
                                    </p:animScale>
                                  </p:childTnLst>
                                </p:cTn>
                              </p:par>
                            </p:childTnLst>
                          </p:cTn>
                        </p:par>
                      </p:childTnLst>
                    </p:cTn>
                  </p:par>
                  <p:par>
                    <p:cTn id="32" fill="hold">
                      <p:stCondLst>
                        <p:cond delay="indefinite"/>
                      </p:stCondLst>
                      <p:childTnLst>
                        <p:par>
                          <p:cTn id="33" fill="hold">
                            <p:stCondLst>
                              <p:cond delay="0"/>
                            </p:stCondLst>
                            <p:childTnLst>
                              <p:par>
                                <p:cTn id="34" presetID="26" presetClass="emph" presetSubtype="0" repeatCount="indefinite" fill="hold" grpId="1" nodeType="clickEffect">
                                  <p:stCondLst>
                                    <p:cond delay="0"/>
                                  </p:stCondLst>
                                  <p:endCondLst>
                                    <p:cond evt="onNext" delay="0">
                                      <p:tgtEl>
                                        <p:sldTgt/>
                                      </p:tgtEl>
                                    </p:cond>
                                  </p:endCondLst>
                                  <p:childTnLst>
                                    <p:animEffect transition="out" filter="fade">
                                      <p:cBhvr>
                                        <p:cTn id="35" dur="1000" tmFilter="0, 0; .2, .5; .8, .5; 1, 0"/>
                                        <p:tgtEl>
                                          <p:spTgt spid="93"/>
                                        </p:tgtEl>
                                      </p:cBhvr>
                                    </p:animEffect>
                                    <p:animScale>
                                      <p:cBhvr>
                                        <p:cTn id="36" dur="500" autoRev="1" fill="hold"/>
                                        <p:tgtEl>
                                          <p:spTgt spid="93"/>
                                        </p:tgtEl>
                                      </p:cBhvr>
                                      <p:by x="105000" y="105000"/>
                                    </p:animScale>
                                  </p:childTnLst>
                                </p:cTn>
                              </p:par>
                              <p:par>
                                <p:cTn id="37" presetID="26" presetClass="emph" presetSubtype="0" repeatCount="indefinite" fill="hold" grpId="1" nodeType="withEffect">
                                  <p:stCondLst>
                                    <p:cond delay="0"/>
                                  </p:stCondLst>
                                  <p:endCondLst>
                                    <p:cond evt="onNext" delay="0">
                                      <p:tgtEl>
                                        <p:sldTgt/>
                                      </p:tgtEl>
                                    </p:cond>
                                  </p:endCondLst>
                                  <p:childTnLst>
                                    <p:animEffect transition="out" filter="fade">
                                      <p:cBhvr>
                                        <p:cTn id="38" dur="1000" tmFilter="0, 0; .2, .5; .8, .5; 1, 0"/>
                                        <p:tgtEl>
                                          <p:spTgt spid="89"/>
                                        </p:tgtEl>
                                      </p:cBhvr>
                                    </p:animEffect>
                                    <p:animScale>
                                      <p:cBhvr>
                                        <p:cTn id="39" dur="500" autoRev="1" fill="hold"/>
                                        <p:tgtEl>
                                          <p:spTgt spid="89"/>
                                        </p:tgtEl>
                                      </p:cBhvr>
                                      <p:by x="105000" y="105000"/>
                                    </p:animScale>
                                  </p:childTnLst>
                                </p:cTn>
                              </p:par>
                              <p:par>
                                <p:cTn id="40" presetID="26" presetClass="emph" presetSubtype="0" repeatCount="indefinite" fill="hold" grpId="1" nodeType="withEffect">
                                  <p:stCondLst>
                                    <p:cond delay="0"/>
                                  </p:stCondLst>
                                  <p:endCondLst>
                                    <p:cond evt="onNext" delay="0">
                                      <p:tgtEl>
                                        <p:sldTgt/>
                                      </p:tgtEl>
                                    </p:cond>
                                  </p:endCondLst>
                                  <p:childTnLst>
                                    <p:animEffect transition="out" filter="fade">
                                      <p:cBhvr>
                                        <p:cTn id="41" dur="1000" tmFilter="0, 0; .2, .5; .8, .5; 1, 0"/>
                                        <p:tgtEl>
                                          <p:spTgt spid="94"/>
                                        </p:tgtEl>
                                      </p:cBhvr>
                                    </p:animEffect>
                                    <p:animScale>
                                      <p:cBhvr>
                                        <p:cTn id="42" dur="500" autoRev="1" fill="hold"/>
                                        <p:tgtEl>
                                          <p:spTgt spid="94"/>
                                        </p:tgtEl>
                                      </p:cBhvr>
                                      <p:by x="105000" y="105000"/>
                                    </p:animScale>
                                  </p:childTnLst>
                                </p:cTn>
                              </p:par>
                              <p:par>
                                <p:cTn id="43" presetID="26" presetClass="emph" presetSubtype="0" repeatCount="indefinite" fill="hold" grpId="1" nodeType="withEffect">
                                  <p:stCondLst>
                                    <p:cond delay="0"/>
                                  </p:stCondLst>
                                  <p:endCondLst>
                                    <p:cond evt="onNext" delay="0">
                                      <p:tgtEl>
                                        <p:sldTgt/>
                                      </p:tgtEl>
                                    </p:cond>
                                  </p:endCondLst>
                                  <p:childTnLst>
                                    <p:animEffect transition="out" filter="fade">
                                      <p:cBhvr>
                                        <p:cTn id="44" dur="1000" tmFilter="0, 0; .2, .5; .8, .5; 1, 0"/>
                                        <p:tgtEl>
                                          <p:spTgt spid="90"/>
                                        </p:tgtEl>
                                      </p:cBhvr>
                                    </p:animEffect>
                                    <p:animScale>
                                      <p:cBhvr>
                                        <p:cTn id="45" dur="500" autoRev="1" fill="hold"/>
                                        <p:tgtEl>
                                          <p:spTgt spid="90"/>
                                        </p:tgtEl>
                                      </p:cBhvr>
                                      <p:by x="105000" y="105000"/>
                                    </p:animScale>
                                  </p:childTnLst>
                                </p:cTn>
                              </p:par>
                            </p:childTnLst>
                          </p:cTn>
                        </p:par>
                      </p:childTnLst>
                    </p:cTn>
                  </p:par>
                  <p:par>
                    <p:cTn id="46" fill="hold">
                      <p:stCondLst>
                        <p:cond delay="indefinite"/>
                      </p:stCondLst>
                      <p:childTnLst>
                        <p:par>
                          <p:cTn id="47" fill="hold">
                            <p:stCondLst>
                              <p:cond delay="0"/>
                            </p:stCondLst>
                            <p:childTnLst>
                              <p:par>
                                <p:cTn id="48" presetID="26" presetClass="emph" presetSubtype="0" repeatCount="indefinite" fill="hold" grpId="1" nodeType="clickEffect">
                                  <p:stCondLst>
                                    <p:cond delay="0"/>
                                  </p:stCondLst>
                                  <p:endCondLst>
                                    <p:cond evt="onNext" delay="0">
                                      <p:tgtEl>
                                        <p:sldTgt/>
                                      </p:tgtEl>
                                    </p:cond>
                                  </p:endCondLst>
                                  <p:childTnLst>
                                    <p:animEffect transition="out" filter="fade">
                                      <p:cBhvr>
                                        <p:cTn id="49" dur="1000" tmFilter="0, 0; .2, .5; .8, .5; 1, 0"/>
                                        <p:tgtEl>
                                          <p:spTgt spid="86"/>
                                        </p:tgtEl>
                                      </p:cBhvr>
                                    </p:animEffect>
                                    <p:animScale>
                                      <p:cBhvr>
                                        <p:cTn id="50" dur="500" autoRev="1" fill="hold"/>
                                        <p:tgtEl>
                                          <p:spTgt spid="86"/>
                                        </p:tgtEl>
                                      </p:cBhvr>
                                      <p:by x="105000" y="105000"/>
                                    </p:animScale>
                                  </p:childTnLst>
                                </p:cTn>
                              </p:par>
                              <p:par>
                                <p:cTn id="51" presetID="26" presetClass="emph" presetSubtype="0" repeatCount="indefinite" fill="hold" grpId="1" nodeType="withEffect">
                                  <p:stCondLst>
                                    <p:cond delay="0"/>
                                  </p:stCondLst>
                                  <p:endCondLst>
                                    <p:cond evt="onNext" delay="0">
                                      <p:tgtEl>
                                        <p:sldTgt/>
                                      </p:tgtEl>
                                    </p:cond>
                                  </p:endCondLst>
                                  <p:childTnLst>
                                    <p:animEffect transition="out" filter="fade">
                                      <p:cBhvr>
                                        <p:cTn id="52" dur="1000" tmFilter="0, 0; .2, .5; .8, .5; 1, 0"/>
                                        <p:tgtEl>
                                          <p:spTgt spid="676"/>
                                        </p:tgtEl>
                                      </p:cBhvr>
                                    </p:animEffect>
                                    <p:animScale>
                                      <p:cBhvr>
                                        <p:cTn id="53" dur="500" autoRev="1" fill="hold"/>
                                        <p:tgtEl>
                                          <p:spTgt spid="676"/>
                                        </p:tgtEl>
                                      </p:cBhvr>
                                      <p:by x="105000" y="105000"/>
                                    </p:animScale>
                                  </p:childTnLst>
                                </p:cTn>
                              </p:par>
                              <p:par>
                                <p:cTn id="54" presetID="26" presetClass="emph" presetSubtype="0" repeatCount="indefinite" fill="hold" grpId="1" nodeType="withEffect">
                                  <p:stCondLst>
                                    <p:cond delay="0"/>
                                  </p:stCondLst>
                                  <p:endCondLst>
                                    <p:cond evt="onNext" delay="0">
                                      <p:tgtEl>
                                        <p:sldTgt/>
                                      </p:tgtEl>
                                    </p:cond>
                                  </p:endCondLst>
                                  <p:childTnLst>
                                    <p:animEffect transition="out" filter="fade">
                                      <p:cBhvr>
                                        <p:cTn id="55" dur="1000" tmFilter="0, 0; .2, .5; .8, .5; 1, 0"/>
                                        <p:tgtEl>
                                          <p:spTgt spid="99"/>
                                        </p:tgtEl>
                                      </p:cBhvr>
                                    </p:animEffect>
                                    <p:animScale>
                                      <p:cBhvr>
                                        <p:cTn id="56" dur="500" autoRev="1" fill="hold"/>
                                        <p:tgtEl>
                                          <p:spTgt spid="99"/>
                                        </p:tgtEl>
                                      </p:cBhvr>
                                      <p:by x="105000" y="105000"/>
                                    </p:animScale>
                                  </p:childTnLst>
                                </p:cTn>
                              </p:par>
                              <p:par>
                                <p:cTn id="57" presetID="26" presetClass="emph" presetSubtype="0" repeatCount="indefinite" fill="hold" grpId="1" nodeType="withEffect">
                                  <p:stCondLst>
                                    <p:cond delay="0"/>
                                  </p:stCondLst>
                                  <p:endCondLst>
                                    <p:cond evt="onNext" delay="0">
                                      <p:tgtEl>
                                        <p:sldTgt/>
                                      </p:tgtEl>
                                    </p:cond>
                                  </p:endCondLst>
                                  <p:childTnLst>
                                    <p:animEffect transition="out" filter="fade">
                                      <p:cBhvr>
                                        <p:cTn id="58" dur="1000" tmFilter="0, 0; .2, .5; .8, .5; 1, 0"/>
                                        <p:tgtEl>
                                          <p:spTgt spid="98"/>
                                        </p:tgtEl>
                                      </p:cBhvr>
                                    </p:animEffect>
                                    <p:animScale>
                                      <p:cBhvr>
                                        <p:cTn id="59" dur="500" autoRev="1" fill="hold"/>
                                        <p:tgtEl>
                                          <p:spTgt spid="98"/>
                                        </p:tgtEl>
                                      </p:cBhvr>
                                      <p:by x="105000" y="105000"/>
                                    </p:animScale>
                                  </p:childTnLst>
                                </p:cTn>
                              </p:par>
                              <p:par>
                                <p:cTn id="60" presetID="26" presetClass="emph" presetSubtype="0" repeatCount="indefinite" fill="hold" grpId="1" nodeType="withEffect">
                                  <p:stCondLst>
                                    <p:cond delay="0"/>
                                  </p:stCondLst>
                                  <p:endCondLst>
                                    <p:cond evt="onNext" delay="0">
                                      <p:tgtEl>
                                        <p:sldTgt/>
                                      </p:tgtEl>
                                    </p:cond>
                                  </p:endCondLst>
                                  <p:childTnLst>
                                    <p:animEffect transition="out" filter="fade">
                                      <p:cBhvr>
                                        <p:cTn id="61" dur="1000" tmFilter="0, 0; .2, .5; .8, .5; 1, 0"/>
                                        <p:tgtEl>
                                          <p:spTgt spid="678"/>
                                        </p:tgtEl>
                                      </p:cBhvr>
                                    </p:animEffect>
                                    <p:animScale>
                                      <p:cBhvr>
                                        <p:cTn id="62" dur="500" autoRev="1" fill="hold"/>
                                        <p:tgtEl>
                                          <p:spTgt spid="678"/>
                                        </p:tgtEl>
                                      </p:cBhvr>
                                      <p:by x="105000" y="105000"/>
                                    </p:animScale>
                                  </p:childTnLst>
                                </p:cTn>
                              </p:par>
                              <p:par>
                                <p:cTn id="63" presetID="26" presetClass="emph" presetSubtype="0" repeatCount="indefinite" fill="hold" grpId="1" nodeType="withEffect">
                                  <p:stCondLst>
                                    <p:cond delay="0"/>
                                  </p:stCondLst>
                                  <p:endCondLst>
                                    <p:cond evt="onNext" delay="0">
                                      <p:tgtEl>
                                        <p:sldTgt/>
                                      </p:tgtEl>
                                    </p:cond>
                                  </p:endCondLst>
                                  <p:childTnLst>
                                    <p:animEffect transition="out" filter="fade">
                                      <p:cBhvr>
                                        <p:cTn id="64" dur="1000" tmFilter="0, 0; .2, .5; .8, .5; 1, 0"/>
                                        <p:tgtEl>
                                          <p:spTgt spid="108"/>
                                        </p:tgtEl>
                                      </p:cBhvr>
                                    </p:animEffect>
                                    <p:animScale>
                                      <p:cBhvr>
                                        <p:cTn id="65" dur="500" autoRev="1" fill="hold"/>
                                        <p:tgtEl>
                                          <p:spTgt spid="108"/>
                                        </p:tgtEl>
                                      </p:cBhvr>
                                      <p:by x="105000" y="105000"/>
                                    </p:animScale>
                                  </p:childTnLst>
                                </p:cTn>
                              </p:par>
                            </p:childTnLst>
                          </p:cTn>
                        </p:par>
                      </p:childTnLst>
                    </p:cTn>
                  </p:par>
                  <p:par>
                    <p:cTn id="66" fill="hold">
                      <p:stCondLst>
                        <p:cond delay="indefinite"/>
                      </p:stCondLst>
                      <p:childTnLst>
                        <p:par>
                          <p:cTn id="67" fill="hold">
                            <p:stCondLst>
                              <p:cond delay="0"/>
                            </p:stCondLst>
                            <p:childTnLst>
                              <p:par>
                                <p:cTn id="68" presetID="26" presetClass="emph" presetSubtype="0" repeatCount="indefinite" fill="hold" grpId="1" nodeType="clickEffect">
                                  <p:stCondLst>
                                    <p:cond delay="0"/>
                                  </p:stCondLst>
                                  <p:endCondLst>
                                    <p:cond evt="onNext" delay="0">
                                      <p:tgtEl>
                                        <p:sldTgt/>
                                      </p:tgtEl>
                                    </p:cond>
                                  </p:endCondLst>
                                  <p:childTnLst>
                                    <p:animEffect transition="out" filter="fade">
                                      <p:cBhvr>
                                        <p:cTn id="69" dur="1000" tmFilter="0, 0; .2, .5; .8, .5; 1, 0"/>
                                        <p:tgtEl>
                                          <p:spTgt spid="111"/>
                                        </p:tgtEl>
                                      </p:cBhvr>
                                    </p:animEffect>
                                    <p:animScale>
                                      <p:cBhvr>
                                        <p:cTn id="70" dur="500" autoRev="1" fill="hold"/>
                                        <p:tgtEl>
                                          <p:spTgt spid="111"/>
                                        </p:tgtEl>
                                      </p:cBhvr>
                                      <p:by x="105000" y="105000"/>
                                    </p:animScale>
                                  </p:childTnLst>
                                </p:cTn>
                              </p:par>
                              <p:par>
                                <p:cTn id="71" presetID="26" presetClass="emph" presetSubtype="0" repeatCount="indefinite" fill="hold" grpId="1" nodeType="withEffect">
                                  <p:stCondLst>
                                    <p:cond delay="0"/>
                                  </p:stCondLst>
                                  <p:endCondLst>
                                    <p:cond evt="onNext" delay="0">
                                      <p:tgtEl>
                                        <p:sldTgt/>
                                      </p:tgtEl>
                                    </p:cond>
                                  </p:endCondLst>
                                  <p:childTnLst>
                                    <p:animEffect transition="out" filter="fade">
                                      <p:cBhvr>
                                        <p:cTn id="72" dur="1000" tmFilter="0, 0; .2, .5; .8, .5; 1, 0"/>
                                        <p:tgtEl>
                                          <p:spTgt spid="109"/>
                                        </p:tgtEl>
                                      </p:cBhvr>
                                    </p:animEffect>
                                    <p:animScale>
                                      <p:cBhvr>
                                        <p:cTn id="73" dur="500" autoRev="1" fill="hold"/>
                                        <p:tgtEl>
                                          <p:spTgt spid="10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 grpId="1" animBg="1"/>
      <p:bldP spid="678" grpId="1" animBg="1"/>
      <p:bldP spid="681" grpId="1" animBg="1"/>
      <p:bldP spid="86" grpId="1" animBg="1"/>
      <p:bldP spid="87" grpId="1" animBg="1"/>
      <p:bldP spid="89" grpId="1" animBg="1"/>
      <p:bldP spid="90" grpId="1" animBg="1"/>
      <p:bldP spid="91" grpId="1" animBg="1"/>
      <p:bldP spid="93" grpId="1" animBg="1"/>
      <p:bldP spid="94" grpId="1" animBg="1"/>
      <p:bldP spid="97" grpId="1" animBg="1"/>
      <p:bldP spid="98" grpId="1" animBg="1"/>
      <p:bldP spid="99" grpId="1" animBg="1"/>
      <p:bldP spid="107" grpId="1" animBg="1"/>
      <p:bldP spid="680" grpId="1" animBg="1"/>
      <p:bldP spid="108" grpId="1" animBg="1"/>
      <p:bldP spid="109" grpId="1" animBg="1"/>
      <p:bldP spid="111" grpId="1" animBg="1"/>
      <p:bldP spid="122" grpId="0" animBg="1"/>
      <p:bldP spid="123" grpId="0" animBg="1"/>
      <p:bldP spid="1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39"/>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Timeline</a:t>
            </a:r>
            <a:endParaRPr dirty="0"/>
          </a:p>
        </p:txBody>
      </p:sp>
      <p:sp>
        <p:nvSpPr>
          <p:cNvPr id="408" name="Google Shape;408;p39"/>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
        <p:nvSpPr>
          <p:cNvPr id="410" name="Google Shape;410;p39"/>
          <p:cNvSpPr/>
          <p:nvPr/>
        </p:nvSpPr>
        <p:spPr>
          <a:xfrm>
            <a:off x="6991790" y="2451150"/>
            <a:ext cx="1482971" cy="393600"/>
          </a:xfrm>
          <a:prstGeom prst="homePlate">
            <a:avLst>
              <a:gd name="adj" fmla="val 32030"/>
            </a:avLst>
          </a:prstGeom>
          <a:solidFill>
            <a:schemeClr val="accent2">
              <a:lumMod val="50000"/>
            </a:schemeClr>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a:solidFill>
                  <a:schemeClr val="lt1"/>
                </a:solidFill>
                <a:latin typeface="Source Sans Pro"/>
                <a:ea typeface="Source Sans Pro"/>
                <a:cs typeface="Source Sans Pro"/>
                <a:sym typeface="Source Sans Pro"/>
              </a:rPr>
              <a:t>Q3</a:t>
            </a:r>
            <a:endParaRPr sz="1000" dirty="0">
              <a:solidFill>
                <a:schemeClr val="lt1"/>
              </a:solidFill>
              <a:latin typeface="Source Sans Pro"/>
              <a:ea typeface="Source Sans Pro"/>
              <a:cs typeface="Source Sans Pro"/>
              <a:sym typeface="Source Sans Pro"/>
            </a:endParaRPr>
          </a:p>
        </p:txBody>
      </p:sp>
      <p:sp>
        <p:nvSpPr>
          <p:cNvPr id="412" name="Google Shape;412;p39"/>
          <p:cNvSpPr/>
          <p:nvPr/>
        </p:nvSpPr>
        <p:spPr>
          <a:xfrm>
            <a:off x="6131387" y="2451150"/>
            <a:ext cx="984824"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a:solidFill>
                  <a:schemeClr val="lt1"/>
                </a:solidFill>
                <a:latin typeface="Source Sans Pro"/>
                <a:ea typeface="Source Sans Pro"/>
                <a:cs typeface="Source Sans Pro"/>
                <a:sym typeface="Source Sans Pro"/>
              </a:rPr>
              <a:t>JUN</a:t>
            </a:r>
            <a:endParaRPr sz="1000" dirty="0">
              <a:solidFill>
                <a:schemeClr val="lt1"/>
              </a:solidFill>
              <a:latin typeface="Source Sans Pro"/>
              <a:ea typeface="Source Sans Pro"/>
              <a:cs typeface="Source Sans Pro"/>
              <a:sym typeface="Source Sans Pro"/>
            </a:endParaRPr>
          </a:p>
        </p:txBody>
      </p:sp>
      <p:sp>
        <p:nvSpPr>
          <p:cNvPr id="413" name="Google Shape;413;p39"/>
          <p:cNvSpPr/>
          <p:nvPr/>
        </p:nvSpPr>
        <p:spPr>
          <a:xfrm>
            <a:off x="5276523" y="2451150"/>
            <a:ext cx="984824"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a:solidFill>
                  <a:schemeClr val="lt1"/>
                </a:solidFill>
                <a:latin typeface="Source Sans Pro"/>
                <a:ea typeface="Source Sans Pro"/>
                <a:cs typeface="Source Sans Pro"/>
                <a:sym typeface="Source Sans Pro"/>
              </a:rPr>
              <a:t>MAY</a:t>
            </a:r>
            <a:endParaRPr sz="1000" dirty="0">
              <a:solidFill>
                <a:schemeClr val="lt1"/>
              </a:solidFill>
              <a:latin typeface="Source Sans Pro"/>
              <a:ea typeface="Source Sans Pro"/>
              <a:cs typeface="Source Sans Pro"/>
              <a:sym typeface="Source Sans Pro"/>
            </a:endParaRPr>
          </a:p>
        </p:txBody>
      </p:sp>
      <p:sp>
        <p:nvSpPr>
          <p:cNvPr id="414" name="Google Shape;414;p39"/>
          <p:cNvSpPr/>
          <p:nvPr/>
        </p:nvSpPr>
        <p:spPr>
          <a:xfrm>
            <a:off x="4416120" y="2451150"/>
            <a:ext cx="984824"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a:solidFill>
                  <a:schemeClr val="lt1"/>
                </a:solidFill>
                <a:latin typeface="Source Sans Pro"/>
                <a:ea typeface="Source Sans Pro"/>
                <a:cs typeface="Source Sans Pro"/>
                <a:sym typeface="Source Sans Pro"/>
              </a:rPr>
              <a:t>APR</a:t>
            </a:r>
            <a:endParaRPr sz="1000" dirty="0">
              <a:solidFill>
                <a:schemeClr val="lt1"/>
              </a:solidFill>
              <a:latin typeface="Source Sans Pro"/>
              <a:ea typeface="Source Sans Pro"/>
              <a:cs typeface="Source Sans Pro"/>
              <a:sym typeface="Source Sans Pro"/>
            </a:endParaRPr>
          </a:p>
        </p:txBody>
      </p:sp>
      <p:sp>
        <p:nvSpPr>
          <p:cNvPr id="415" name="Google Shape;415;p39"/>
          <p:cNvSpPr/>
          <p:nvPr/>
        </p:nvSpPr>
        <p:spPr>
          <a:xfrm>
            <a:off x="3561256" y="2451150"/>
            <a:ext cx="984824"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a:solidFill>
                  <a:schemeClr val="lt1"/>
                </a:solidFill>
                <a:latin typeface="Source Sans Pro"/>
                <a:ea typeface="Source Sans Pro"/>
                <a:cs typeface="Source Sans Pro"/>
                <a:sym typeface="Source Sans Pro"/>
              </a:rPr>
              <a:t>MAR</a:t>
            </a:r>
            <a:endParaRPr sz="1000" dirty="0">
              <a:solidFill>
                <a:schemeClr val="lt1"/>
              </a:solidFill>
              <a:latin typeface="Source Sans Pro"/>
              <a:ea typeface="Source Sans Pro"/>
              <a:cs typeface="Source Sans Pro"/>
              <a:sym typeface="Source Sans Pro"/>
            </a:endParaRPr>
          </a:p>
        </p:txBody>
      </p:sp>
      <p:sp>
        <p:nvSpPr>
          <p:cNvPr id="416" name="Google Shape;416;p39"/>
          <p:cNvSpPr/>
          <p:nvPr/>
        </p:nvSpPr>
        <p:spPr>
          <a:xfrm>
            <a:off x="2709032" y="2451150"/>
            <a:ext cx="984824"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a:solidFill>
                  <a:schemeClr val="lt1"/>
                </a:solidFill>
                <a:latin typeface="Source Sans Pro"/>
                <a:ea typeface="Source Sans Pro"/>
                <a:cs typeface="Source Sans Pro"/>
                <a:sym typeface="Source Sans Pro"/>
              </a:rPr>
              <a:t>FEB</a:t>
            </a:r>
            <a:endParaRPr sz="1000" dirty="0">
              <a:solidFill>
                <a:schemeClr val="lt1"/>
              </a:solidFill>
              <a:latin typeface="Source Sans Pro"/>
              <a:ea typeface="Source Sans Pro"/>
              <a:cs typeface="Source Sans Pro"/>
              <a:sym typeface="Source Sans Pro"/>
            </a:endParaRPr>
          </a:p>
        </p:txBody>
      </p:sp>
      <p:sp>
        <p:nvSpPr>
          <p:cNvPr id="417" name="Google Shape;417;p39"/>
          <p:cNvSpPr/>
          <p:nvPr/>
        </p:nvSpPr>
        <p:spPr>
          <a:xfrm>
            <a:off x="1859456" y="2451150"/>
            <a:ext cx="984824"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a:solidFill>
                  <a:schemeClr val="lt1"/>
                </a:solidFill>
                <a:latin typeface="Source Sans Pro"/>
                <a:ea typeface="Source Sans Pro"/>
                <a:cs typeface="Source Sans Pro"/>
                <a:sym typeface="Source Sans Pro"/>
              </a:rPr>
              <a:t>JAN</a:t>
            </a:r>
            <a:endParaRPr sz="1000" dirty="0">
              <a:solidFill>
                <a:schemeClr val="lt1"/>
              </a:solidFill>
              <a:latin typeface="Source Sans Pro"/>
              <a:ea typeface="Source Sans Pro"/>
              <a:cs typeface="Source Sans Pro"/>
              <a:sym typeface="Source Sans Pro"/>
            </a:endParaRPr>
          </a:p>
        </p:txBody>
      </p:sp>
      <p:sp>
        <p:nvSpPr>
          <p:cNvPr id="420" name="Google Shape;420;p39"/>
          <p:cNvSpPr/>
          <p:nvPr/>
        </p:nvSpPr>
        <p:spPr>
          <a:xfrm>
            <a:off x="665114" y="2451150"/>
            <a:ext cx="1318036"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a:solidFill>
                  <a:schemeClr val="lt1"/>
                </a:solidFill>
                <a:latin typeface="Source Sans Pro"/>
                <a:ea typeface="Source Sans Pro"/>
                <a:cs typeface="Source Sans Pro"/>
                <a:sym typeface="Source Sans Pro"/>
              </a:rPr>
              <a:t>Q4</a:t>
            </a:r>
            <a:endParaRPr sz="1000" dirty="0">
              <a:solidFill>
                <a:schemeClr val="lt1"/>
              </a:solidFill>
              <a:latin typeface="Source Sans Pro"/>
              <a:ea typeface="Source Sans Pro"/>
              <a:cs typeface="Source Sans Pro"/>
              <a:sym typeface="Source Sans Pro"/>
            </a:endParaRPr>
          </a:p>
        </p:txBody>
      </p:sp>
      <p:cxnSp>
        <p:nvCxnSpPr>
          <p:cNvPr id="422" name="Google Shape;422;p39"/>
          <p:cNvCxnSpPr/>
          <p:nvPr/>
        </p:nvCxnSpPr>
        <p:spPr>
          <a:xfrm rot="10800000">
            <a:off x="1900479" y="1964703"/>
            <a:ext cx="0" cy="498600"/>
          </a:xfrm>
          <a:prstGeom prst="straightConnector1">
            <a:avLst/>
          </a:prstGeom>
          <a:noFill/>
          <a:ln w="9525" cap="flat" cmpd="sng">
            <a:solidFill>
              <a:schemeClr val="lt2"/>
            </a:solidFill>
            <a:prstDash val="solid"/>
            <a:round/>
            <a:headEnd type="oval" w="med" len="med"/>
            <a:tailEnd type="oval" w="med" len="med"/>
          </a:ln>
        </p:spPr>
      </p:cxnSp>
      <p:sp>
        <p:nvSpPr>
          <p:cNvPr id="423" name="Google Shape;423;p39"/>
          <p:cNvSpPr txBox="1"/>
          <p:nvPr/>
        </p:nvSpPr>
        <p:spPr>
          <a:xfrm>
            <a:off x="1859456" y="1409972"/>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dirty="0">
                <a:solidFill>
                  <a:schemeClr val="dk2"/>
                </a:solidFill>
                <a:latin typeface="Source Sans Pro"/>
                <a:ea typeface="Source Sans Pro"/>
                <a:cs typeface="Source Sans Pro"/>
                <a:sym typeface="Source Sans Pro"/>
              </a:rPr>
              <a:t>Have all known Macs enrolled with </a:t>
            </a:r>
            <a:r>
              <a:rPr lang="en" sz="900" dirty="0" err="1">
                <a:solidFill>
                  <a:schemeClr val="dk2"/>
                </a:solidFill>
                <a:latin typeface="Source Sans Pro"/>
                <a:ea typeface="Source Sans Pro"/>
                <a:cs typeface="Source Sans Pro"/>
                <a:sym typeface="Source Sans Pro"/>
              </a:rPr>
              <a:t>Jamf</a:t>
            </a:r>
            <a:r>
              <a:rPr lang="en" sz="900" dirty="0">
                <a:solidFill>
                  <a:schemeClr val="dk2"/>
                </a:solidFill>
                <a:latin typeface="Source Sans Pro"/>
                <a:ea typeface="Source Sans Pro"/>
                <a:cs typeface="Source Sans Pro"/>
                <a:sym typeface="Source Sans Pro"/>
              </a:rPr>
              <a:t>, communicate changes to users</a:t>
            </a:r>
            <a:endParaRPr sz="900" dirty="0">
              <a:solidFill>
                <a:schemeClr val="dk2"/>
              </a:solidFill>
              <a:latin typeface="Source Sans Pro"/>
              <a:ea typeface="Source Sans Pro"/>
              <a:cs typeface="Source Sans Pro"/>
              <a:sym typeface="Source Sans Pro"/>
            </a:endParaRPr>
          </a:p>
        </p:txBody>
      </p:sp>
      <p:cxnSp>
        <p:nvCxnSpPr>
          <p:cNvPr id="424" name="Google Shape;424;p39"/>
          <p:cNvCxnSpPr/>
          <p:nvPr/>
        </p:nvCxnSpPr>
        <p:spPr>
          <a:xfrm rot="10800000">
            <a:off x="3531616" y="1964703"/>
            <a:ext cx="0" cy="498600"/>
          </a:xfrm>
          <a:prstGeom prst="straightConnector1">
            <a:avLst/>
          </a:prstGeom>
          <a:noFill/>
          <a:ln w="9525" cap="flat" cmpd="sng">
            <a:solidFill>
              <a:schemeClr val="lt2"/>
            </a:solidFill>
            <a:prstDash val="solid"/>
            <a:round/>
            <a:headEnd type="oval" w="med" len="med"/>
            <a:tailEnd type="oval" w="med" len="med"/>
          </a:ln>
        </p:spPr>
      </p:cxnSp>
      <p:sp>
        <p:nvSpPr>
          <p:cNvPr id="425" name="Google Shape;425;p39"/>
          <p:cNvSpPr txBox="1"/>
          <p:nvPr/>
        </p:nvSpPr>
        <p:spPr>
          <a:xfrm>
            <a:off x="3492100" y="1409972"/>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b="1" dirty="0">
                <a:solidFill>
                  <a:schemeClr val="dk2"/>
                </a:solidFill>
                <a:latin typeface="Source Sans Pro"/>
                <a:ea typeface="Source Sans Pro"/>
                <a:cs typeface="Source Sans Pro"/>
                <a:sym typeface="Source Sans Pro"/>
              </a:rPr>
              <a:t>Security Compliance Wave 1</a:t>
            </a:r>
            <a:endParaRPr sz="900" b="1" dirty="0">
              <a:solidFill>
                <a:schemeClr val="dk2"/>
              </a:solidFill>
              <a:latin typeface="Source Sans Pro"/>
              <a:ea typeface="Source Sans Pro"/>
              <a:cs typeface="Source Sans Pro"/>
              <a:sym typeface="Source Sans Pro"/>
            </a:endParaRPr>
          </a:p>
        </p:txBody>
      </p:sp>
      <p:cxnSp>
        <p:nvCxnSpPr>
          <p:cNvPr id="426" name="Google Shape;426;p39"/>
          <p:cNvCxnSpPr/>
          <p:nvPr/>
        </p:nvCxnSpPr>
        <p:spPr>
          <a:xfrm rot="10800000">
            <a:off x="5286398" y="1972813"/>
            <a:ext cx="0" cy="498600"/>
          </a:xfrm>
          <a:prstGeom prst="straightConnector1">
            <a:avLst/>
          </a:prstGeom>
          <a:noFill/>
          <a:ln w="9525" cap="flat" cmpd="sng">
            <a:solidFill>
              <a:schemeClr val="lt2"/>
            </a:solidFill>
            <a:prstDash val="solid"/>
            <a:round/>
            <a:headEnd type="oval" w="med" len="med"/>
            <a:tailEnd type="oval" w="med" len="med"/>
          </a:ln>
        </p:spPr>
      </p:cxnSp>
      <p:sp>
        <p:nvSpPr>
          <p:cNvPr id="427" name="Google Shape;427;p39"/>
          <p:cNvSpPr txBox="1"/>
          <p:nvPr/>
        </p:nvSpPr>
        <p:spPr>
          <a:xfrm>
            <a:off x="5248389" y="1418082"/>
            <a:ext cx="1249500" cy="533400"/>
          </a:xfrm>
          <a:prstGeom prst="rect">
            <a:avLst/>
          </a:prstGeom>
          <a:noFill/>
          <a:ln>
            <a:noFill/>
          </a:ln>
        </p:spPr>
        <p:txBody>
          <a:bodyPr spcFirstLastPara="1" wrap="square" lIns="0" tIns="0" rIns="0" bIns="0" anchor="b" anchorCtr="0">
            <a:noAutofit/>
          </a:bodyPr>
          <a:lstStyle/>
          <a:p>
            <a:pPr lvl="0"/>
            <a:r>
              <a:rPr lang="en-US" sz="900" b="1" dirty="0">
                <a:solidFill>
                  <a:schemeClr val="dk2"/>
                </a:solidFill>
                <a:latin typeface="Source Sans Pro"/>
                <a:ea typeface="Source Sans Pro"/>
                <a:cs typeface="Source Sans Pro"/>
                <a:sym typeface="Source Sans Pro"/>
              </a:rPr>
              <a:t>Security Compliance Wave 2</a:t>
            </a:r>
          </a:p>
        </p:txBody>
      </p:sp>
      <p:cxnSp>
        <p:nvCxnSpPr>
          <p:cNvPr id="428" name="Google Shape;428;p39"/>
          <p:cNvCxnSpPr/>
          <p:nvPr/>
        </p:nvCxnSpPr>
        <p:spPr>
          <a:xfrm rot="10800000">
            <a:off x="7012183" y="1979176"/>
            <a:ext cx="0" cy="498600"/>
          </a:xfrm>
          <a:prstGeom prst="straightConnector1">
            <a:avLst/>
          </a:prstGeom>
          <a:noFill/>
          <a:ln w="9525" cap="flat" cmpd="sng">
            <a:solidFill>
              <a:schemeClr val="lt2"/>
            </a:solidFill>
            <a:prstDash val="solid"/>
            <a:round/>
            <a:headEnd type="oval" w="med" len="med"/>
            <a:tailEnd type="oval" w="med" len="med"/>
          </a:ln>
        </p:spPr>
      </p:cxnSp>
      <p:sp>
        <p:nvSpPr>
          <p:cNvPr id="429" name="Google Shape;429;p39"/>
          <p:cNvSpPr txBox="1"/>
          <p:nvPr/>
        </p:nvSpPr>
        <p:spPr>
          <a:xfrm>
            <a:off x="6975681" y="1424445"/>
            <a:ext cx="1249500" cy="533400"/>
          </a:xfrm>
          <a:prstGeom prst="rect">
            <a:avLst/>
          </a:prstGeom>
          <a:noFill/>
          <a:ln>
            <a:noFill/>
          </a:ln>
        </p:spPr>
        <p:txBody>
          <a:bodyPr spcFirstLastPara="1" wrap="square" lIns="0" tIns="0" rIns="0" bIns="0" anchor="b" anchorCtr="0">
            <a:noAutofit/>
          </a:bodyPr>
          <a:lstStyle/>
          <a:p>
            <a:pPr lvl="0"/>
            <a:r>
              <a:rPr lang="en-US" sz="900" b="1" dirty="0">
                <a:solidFill>
                  <a:schemeClr val="dk2"/>
                </a:solidFill>
                <a:latin typeface="Source Sans Pro"/>
                <a:ea typeface="Source Sans Pro"/>
                <a:cs typeface="Source Sans Pro"/>
                <a:sym typeface="Source Sans Pro"/>
              </a:rPr>
              <a:t>Security Compliance Wave 3</a:t>
            </a:r>
          </a:p>
        </p:txBody>
      </p:sp>
      <p:cxnSp>
        <p:nvCxnSpPr>
          <p:cNvPr id="434" name="Google Shape;434;p39"/>
          <p:cNvCxnSpPr/>
          <p:nvPr/>
        </p:nvCxnSpPr>
        <p:spPr>
          <a:xfrm rot="10800000">
            <a:off x="2072851" y="2825537"/>
            <a:ext cx="0" cy="498600"/>
          </a:xfrm>
          <a:prstGeom prst="straightConnector1">
            <a:avLst/>
          </a:prstGeom>
          <a:noFill/>
          <a:ln w="9525" cap="flat" cmpd="sng">
            <a:solidFill>
              <a:schemeClr val="lt2"/>
            </a:solidFill>
            <a:prstDash val="solid"/>
            <a:round/>
            <a:headEnd type="oval" w="med" len="med"/>
            <a:tailEnd type="oval" w="med" len="med"/>
          </a:ln>
        </p:spPr>
      </p:cxnSp>
      <p:sp>
        <p:nvSpPr>
          <p:cNvPr id="435" name="Google Shape;435;p39"/>
          <p:cNvSpPr txBox="1"/>
          <p:nvPr/>
        </p:nvSpPr>
        <p:spPr>
          <a:xfrm>
            <a:off x="2002712" y="3348718"/>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dirty="0">
                <a:solidFill>
                  <a:schemeClr val="dk2"/>
                </a:solidFill>
                <a:latin typeface="Source Sans Pro"/>
                <a:ea typeface="Source Sans Pro"/>
                <a:cs typeface="Source Sans Pro"/>
                <a:sym typeface="Source Sans Pro"/>
              </a:rPr>
              <a:t>Begin software and hardware audit of enrolled devices</a:t>
            </a:r>
            <a:endParaRPr sz="900" dirty="0">
              <a:solidFill>
                <a:schemeClr val="dk2"/>
              </a:solidFill>
              <a:latin typeface="Source Sans Pro"/>
              <a:ea typeface="Source Sans Pro"/>
              <a:cs typeface="Source Sans Pro"/>
              <a:sym typeface="Source Sans Pro"/>
            </a:endParaRPr>
          </a:p>
        </p:txBody>
      </p:sp>
      <p:cxnSp>
        <p:nvCxnSpPr>
          <p:cNvPr id="440" name="Google Shape;440;p39"/>
          <p:cNvCxnSpPr/>
          <p:nvPr/>
        </p:nvCxnSpPr>
        <p:spPr>
          <a:xfrm rot="10800000">
            <a:off x="4446630" y="2820716"/>
            <a:ext cx="0" cy="498600"/>
          </a:xfrm>
          <a:prstGeom prst="straightConnector1">
            <a:avLst/>
          </a:prstGeom>
          <a:noFill/>
          <a:ln w="9525" cap="flat" cmpd="sng">
            <a:solidFill>
              <a:schemeClr val="lt2"/>
            </a:solidFill>
            <a:prstDash val="solid"/>
            <a:round/>
            <a:headEnd type="oval" w="med" len="med"/>
            <a:tailEnd type="oval" w="med" len="med"/>
          </a:ln>
        </p:spPr>
      </p:cxnSp>
      <p:sp>
        <p:nvSpPr>
          <p:cNvPr id="441" name="Google Shape;441;p39"/>
          <p:cNvSpPr txBox="1"/>
          <p:nvPr/>
        </p:nvSpPr>
        <p:spPr>
          <a:xfrm>
            <a:off x="4403973" y="3343897"/>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dirty="0">
                <a:solidFill>
                  <a:schemeClr val="dk2"/>
                </a:solidFill>
                <a:latin typeface="Source Sans Pro"/>
                <a:ea typeface="Source Sans Pro"/>
                <a:cs typeface="Source Sans Pro"/>
                <a:sym typeface="Source Sans Pro"/>
              </a:rPr>
              <a:t>Refine and adjust based on feedback</a:t>
            </a:r>
            <a:endParaRPr sz="900" dirty="0">
              <a:solidFill>
                <a:schemeClr val="dk2"/>
              </a:solidFill>
              <a:latin typeface="Source Sans Pro"/>
              <a:ea typeface="Source Sans Pro"/>
              <a:cs typeface="Source Sans Pro"/>
              <a:sym typeface="Source Sans Pro"/>
            </a:endParaRPr>
          </a:p>
        </p:txBody>
      </p:sp>
      <p:cxnSp>
        <p:nvCxnSpPr>
          <p:cNvPr id="43" name="Google Shape;440;p39">
            <a:extLst>
              <a:ext uri="{FF2B5EF4-FFF2-40B4-BE49-F238E27FC236}">
                <a16:creationId xmlns:a16="http://schemas.microsoft.com/office/drawing/2014/main" id="{6C377FCA-D745-DE45-B076-11373479D730}"/>
              </a:ext>
            </a:extLst>
          </p:cNvPr>
          <p:cNvCxnSpPr/>
          <p:nvPr/>
        </p:nvCxnSpPr>
        <p:spPr>
          <a:xfrm rot="10800000">
            <a:off x="5957477" y="2816634"/>
            <a:ext cx="0" cy="498600"/>
          </a:xfrm>
          <a:prstGeom prst="straightConnector1">
            <a:avLst/>
          </a:prstGeom>
          <a:noFill/>
          <a:ln w="9525" cap="flat" cmpd="sng">
            <a:solidFill>
              <a:schemeClr val="lt2"/>
            </a:solidFill>
            <a:prstDash val="solid"/>
            <a:round/>
            <a:headEnd type="oval" w="med" len="med"/>
            <a:tailEnd type="oval" w="med" len="med"/>
          </a:ln>
        </p:spPr>
      </p:cxnSp>
      <p:sp>
        <p:nvSpPr>
          <p:cNvPr id="44" name="Google Shape;441;p39">
            <a:extLst>
              <a:ext uri="{FF2B5EF4-FFF2-40B4-BE49-F238E27FC236}">
                <a16:creationId xmlns:a16="http://schemas.microsoft.com/office/drawing/2014/main" id="{7F2D6D55-5C56-F04F-BF75-676DA33E7908}"/>
              </a:ext>
            </a:extLst>
          </p:cNvPr>
          <p:cNvSpPr txBox="1"/>
          <p:nvPr/>
        </p:nvSpPr>
        <p:spPr>
          <a:xfrm>
            <a:off x="5914820" y="3339815"/>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dirty="0">
                <a:solidFill>
                  <a:schemeClr val="dk2"/>
                </a:solidFill>
                <a:latin typeface="Source Sans Pro"/>
                <a:ea typeface="Source Sans Pro"/>
                <a:cs typeface="Source Sans Pro"/>
                <a:sym typeface="Source Sans Pro"/>
              </a:rPr>
              <a:t>Refine and adjust based on feedback</a:t>
            </a:r>
            <a:endParaRPr sz="900" dirty="0">
              <a:solidFill>
                <a:schemeClr val="dk2"/>
              </a:solidFill>
              <a:latin typeface="Source Sans Pro"/>
              <a:ea typeface="Source Sans Pro"/>
              <a:cs typeface="Source Sans Pro"/>
              <a:sym typeface="Source Sans Pro"/>
            </a:endParaRPr>
          </a:p>
        </p:txBody>
      </p:sp>
      <p:cxnSp>
        <p:nvCxnSpPr>
          <p:cNvPr id="28" name="Google Shape;440;p39">
            <a:extLst>
              <a:ext uri="{FF2B5EF4-FFF2-40B4-BE49-F238E27FC236}">
                <a16:creationId xmlns:a16="http://schemas.microsoft.com/office/drawing/2014/main" id="{22326B5B-EA88-C547-AC5C-0235AF2E84FF}"/>
              </a:ext>
            </a:extLst>
          </p:cNvPr>
          <p:cNvCxnSpPr>
            <a:cxnSpLocks/>
          </p:cNvCxnSpPr>
          <p:nvPr/>
        </p:nvCxnSpPr>
        <p:spPr>
          <a:xfrm flipV="1">
            <a:off x="3281555" y="2827453"/>
            <a:ext cx="0" cy="487781"/>
          </a:xfrm>
          <a:prstGeom prst="straightConnector1">
            <a:avLst/>
          </a:prstGeom>
          <a:noFill/>
          <a:ln w="9525" cap="flat" cmpd="sng">
            <a:solidFill>
              <a:schemeClr val="lt2"/>
            </a:solidFill>
            <a:prstDash val="solid"/>
            <a:round/>
            <a:headEnd type="oval" w="med" len="med"/>
            <a:tailEnd type="oval" w="med" len="med"/>
          </a:ln>
        </p:spPr>
      </p:cxnSp>
      <p:sp>
        <p:nvSpPr>
          <p:cNvPr id="29" name="Google Shape;441;p39">
            <a:extLst>
              <a:ext uri="{FF2B5EF4-FFF2-40B4-BE49-F238E27FC236}">
                <a16:creationId xmlns:a16="http://schemas.microsoft.com/office/drawing/2014/main" id="{5EEA2D78-455F-C243-9D81-D4B0DDC83E33}"/>
              </a:ext>
            </a:extLst>
          </p:cNvPr>
          <p:cNvSpPr txBox="1"/>
          <p:nvPr/>
        </p:nvSpPr>
        <p:spPr>
          <a:xfrm>
            <a:off x="3229181" y="3344234"/>
            <a:ext cx="813114"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dirty="0">
                <a:solidFill>
                  <a:schemeClr val="dk2"/>
                </a:solidFill>
                <a:latin typeface="Source Sans Pro"/>
                <a:ea typeface="Source Sans Pro"/>
                <a:cs typeface="Source Sans Pro"/>
                <a:sym typeface="Source Sans Pro"/>
              </a:rPr>
              <a:t>Communication to users</a:t>
            </a:r>
            <a:endParaRPr sz="900" dirty="0">
              <a:solidFill>
                <a:schemeClr val="dk2"/>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1934667340"/>
      </p:ext>
    </p:extLst>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F7225F8-660A-5F4D-9E74-20EDC9D2E5F2}"/>
              </a:ext>
            </a:extLst>
          </p:cNvPr>
          <p:cNvSpPr>
            <a:spLocks noGrp="1"/>
          </p:cNvSpPr>
          <p:nvPr>
            <p:ph type="title"/>
          </p:nvPr>
        </p:nvSpPr>
        <p:spPr/>
        <p:txBody>
          <a:bodyPr/>
          <a:lstStyle/>
          <a:p>
            <a:r>
              <a:rPr lang="en-US" dirty="0"/>
              <a:t>Communication advice</a:t>
            </a:r>
          </a:p>
        </p:txBody>
      </p:sp>
      <p:sp>
        <p:nvSpPr>
          <p:cNvPr id="2" name="Text Placeholder 1">
            <a:extLst>
              <a:ext uri="{FF2B5EF4-FFF2-40B4-BE49-F238E27FC236}">
                <a16:creationId xmlns:a16="http://schemas.microsoft.com/office/drawing/2014/main" id="{B0127CA9-3A5F-824D-84B4-9E69075A9396}"/>
              </a:ext>
            </a:extLst>
          </p:cNvPr>
          <p:cNvSpPr>
            <a:spLocks noGrp="1"/>
          </p:cNvSpPr>
          <p:nvPr>
            <p:ph type="body" idx="1"/>
          </p:nvPr>
        </p:nvSpPr>
        <p:spPr/>
        <p:txBody>
          <a:bodyPr/>
          <a:lstStyle/>
          <a:p>
            <a:r>
              <a:rPr lang="en-US" dirty="0"/>
              <a:t>Let them know about things they will notice immediately</a:t>
            </a:r>
          </a:p>
          <a:p>
            <a:r>
              <a:rPr lang="en-US" dirty="0"/>
              <a:t>Notify users about major policy changes</a:t>
            </a:r>
          </a:p>
          <a:p>
            <a:r>
              <a:rPr lang="en-US" dirty="0"/>
              <a:t>Don’t list every change</a:t>
            </a:r>
          </a:p>
          <a:p>
            <a:r>
              <a:rPr lang="en-US" dirty="0"/>
              <a:t>Collect feedback</a:t>
            </a:r>
          </a:p>
          <a:p>
            <a:endParaRPr lang="en-US" dirty="0"/>
          </a:p>
        </p:txBody>
      </p:sp>
      <p:sp>
        <p:nvSpPr>
          <p:cNvPr id="3" name="Text Placeholder 2">
            <a:extLst>
              <a:ext uri="{FF2B5EF4-FFF2-40B4-BE49-F238E27FC236}">
                <a16:creationId xmlns:a16="http://schemas.microsoft.com/office/drawing/2014/main" id="{D501BAE6-D68E-D44C-95DE-6947D0FE4552}"/>
              </a:ext>
            </a:extLst>
          </p:cNvPr>
          <p:cNvSpPr>
            <a:spLocks noGrp="1"/>
          </p:cNvSpPr>
          <p:nvPr>
            <p:ph type="body" idx="2"/>
          </p:nvPr>
        </p:nvSpPr>
        <p:spPr/>
        <p:txBody>
          <a:bodyPr/>
          <a:lstStyle/>
          <a:p>
            <a:r>
              <a:rPr lang="en-US" dirty="0"/>
              <a:t>Communicate using different mediums</a:t>
            </a:r>
          </a:p>
          <a:p>
            <a:r>
              <a:rPr lang="en-US" dirty="0"/>
              <a:t>Don’t use technical jargon</a:t>
            </a:r>
          </a:p>
          <a:p>
            <a:r>
              <a:rPr lang="en-US" dirty="0"/>
              <a:t>Try to give the “positive impacts” of the changes</a:t>
            </a:r>
          </a:p>
          <a:p>
            <a:r>
              <a:rPr lang="en-US" dirty="0"/>
              <a:t>Communicate every wave</a:t>
            </a:r>
          </a:p>
        </p:txBody>
      </p:sp>
      <p:sp>
        <p:nvSpPr>
          <p:cNvPr id="6" name="Slide Number Placeholder 5">
            <a:extLst>
              <a:ext uri="{FF2B5EF4-FFF2-40B4-BE49-F238E27FC236}">
                <a16:creationId xmlns:a16="http://schemas.microsoft.com/office/drawing/2014/main" id="{DED8A8FB-4874-424D-9176-ECCF90C94E0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Tree>
    <p:extLst>
      <p:ext uri="{BB962C8B-B14F-4D97-AF65-F5344CB8AC3E}">
        <p14:creationId xmlns:p14="http://schemas.microsoft.com/office/powerpoint/2010/main" val="570016976"/>
      </p:ext>
    </p:extLst>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4"/>
                </a:solidFill>
              </a:rPr>
              <a:t>3.</a:t>
            </a:r>
            <a:endParaRPr sz="6000" dirty="0">
              <a:solidFill>
                <a:schemeClr val="accent4"/>
              </a:solidFill>
            </a:endParaRPr>
          </a:p>
          <a:p>
            <a:pPr marL="0" lvl="0" indent="0" algn="l" rtl="0">
              <a:spcBef>
                <a:spcPts val="0"/>
              </a:spcBef>
              <a:spcAft>
                <a:spcPts val="0"/>
              </a:spcAft>
              <a:buNone/>
            </a:pPr>
            <a:r>
              <a:rPr lang="en" dirty="0"/>
              <a:t>Implementation</a:t>
            </a:r>
            <a:endParaRPr dirty="0"/>
          </a:p>
        </p:txBody>
      </p:sp>
      <p:sp>
        <p:nvSpPr>
          <p:cNvPr id="98" name="Google Shape;98;p15"/>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Do all of the things….in waves!</a:t>
            </a:r>
            <a:endParaRPr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Tree>
    <p:extLst>
      <p:ext uri="{BB962C8B-B14F-4D97-AF65-F5344CB8AC3E}">
        <p14:creationId xmlns:p14="http://schemas.microsoft.com/office/powerpoint/2010/main" val="1580010681"/>
      </p:ext>
    </p:extLst>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0B04C-63C3-D94F-A4CF-06399A6BD134}"/>
              </a:ext>
            </a:extLst>
          </p:cNvPr>
          <p:cNvSpPr>
            <a:spLocks noGrp="1"/>
          </p:cNvSpPr>
          <p:nvPr>
            <p:ph type="title"/>
          </p:nvPr>
        </p:nvSpPr>
        <p:spPr/>
        <p:txBody>
          <a:bodyPr/>
          <a:lstStyle/>
          <a:p>
            <a:r>
              <a:rPr lang="en-US" dirty="0"/>
              <a:t>Deployment</a:t>
            </a:r>
          </a:p>
        </p:txBody>
      </p:sp>
      <p:sp>
        <p:nvSpPr>
          <p:cNvPr id="3" name="Text Placeholder 2">
            <a:extLst>
              <a:ext uri="{FF2B5EF4-FFF2-40B4-BE49-F238E27FC236}">
                <a16:creationId xmlns:a16="http://schemas.microsoft.com/office/drawing/2014/main" id="{708D8BC1-432C-E94F-A336-7C74A31181F4}"/>
              </a:ext>
            </a:extLst>
          </p:cNvPr>
          <p:cNvSpPr>
            <a:spLocks noGrp="1"/>
          </p:cNvSpPr>
          <p:nvPr>
            <p:ph type="body" idx="1"/>
          </p:nvPr>
        </p:nvSpPr>
        <p:spPr/>
        <p:txBody>
          <a:bodyPr/>
          <a:lstStyle/>
          <a:p>
            <a:r>
              <a:rPr lang="en-US" dirty="0"/>
              <a:t>Tools used:</a:t>
            </a:r>
          </a:p>
          <a:p>
            <a:pPr lvl="1"/>
            <a:r>
              <a:rPr lang="en-US" dirty="0" err="1"/>
              <a:t>Jamf</a:t>
            </a:r>
            <a:r>
              <a:rPr lang="en-US" dirty="0"/>
              <a:t> Pro</a:t>
            </a:r>
          </a:p>
          <a:p>
            <a:pPr lvl="1"/>
            <a:r>
              <a:rPr lang="en-US" dirty="0">
                <a:hlinkClick r:id="rId3"/>
              </a:rPr>
              <a:t>Jamf CIS Scripts</a:t>
            </a:r>
            <a:r>
              <a:rPr lang="en-US" dirty="0"/>
              <a:t> (customized)</a:t>
            </a:r>
          </a:p>
          <a:p>
            <a:pPr lvl="1"/>
            <a:r>
              <a:rPr lang="en-US" dirty="0"/>
              <a:t>Config Profiles</a:t>
            </a:r>
          </a:p>
          <a:p>
            <a:pPr lvl="1"/>
            <a:r>
              <a:rPr lang="en-US" dirty="0"/>
              <a:t>Various scripts</a:t>
            </a:r>
          </a:p>
          <a:p>
            <a:pPr lvl="1"/>
            <a:r>
              <a:rPr lang="en-US" dirty="0"/>
              <a:t>Vendor provided packages and scripts</a:t>
            </a:r>
          </a:p>
        </p:txBody>
      </p:sp>
      <p:sp>
        <p:nvSpPr>
          <p:cNvPr id="4" name="Slide Number Placeholder 3">
            <a:extLst>
              <a:ext uri="{FF2B5EF4-FFF2-40B4-BE49-F238E27FC236}">
                <a16:creationId xmlns:a16="http://schemas.microsoft.com/office/drawing/2014/main" id="{77767D3C-D2C8-6147-9C25-1059BEB03F0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Tree>
    <p:extLst>
      <p:ext uri="{BB962C8B-B14F-4D97-AF65-F5344CB8AC3E}">
        <p14:creationId xmlns:p14="http://schemas.microsoft.com/office/powerpoint/2010/main" val="3351282743"/>
      </p:ext>
    </p:extLst>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934E5-ABCC-1A40-960B-381CF7DB7564}"/>
              </a:ext>
            </a:extLst>
          </p:cNvPr>
          <p:cNvSpPr>
            <a:spLocks noGrp="1"/>
          </p:cNvSpPr>
          <p:nvPr>
            <p:ph type="ctrTitle"/>
          </p:nvPr>
        </p:nvSpPr>
        <p:spPr/>
        <p:txBody>
          <a:bodyPr/>
          <a:lstStyle/>
          <a:p>
            <a:r>
              <a:rPr lang="en-US" dirty="0"/>
              <a:t>So…</a:t>
            </a:r>
          </a:p>
        </p:txBody>
      </p:sp>
      <p:sp>
        <p:nvSpPr>
          <p:cNvPr id="3" name="Subtitle 2">
            <a:extLst>
              <a:ext uri="{FF2B5EF4-FFF2-40B4-BE49-F238E27FC236}">
                <a16:creationId xmlns:a16="http://schemas.microsoft.com/office/drawing/2014/main" id="{4CF9B7A6-BB49-4C48-8F45-23BB9D5012DE}"/>
              </a:ext>
            </a:extLst>
          </p:cNvPr>
          <p:cNvSpPr>
            <a:spLocks noGrp="1"/>
          </p:cNvSpPr>
          <p:nvPr>
            <p:ph type="subTitle" idx="1"/>
          </p:nvPr>
        </p:nvSpPr>
        <p:spPr/>
        <p:txBody>
          <a:bodyPr/>
          <a:lstStyle/>
          <a:p>
            <a:r>
              <a:rPr lang="en-US" dirty="0"/>
              <a:t>Who goes first?</a:t>
            </a:r>
          </a:p>
        </p:txBody>
      </p:sp>
    </p:spTree>
    <p:extLst>
      <p:ext uri="{BB962C8B-B14F-4D97-AF65-F5344CB8AC3E}">
        <p14:creationId xmlns:p14="http://schemas.microsoft.com/office/powerpoint/2010/main" val="2459582437"/>
      </p:ext>
    </p:extLst>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3" name="Picture 2" descr="A picture containing text, indoor, wall&#10;&#10;Description automatically generated">
            <a:extLst>
              <a:ext uri="{FF2B5EF4-FFF2-40B4-BE49-F238E27FC236}">
                <a16:creationId xmlns:a16="http://schemas.microsoft.com/office/drawing/2014/main" id="{E18A4D7D-EB05-A94A-AC12-F32DDA0D697C}"/>
              </a:ext>
            </a:extLst>
          </p:cNvPr>
          <p:cNvPicPr>
            <a:picLocks noChangeAspect="1"/>
          </p:cNvPicPr>
          <p:nvPr/>
        </p:nvPicPr>
        <p:blipFill>
          <a:blip r:embed="rId3"/>
          <a:stretch>
            <a:fillRect/>
          </a:stretch>
        </p:blipFill>
        <p:spPr>
          <a:xfrm>
            <a:off x="0" y="0"/>
            <a:ext cx="9144000" cy="5143500"/>
          </a:xfrm>
          <a:prstGeom prst="rect">
            <a:avLst/>
          </a:prstGeom>
        </p:spPr>
      </p:pic>
      <p:sp>
        <p:nvSpPr>
          <p:cNvPr id="161" name="Google Shape;161;p22"/>
          <p:cNvSpPr/>
          <p:nvPr/>
        </p:nvSpPr>
        <p:spPr>
          <a:xfrm>
            <a:off x="387175" y="327675"/>
            <a:ext cx="2572500" cy="2496900"/>
          </a:xfrm>
          <a:prstGeom prst="ellipse">
            <a:avLst/>
          </a:prstGeom>
          <a:solidFill>
            <a:schemeClr val="bg1">
              <a:alpha val="38320"/>
            </a:schemeClr>
          </a:solidFill>
          <a:ln w="9525" cap="flat" cmpd="sng">
            <a:solidFill>
              <a:srgbClr val="ECEFF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solidFill>
                  <a:schemeClr val="accent1"/>
                </a:solidFill>
                <a:latin typeface="Roboto Slab"/>
                <a:ea typeface="Roboto Slab"/>
                <a:cs typeface="Roboto Slab"/>
                <a:sym typeface="Roboto Slab"/>
              </a:rPr>
              <a:t>Early Adopters</a:t>
            </a:r>
            <a:endParaRPr sz="1800" b="1" dirty="0">
              <a:solidFill>
                <a:schemeClr val="accent1"/>
              </a:solidFill>
              <a:latin typeface="Roboto Slab"/>
              <a:ea typeface="Roboto Slab"/>
              <a:cs typeface="Roboto Slab"/>
              <a:sym typeface="Roboto Slab"/>
            </a:endParaRPr>
          </a:p>
        </p:txBody>
      </p:sp>
      <p:sp>
        <p:nvSpPr>
          <p:cNvPr id="5" name="TextBox 4">
            <a:extLst>
              <a:ext uri="{FF2B5EF4-FFF2-40B4-BE49-F238E27FC236}">
                <a16:creationId xmlns:a16="http://schemas.microsoft.com/office/drawing/2014/main" id="{E11B0A3D-B72C-B649-8847-5D1D7835196C}"/>
              </a:ext>
            </a:extLst>
          </p:cNvPr>
          <p:cNvSpPr txBox="1"/>
          <p:nvPr/>
        </p:nvSpPr>
        <p:spPr>
          <a:xfrm>
            <a:off x="5237018" y="4941454"/>
            <a:ext cx="3906982" cy="184666"/>
          </a:xfrm>
          <a:prstGeom prst="rect">
            <a:avLst/>
          </a:prstGeom>
          <a:noFill/>
        </p:spPr>
        <p:txBody>
          <a:bodyPr wrap="square" rtlCol="0">
            <a:spAutoFit/>
          </a:bodyPr>
          <a:lstStyle/>
          <a:p>
            <a:r>
              <a:rPr lang="en-US" sz="600" dirty="0"/>
              <a:t>Source: https://</a:t>
            </a:r>
            <a:r>
              <a:rPr lang="en-US" sz="600" dirty="0" err="1"/>
              <a:t>www.incimages.com</a:t>
            </a:r>
            <a:r>
              <a:rPr lang="en-US" sz="600" dirty="0"/>
              <a:t>/</a:t>
            </a:r>
            <a:r>
              <a:rPr lang="en-US" sz="600" dirty="0" err="1"/>
              <a:t>uploaded_files</a:t>
            </a:r>
            <a:r>
              <a:rPr lang="en-US" sz="600" dirty="0"/>
              <a:t>/image/1920x1080/getty_143177000_136401.jpg</a:t>
            </a:r>
          </a:p>
        </p:txBody>
      </p:sp>
      <p:cxnSp>
        <p:nvCxnSpPr>
          <p:cNvPr id="8" name="Google Shape;422;p39">
            <a:extLst>
              <a:ext uri="{FF2B5EF4-FFF2-40B4-BE49-F238E27FC236}">
                <a16:creationId xmlns:a16="http://schemas.microsoft.com/office/drawing/2014/main" id="{8A95E550-500E-DF43-BDA9-0B87EB852614}"/>
              </a:ext>
            </a:extLst>
          </p:cNvPr>
          <p:cNvCxnSpPr/>
          <p:nvPr/>
        </p:nvCxnSpPr>
        <p:spPr>
          <a:xfrm rot="10800000">
            <a:off x="3988273" y="2859781"/>
            <a:ext cx="0" cy="498600"/>
          </a:xfrm>
          <a:prstGeom prst="straightConnector1">
            <a:avLst/>
          </a:prstGeom>
          <a:noFill/>
          <a:ln w="9525" cap="flat" cmpd="sng">
            <a:solidFill>
              <a:schemeClr val="lt2"/>
            </a:solidFill>
            <a:prstDash val="solid"/>
            <a:round/>
            <a:headEnd type="oval" w="med" len="med"/>
            <a:tailEnd type="oval" w="med" len="med"/>
          </a:ln>
        </p:spPr>
      </p:cxnSp>
    </p:spTree>
    <p:extLst>
      <p:ext uri="{BB962C8B-B14F-4D97-AF65-F5344CB8AC3E}">
        <p14:creationId xmlns:p14="http://schemas.microsoft.com/office/powerpoint/2010/main" val="3034964648"/>
      </p:ext>
    </p:extLst>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2C2FC-6A9D-7B47-B674-088635E3AABD}"/>
              </a:ext>
            </a:extLst>
          </p:cNvPr>
          <p:cNvSpPr>
            <a:spLocks noGrp="1"/>
          </p:cNvSpPr>
          <p:nvPr>
            <p:ph type="title"/>
          </p:nvPr>
        </p:nvSpPr>
        <p:spPr/>
        <p:txBody>
          <a:bodyPr/>
          <a:lstStyle/>
          <a:p>
            <a:r>
              <a:rPr lang="en-US" dirty="0"/>
              <a:t>Early Adopters</a:t>
            </a:r>
          </a:p>
        </p:txBody>
      </p:sp>
      <p:sp>
        <p:nvSpPr>
          <p:cNvPr id="3" name="Text Placeholder 2">
            <a:extLst>
              <a:ext uri="{FF2B5EF4-FFF2-40B4-BE49-F238E27FC236}">
                <a16:creationId xmlns:a16="http://schemas.microsoft.com/office/drawing/2014/main" id="{FD9DB657-180D-904B-B136-34575F30182F}"/>
              </a:ext>
            </a:extLst>
          </p:cNvPr>
          <p:cNvSpPr>
            <a:spLocks noGrp="1"/>
          </p:cNvSpPr>
          <p:nvPr>
            <p:ph type="body" idx="1"/>
          </p:nvPr>
        </p:nvSpPr>
        <p:spPr/>
        <p:txBody>
          <a:bodyPr/>
          <a:lstStyle/>
          <a:p>
            <a:r>
              <a:rPr lang="en-US" dirty="0"/>
              <a:t>Find them </a:t>
            </a:r>
            <a:r>
              <a:rPr lang="en-US" b="1" dirty="0"/>
              <a:t>early</a:t>
            </a:r>
          </a:p>
          <a:p>
            <a:r>
              <a:rPr lang="en-US" dirty="0"/>
              <a:t>Get a good mixture of user types</a:t>
            </a:r>
          </a:p>
          <a:p>
            <a:pPr lvl="1"/>
            <a:r>
              <a:rPr lang="en-US" dirty="0"/>
              <a:t>IT staff make great early adopters</a:t>
            </a:r>
          </a:p>
          <a:p>
            <a:r>
              <a:rPr lang="en-US" dirty="0"/>
              <a:t>Communicate and follow-up</a:t>
            </a:r>
          </a:p>
        </p:txBody>
      </p:sp>
      <p:sp>
        <p:nvSpPr>
          <p:cNvPr id="4" name="Slide Number Placeholder 3">
            <a:extLst>
              <a:ext uri="{FF2B5EF4-FFF2-40B4-BE49-F238E27FC236}">
                <a16:creationId xmlns:a16="http://schemas.microsoft.com/office/drawing/2014/main" id="{655ACC09-85EC-5949-A1AA-ABB1CA5F362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Tree>
    <p:extLst>
      <p:ext uri="{BB962C8B-B14F-4D97-AF65-F5344CB8AC3E}">
        <p14:creationId xmlns:p14="http://schemas.microsoft.com/office/powerpoint/2010/main" val="4238984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grpId="0" nodeType="clickEffect">
                                  <p:stCondLst>
                                    <p:cond delay="0"/>
                                  </p:stCondLst>
                                  <p:iterate type="lt">
                                    <p:tmPct val="4000"/>
                                  </p:iterate>
                                  <p:childTnLst>
                                    <p:set>
                                      <p:cBhvr override="childStyle">
                                        <p:cTn id="6" dur="1000" fill="hold"/>
                                        <p:tgtEl>
                                          <p:spTgt spid="3">
                                            <p:txEl>
                                              <p:pRg st="0" end="0"/>
                                            </p:txEl>
                                          </p:spTgt>
                                        </p:tgtEl>
                                        <p:attrNameLst>
                                          <p:attrName>style.textDecorationUnderline</p:attrName>
                                        </p:attrNameLst>
                                      </p:cBhvr>
                                      <p:to>
                                        <p:strVal val="true"/>
                                      </p:to>
                                    </p:set>
                                  </p:childTnLst>
                                </p:cTn>
                              </p:par>
                            </p:childTnLst>
                          </p:cTn>
                        </p:par>
                      </p:childTnLst>
                    </p:cTn>
                  </p:par>
                  <p:par>
                    <p:cTn id="7" fill="hold">
                      <p:stCondLst>
                        <p:cond delay="indefinite"/>
                      </p:stCondLst>
                      <p:childTnLst>
                        <p:par>
                          <p:cTn id="8" fill="hold">
                            <p:stCondLst>
                              <p:cond delay="0"/>
                            </p:stCondLst>
                            <p:childTnLst>
                              <p:par>
                                <p:cTn id="9" presetID="18" presetClass="emph" presetSubtype="0" fill="hold" grpId="0" nodeType="clickEffect">
                                  <p:stCondLst>
                                    <p:cond delay="0"/>
                                  </p:stCondLst>
                                  <p:iterate type="lt">
                                    <p:tmPct val="4000"/>
                                  </p:iterate>
                                  <p:childTnLst>
                                    <p:set>
                                      <p:cBhvr override="childStyle">
                                        <p:cTn id="10" dur="1000" fill="hold"/>
                                        <p:tgtEl>
                                          <p:spTgt spid="3">
                                            <p:txEl>
                                              <p:pRg st="1" end="1"/>
                                            </p:txEl>
                                          </p:spTgt>
                                        </p:tgtEl>
                                        <p:attrNameLst>
                                          <p:attrName>style.textDecorationUnderline</p:attrName>
                                        </p:attrNameLst>
                                      </p:cBhvr>
                                      <p:to>
                                        <p:strVal val="true"/>
                                      </p:to>
                                    </p:set>
                                  </p:childTnLst>
                                </p:cTn>
                              </p:par>
                              <p:par>
                                <p:cTn id="11" presetID="18" presetClass="emph" presetSubtype="0" fill="hold" grpId="0" nodeType="withEffect">
                                  <p:stCondLst>
                                    <p:cond delay="0"/>
                                  </p:stCondLst>
                                  <p:iterate type="lt">
                                    <p:tmPct val="4000"/>
                                  </p:iterate>
                                  <p:childTnLst>
                                    <p:set>
                                      <p:cBhvr override="childStyle">
                                        <p:cTn id="12" dur="1000" fill="hold"/>
                                        <p:tgtEl>
                                          <p:spTgt spid="3">
                                            <p:txEl>
                                              <p:pRg st="2" end="2"/>
                                            </p:txEl>
                                          </p:spTgt>
                                        </p:tgtEl>
                                        <p:attrNameLst>
                                          <p:attrName>style.textDecorationUnderline</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8" presetClass="emph" presetSubtype="0" fill="hold" grpId="0" nodeType="clickEffect">
                                  <p:stCondLst>
                                    <p:cond delay="0"/>
                                  </p:stCondLst>
                                  <p:iterate type="lt">
                                    <p:tmPct val="4000"/>
                                  </p:iterate>
                                  <p:childTnLst>
                                    <p:set>
                                      <p:cBhvr override="childStyle">
                                        <p:cTn id="16" dur="1000" fill="hold"/>
                                        <p:tgtEl>
                                          <p:spTgt spid="3">
                                            <p:txEl>
                                              <p:pRg st="3" end="3"/>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39"/>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Timeline (Revised)</a:t>
            </a:r>
            <a:endParaRPr dirty="0"/>
          </a:p>
        </p:txBody>
      </p:sp>
      <p:sp>
        <p:nvSpPr>
          <p:cNvPr id="408" name="Google Shape;408;p39"/>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sp>
        <p:nvSpPr>
          <p:cNvPr id="410" name="Google Shape;410;p39"/>
          <p:cNvSpPr/>
          <p:nvPr/>
        </p:nvSpPr>
        <p:spPr>
          <a:xfrm>
            <a:off x="6991790" y="2451150"/>
            <a:ext cx="1482971" cy="393600"/>
          </a:xfrm>
          <a:prstGeom prst="homePlate">
            <a:avLst>
              <a:gd name="adj" fmla="val 32030"/>
            </a:avLst>
          </a:prstGeom>
          <a:solidFill>
            <a:schemeClr val="accent2">
              <a:lumMod val="50000"/>
            </a:schemeClr>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a:solidFill>
                  <a:schemeClr val="lt1"/>
                </a:solidFill>
                <a:latin typeface="Source Sans Pro"/>
                <a:ea typeface="Source Sans Pro"/>
                <a:cs typeface="Source Sans Pro"/>
                <a:sym typeface="Source Sans Pro"/>
              </a:rPr>
              <a:t>Q3</a:t>
            </a:r>
            <a:endParaRPr sz="1000" dirty="0">
              <a:solidFill>
                <a:schemeClr val="lt1"/>
              </a:solidFill>
              <a:latin typeface="Source Sans Pro"/>
              <a:ea typeface="Source Sans Pro"/>
              <a:cs typeface="Source Sans Pro"/>
              <a:sym typeface="Source Sans Pro"/>
            </a:endParaRPr>
          </a:p>
        </p:txBody>
      </p:sp>
      <p:sp>
        <p:nvSpPr>
          <p:cNvPr id="412" name="Google Shape;412;p39"/>
          <p:cNvSpPr/>
          <p:nvPr/>
        </p:nvSpPr>
        <p:spPr>
          <a:xfrm>
            <a:off x="6131387" y="2451150"/>
            <a:ext cx="984824"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a:solidFill>
                  <a:schemeClr val="lt1"/>
                </a:solidFill>
                <a:latin typeface="Source Sans Pro"/>
                <a:ea typeface="Source Sans Pro"/>
                <a:cs typeface="Source Sans Pro"/>
                <a:sym typeface="Source Sans Pro"/>
              </a:rPr>
              <a:t>JUN</a:t>
            </a:r>
            <a:endParaRPr sz="1000" dirty="0">
              <a:solidFill>
                <a:schemeClr val="lt1"/>
              </a:solidFill>
              <a:latin typeface="Source Sans Pro"/>
              <a:ea typeface="Source Sans Pro"/>
              <a:cs typeface="Source Sans Pro"/>
              <a:sym typeface="Source Sans Pro"/>
            </a:endParaRPr>
          </a:p>
        </p:txBody>
      </p:sp>
      <p:sp>
        <p:nvSpPr>
          <p:cNvPr id="413" name="Google Shape;413;p39"/>
          <p:cNvSpPr/>
          <p:nvPr/>
        </p:nvSpPr>
        <p:spPr>
          <a:xfrm>
            <a:off x="5276523" y="2451150"/>
            <a:ext cx="984824"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a:solidFill>
                  <a:schemeClr val="lt1"/>
                </a:solidFill>
                <a:latin typeface="Source Sans Pro"/>
                <a:ea typeface="Source Sans Pro"/>
                <a:cs typeface="Source Sans Pro"/>
                <a:sym typeface="Source Sans Pro"/>
              </a:rPr>
              <a:t>MAY</a:t>
            </a:r>
            <a:endParaRPr sz="1000" dirty="0">
              <a:solidFill>
                <a:schemeClr val="lt1"/>
              </a:solidFill>
              <a:latin typeface="Source Sans Pro"/>
              <a:ea typeface="Source Sans Pro"/>
              <a:cs typeface="Source Sans Pro"/>
              <a:sym typeface="Source Sans Pro"/>
            </a:endParaRPr>
          </a:p>
        </p:txBody>
      </p:sp>
      <p:sp>
        <p:nvSpPr>
          <p:cNvPr id="414" name="Google Shape;414;p39"/>
          <p:cNvSpPr/>
          <p:nvPr/>
        </p:nvSpPr>
        <p:spPr>
          <a:xfrm>
            <a:off x="4416120" y="2451150"/>
            <a:ext cx="984824"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a:solidFill>
                  <a:schemeClr val="lt1"/>
                </a:solidFill>
                <a:latin typeface="Source Sans Pro"/>
                <a:ea typeface="Source Sans Pro"/>
                <a:cs typeface="Source Sans Pro"/>
                <a:sym typeface="Source Sans Pro"/>
              </a:rPr>
              <a:t>APR</a:t>
            </a:r>
            <a:endParaRPr sz="1000" dirty="0">
              <a:solidFill>
                <a:schemeClr val="lt1"/>
              </a:solidFill>
              <a:latin typeface="Source Sans Pro"/>
              <a:ea typeface="Source Sans Pro"/>
              <a:cs typeface="Source Sans Pro"/>
              <a:sym typeface="Source Sans Pro"/>
            </a:endParaRPr>
          </a:p>
        </p:txBody>
      </p:sp>
      <p:sp>
        <p:nvSpPr>
          <p:cNvPr id="415" name="Google Shape;415;p39"/>
          <p:cNvSpPr/>
          <p:nvPr/>
        </p:nvSpPr>
        <p:spPr>
          <a:xfrm>
            <a:off x="3561256" y="2451150"/>
            <a:ext cx="984824"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a:solidFill>
                  <a:schemeClr val="lt1"/>
                </a:solidFill>
                <a:latin typeface="Source Sans Pro"/>
                <a:ea typeface="Source Sans Pro"/>
                <a:cs typeface="Source Sans Pro"/>
                <a:sym typeface="Source Sans Pro"/>
              </a:rPr>
              <a:t>MAR</a:t>
            </a:r>
            <a:endParaRPr sz="1000" dirty="0">
              <a:solidFill>
                <a:schemeClr val="lt1"/>
              </a:solidFill>
              <a:latin typeface="Source Sans Pro"/>
              <a:ea typeface="Source Sans Pro"/>
              <a:cs typeface="Source Sans Pro"/>
              <a:sym typeface="Source Sans Pro"/>
            </a:endParaRPr>
          </a:p>
        </p:txBody>
      </p:sp>
      <p:sp>
        <p:nvSpPr>
          <p:cNvPr id="416" name="Google Shape;416;p39"/>
          <p:cNvSpPr/>
          <p:nvPr/>
        </p:nvSpPr>
        <p:spPr>
          <a:xfrm>
            <a:off x="2709032" y="2451150"/>
            <a:ext cx="984824"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a:solidFill>
                  <a:schemeClr val="lt1"/>
                </a:solidFill>
                <a:latin typeface="Source Sans Pro"/>
                <a:ea typeface="Source Sans Pro"/>
                <a:cs typeface="Source Sans Pro"/>
                <a:sym typeface="Source Sans Pro"/>
              </a:rPr>
              <a:t>FEB</a:t>
            </a:r>
            <a:endParaRPr sz="1000" dirty="0">
              <a:solidFill>
                <a:schemeClr val="lt1"/>
              </a:solidFill>
              <a:latin typeface="Source Sans Pro"/>
              <a:ea typeface="Source Sans Pro"/>
              <a:cs typeface="Source Sans Pro"/>
              <a:sym typeface="Source Sans Pro"/>
            </a:endParaRPr>
          </a:p>
        </p:txBody>
      </p:sp>
      <p:sp>
        <p:nvSpPr>
          <p:cNvPr id="417" name="Google Shape;417;p39"/>
          <p:cNvSpPr/>
          <p:nvPr/>
        </p:nvSpPr>
        <p:spPr>
          <a:xfrm>
            <a:off x="1859456" y="2451150"/>
            <a:ext cx="984824"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a:solidFill>
                  <a:schemeClr val="lt1"/>
                </a:solidFill>
                <a:latin typeface="Source Sans Pro"/>
                <a:ea typeface="Source Sans Pro"/>
                <a:cs typeface="Source Sans Pro"/>
                <a:sym typeface="Source Sans Pro"/>
              </a:rPr>
              <a:t>JAN</a:t>
            </a:r>
            <a:endParaRPr sz="1000" dirty="0">
              <a:solidFill>
                <a:schemeClr val="lt1"/>
              </a:solidFill>
              <a:latin typeface="Source Sans Pro"/>
              <a:ea typeface="Source Sans Pro"/>
              <a:cs typeface="Source Sans Pro"/>
              <a:sym typeface="Source Sans Pro"/>
            </a:endParaRPr>
          </a:p>
        </p:txBody>
      </p:sp>
      <p:sp>
        <p:nvSpPr>
          <p:cNvPr id="420" name="Google Shape;420;p39"/>
          <p:cNvSpPr/>
          <p:nvPr/>
        </p:nvSpPr>
        <p:spPr>
          <a:xfrm>
            <a:off x="665114" y="2451150"/>
            <a:ext cx="1318036"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a:solidFill>
                  <a:schemeClr val="lt1"/>
                </a:solidFill>
                <a:latin typeface="Source Sans Pro"/>
                <a:ea typeface="Source Sans Pro"/>
                <a:cs typeface="Source Sans Pro"/>
                <a:sym typeface="Source Sans Pro"/>
              </a:rPr>
              <a:t>Q4</a:t>
            </a:r>
            <a:endParaRPr sz="1000" dirty="0">
              <a:solidFill>
                <a:schemeClr val="lt1"/>
              </a:solidFill>
              <a:latin typeface="Source Sans Pro"/>
              <a:ea typeface="Source Sans Pro"/>
              <a:cs typeface="Source Sans Pro"/>
              <a:sym typeface="Source Sans Pro"/>
            </a:endParaRPr>
          </a:p>
        </p:txBody>
      </p:sp>
      <p:cxnSp>
        <p:nvCxnSpPr>
          <p:cNvPr id="422" name="Google Shape;422;p39"/>
          <p:cNvCxnSpPr/>
          <p:nvPr/>
        </p:nvCxnSpPr>
        <p:spPr>
          <a:xfrm rot="10800000">
            <a:off x="1900479" y="1964703"/>
            <a:ext cx="0" cy="498600"/>
          </a:xfrm>
          <a:prstGeom prst="straightConnector1">
            <a:avLst/>
          </a:prstGeom>
          <a:noFill/>
          <a:ln w="9525" cap="flat" cmpd="sng">
            <a:solidFill>
              <a:schemeClr val="lt2"/>
            </a:solidFill>
            <a:prstDash val="solid"/>
            <a:round/>
            <a:headEnd type="oval" w="med" len="med"/>
            <a:tailEnd type="oval" w="med" len="med"/>
          </a:ln>
        </p:spPr>
      </p:cxnSp>
      <p:sp>
        <p:nvSpPr>
          <p:cNvPr id="423" name="Google Shape;423;p39"/>
          <p:cNvSpPr txBox="1"/>
          <p:nvPr/>
        </p:nvSpPr>
        <p:spPr>
          <a:xfrm>
            <a:off x="1859456" y="1409972"/>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dirty="0">
                <a:solidFill>
                  <a:schemeClr val="dk2"/>
                </a:solidFill>
                <a:latin typeface="Source Sans Pro"/>
                <a:ea typeface="Source Sans Pro"/>
                <a:cs typeface="Source Sans Pro"/>
                <a:sym typeface="Source Sans Pro"/>
              </a:rPr>
              <a:t>Have all known Macs enrolled with </a:t>
            </a:r>
            <a:r>
              <a:rPr lang="en" sz="900" dirty="0" err="1">
                <a:solidFill>
                  <a:schemeClr val="dk2"/>
                </a:solidFill>
                <a:latin typeface="Source Sans Pro"/>
                <a:ea typeface="Source Sans Pro"/>
                <a:cs typeface="Source Sans Pro"/>
                <a:sym typeface="Source Sans Pro"/>
              </a:rPr>
              <a:t>Jamf</a:t>
            </a:r>
            <a:r>
              <a:rPr lang="en" sz="900" dirty="0">
                <a:solidFill>
                  <a:schemeClr val="dk2"/>
                </a:solidFill>
                <a:latin typeface="Source Sans Pro"/>
                <a:ea typeface="Source Sans Pro"/>
                <a:cs typeface="Source Sans Pro"/>
                <a:sym typeface="Source Sans Pro"/>
              </a:rPr>
              <a:t>, communicate changes to users</a:t>
            </a:r>
            <a:endParaRPr sz="900" dirty="0">
              <a:solidFill>
                <a:schemeClr val="dk2"/>
              </a:solidFill>
              <a:latin typeface="Source Sans Pro"/>
              <a:ea typeface="Source Sans Pro"/>
              <a:cs typeface="Source Sans Pro"/>
              <a:sym typeface="Source Sans Pro"/>
            </a:endParaRPr>
          </a:p>
        </p:txBody>
      </p:sp>
      <p:cxnSp>
        <p:nvCxnSpPr>
          <p:cNvPr id="424" name="Google Shape;424;p39"/>
          <p:cNvCxnSpPr>
            <a:cxnSpLocks/>
          </p:cNvCxnSpPr>
          <p:nvPr/>
        </p:nvCxnSpPr>
        <p:spPr>
          <a:xfrm flipV="1">
            <a:off x="3531616" y="1763867"/>
            <a:ext cx="0" cy="699436"/>
          </a:xfrm>
          <a:prstGeom prst="straightConnector1">
            <a:avLst/>
          </a:prstGeom>
          <a:noFill/>
          <a:ln w="9525" cap="flat" cmpd="sng">
            <a:solidFill>
              <a:schemeClr val="lt2"/>
            </a:solidFill>
            <a:prstDash val="solid"/>
            <a:round/>
            <a:headEnd type="oval" w="med" len="med"/>
            <a:tailEnd type="oval" w="med" len="med"/>
          </a:ln>
        </p:spPr>
      </p:cxnSp>
      <p:sp>
        <p:nvSpPr>
          <p:cNvPr id="425" name="Google Shape;425;p39"/>
          <p:cNvSpPr txBox="1"/>
          <p:nvPr/>
        </p:nvSpPr>
        <p:spPr>
          <a:xfrm>
            <a:off x="3511161" y="1214862"/>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b="1" dirty="0">
                <a:solidFill>
                  <a:schemeClr val="dk2"/>
                </a:solidFill>
                <a:latin typeface="Source Sans Pro"/>
                <a:ea typeface="Source Sans Pro"/>
                <a:cs typeface="Source Sans Pro"/>
                <a:sym typeface="Source Sans Pro"/>
              </a:rPr>
              <a:t>Security Compliance Wave 1 (EA)</a:t>
            </a:r>
            <a:endParaRPr sz="900" b="1" dirty="0">
              <a:solidFill>
                <a:schemeClr val="dk2"/>
              </a:solidFill>
              <a:latin typeface="Source Sans Pro"/>
              <a:ea typeface="Source Sans Pro"/>
              <a:cs typeface="Source Sans Pro"/>
              <a:sym typeface="Source Sans Pro"/>
            </a:endParaRPr>
          </a:p>
        </p:txBody>
      </p:sp>
      <p:cxnSp>
        <p:nvCxnSpPr>
          <p:cNvPr id="426" name="Google Shape;426;p39"/>
          <p:cNvCxnSpPr>
            <a:cxnSpLocks/>
          </p:cNvCxnSpPr>
          <p:nvPr/>
        </p:nvCxnSpPr>
        <p:spPr>
          <a:xfrm flipV="1">
            <a:off x="5286398" y="1763867"/>
            <a:ext cx="0" cy="707546"/>
          </a:xfrm>
          <a:prstGeom prst="straightConnector1">
            <a:avLst/>
          </a:prstGeom>
          <a:noFill/>
          <a:ln w="9525" cap="flat" cmpd="sng">
            <a:solidFill>
              <a:schemeClr val="lt2"/>
            </a:solidFill>
            <a:prstDash val="solid"/>
            <a:round/>
            <a:headEnd type="oval" w="med" len="med"/>
            <a:tailEnd type="oval" w="med" len="med"/>
          </a:ln>
        </p:spPr>
      </p:cxnSp>
      <p:sp>
        <p:nvSpPr>
          <p:cNvPr id="427" name="Google Shape;427;p39"/>
          <p:cNvSpPr txBox="1"/>
          <p:nvPr/>
        </p:nvSpPr>
        <p:spPr>
          <a:xfrm>
            <a:off x="5267450" y="1222972"/>
            <a:ext cx="1249500" cy="533400"/>
          </a:xfrm>
          <a:prstGeom prst="rect">
            <a:avLst/>
          </a:prstGeom>
          <a:noFill/>
          <a:ln>
            <a:noFill/>
          </a:ln>
        </p:spPr>
        <p:txBody>
          <a:bodyPr spcFirstLastPara="1" wrap="square" lIns="0" tIns="0" rIns="0" bIns="0" anchor="b" anchorCtr="0">
            <a:noAutofit/>
          </a:bodyPr>
          <a:lstStyle/>
          <a:p>
            <a:pPr lvl="0"/>
            <a:r>
              <a:rPr lang="en-US" sz="900" b="1" dirty="0">
                <a:solidFill>
                  <a:schemeClr val="dk2"/>
                </a:solidFill>
                <a:latin typeface="Source Sans Pro"/>
                <a:ea typeface="Source Sans Pro"/>
                <a:cs typeface="Source Sans Pro"/>
                <a:sym typeface="Source Sans Pro"/>
              </a:rPr>
              <a:t>Security Compliance Wave 2 (EA)</a:t>
            </a:r>
          </a:p>
        </p:txBody>
      </p:sp>
      <p:cxnSp>
        <p:nvCxnSpPr>
          <p:cNvPr id="428" name="Google Shape;428;p39"/>
          <p:cNvCxnSpPr>
            <a:cxnSpLocks/>
          </p:cNvCxnSpPr>
          <p:nvPr/>
        </p:nvCxnSpPr>
        <p:spPr>
          <a:xfrm flipV="1">
            <a:off x="6808813" y="1780337"/>
            <a:ext cx="0" cy="691076"/>
          </a:xfrm>
          <a:prstGeom prst="straightConnector1">
            <a:avLst/>
          </a:prstGeom>
          <a:noFill/>
          <a:ln w="9525" cap="flat" cmpd="sng">
            <a:solidFill>
              <a:schemeClr val="lt2"/>
            </a:solidFill>
            <a:prstDash val="solid"/>
            <a:round/>
            <a:headEnd type="oval" w="med" len="med"/>
            <a:tailEnd type="oval" w="med" len="med"/>
          </a:ln>
        </p:spPr>
      </p:cxnSp>
      <p:sp>
        <p:nvSpPr>
          <p:cNvPr id="429" name="Google Shape;429;p39"/>
          <p:cNvSpPr txBox="1"/>
          <p:nvPr/>
        </p:nvSpPr>
        <p:spPr>
          <a:xfrm>
            <a:off x="6791372" y="1222972"/>
            <a:ext cx="1249500" cy="533400"/>
          </a:xfrm>
          <a:prstGeom prst="rect">
            <a:avLst/>
          </a:prstGeom>
          <a:noFill/>
          <a:ln>
            <a:noFill/>
          </a:ln>
        </p:spPr>
        <p:txBody>
          <a:bodyPr spcFirstLastPara="1" wrap="square" lIns="0" tIns="0" rIns="0" bIns="0" anchor="b" anchorCtr="0">
            <a:noAutofit/>
          </a:bodyPr>
          <a:lstStyle/>
          <a:p>
            <a:pPr lvl="0"/>
            <a:r>
              <a:rPr lang="en-US" sz="900" b="1" dirty="0">
                <a:solidFill>
                  <a:schemeClr val="dk2"/>
                </a:solidFill>
                <a:latin typeface="Source Sans Pro"/>
                <a:ea typeface="Source Sans Pro"/>
                <a:cs typeface="Source Sans Pro"/>
                <a:sym typeface="Source Sans Pro"/>
              </a:rPr>
              <a:t>Security Compliance Wave 3 (EA)</a:t>
            </a:r>
          </a:p>
        </p:txBody>
      </p:sp>
      <p:cxnSp>
        <p:nvCxnSpPr>
          <p:cNvPr id="434" name="Google Shape;434;p39"/>
          <p:cNvCxnSpPr/>
          <p:nvPr/>
        </p:nvCxnSpPr>
        <p:spPr>
          <a:xfrm rot="10800000">
            <a:off x="2072851" y="2825537"/>
            <a:ext cx="0" cy="498600"/>
          </a:xfrm>
          <a:prstGeom prst="straightConnector1">
            <a:avLst/>
          </a:prstGeom>
          <a:noFill/>
          <a:ln w="9525" cap="flat" cmpd="sng">
            <a:solidFill>
              <a:schemeClr val="lt2"/>
            </a:solidFill>
            <a:prstDash val="solid"/>
            <a:round/>
            <a:headEnd type="oval" w="med" len="med"/>
            <a:tailEnd type="oval" w="med" len="med"/>
          </a:ln>
        </p:spPr>
      </p:cxnSp>
      <p:sp>
        <p:nvSpPr>
          <p:cNvPr id="435" name="Google Shape;435;p39"/>
          <p:cNvSpPr txBox="1"/>
          <p:nvPr/>
        </p:nvSpPr>
        <p:spPr>
          <a:xfrm>
            <a:off x="2002712" y="3348718"/>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dirty="0">
                <a:solidFill>
                  <a:schemeClr val="dk2"/>
                </a:solidFill>
                <a:latin typeface="Source Sans Pro"/>
                <a:ea typeface="Source Sans Pro"/>
                <a:cs typeface="Source Sans Pro"/>
                <a:sym typeface="Source Sans Pro"/>
              </a:rPr>
              <a:t>Begin software and hardware audit of enrolled devices</a:t>
            </a:r>
            <a:endParaRPr sz="900" dirty="0">
              <a:solidFill>
                <a:schemeClr val="dk2"/>
              </a:solidFill>
              <a:latin typeface="Source Sans Pro"/>
              <a:ea typeface="Source Sans Pro"/>
              <a:cs typeface="Source Sans Pro"/>
              <a:sym typeface="Source Sans Pro"/>
            </a:endParaRPr>
          </a:p>
        </p:txBody>
      </p:sp>
      <p:cxnSp>
        <p:nvCxnSpPr>
          <p:cNvPr id="440" name="Google Shape;440;p39"/>
          <p:cNvCxnSpPr>
            <a:cxnSpLocks/>
          </p:cNvCxnSpPr>
          <p:nvPr/>
        </p:nvCxnSpPr>
        <p:spPr>
          <a:xfrm flipV="1">
            <a:off x="4446630" y="2820716"/>
            <a:ext cx="0" cy="657002"/>
          </a:xfrm>
          <a:prstGeom prst="straightConnector1">
            <a:avLst/>
          </a:prstGeom>
          <a:noFill/>
          <a:ln w="9525" cap="flat" cmpd="sng">
            <a:solidFill>
              <a:schemeClr val="lt2"/>
            </a:solidFill>
            <a:prstDash val="solid"/>
            <a:round/>
            <a:headEnd type="oval" w="med" len="med"/>
            <a:tailEnd type="oval" w="med" len="med"/>
          </a:ln>
        </p:spPr>
      </p:cxnSp>
      <p:sp>
        <p:nvSpPr>
          <p:cNvPr id="441" name="Google Shape;441;p39"/>
          <p:cNvSpPr txBox="1"/>
          <p:nvPr/>
        </p:nvSpPr>
        <p:spPr>
          <a:xfrm>
            <a:off x="4403973" y="3546262"/>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dirty="0">
                <a:solidFill>
                  <a:schemeClr val="dk2"/>
                </a:solidFill>
                <a:latin typeface="Source Sans Pro"/>
                <a:ea typeface="Source Sans Pro"/>
                <a:cs typeface="Source Sans Pro"/>
                <a:sym typeface="Source Sans Pro"/>
              </a:rPr>
              <a:t>Refine and adjust based on feedback</a:t>
            </a:r>
            <a:endParaRPr sz="900" dirty="0">
              <a:solidFill>
                <a:schemeClr val="dk2"/>
              </a:solidFill>
              <a:latin typeface="Source Sans Pro"/>
              <a:ea typeface="Source Sans Pro"/>
              <a:cs typeface="Source Sans Pro"/>
              <a:sym typeface="Source Sans Pro"/>
            </a:endParaRPr>
          </a:p>
        </p:txBody>
      </p:sp>
      <p:cxnSp>
        <p:nvCxnSpPr>
          <p:cNvPr id="43" name="Google Shape;440;p39">
            <a:extLst>
              <a:ext uri="{FF2B5EF4-FFF2-40B4-BE49-F238E27FC236}">
                <a16:creationId xmlns:a16="http://schemas.microsoft.com/office/drawing/2014/main" id="{6C377FCA-D745-DE45-B076-11373479D730}"/>
              </a:ext>
            </a:extLst>
          </p:cNvPr>
          <p:cNvCxnSpPr>
            <a:cxnSpLocks/>
          </p:cNvCxnSpPr>
          <p:nvPr/>
        </p:nvCxnSpPr>
        <p:spPr>
          <a:xfrm flipV="1">
            <a:off x="5957477" y="2816634"/>
            <a:ext cx="0" cy="661084"/>
          </a:xfrm>
          <a:prstGeom prst="straightConnector1">
            <a:avLst/>
          </a:prstGeom>
          <a:noFill/>
          <a:ln w="9525" cap="flat" cmpd="sng">
            <a:solidFill>
              <a:schemeClr val="lt2"/>
            </a:solidFill>
            <a:prstDash val="solid"/>
            <a:round/>
            <a:headEnd type="oval" w="med" len="med"/>
            <a:tailEnd type="oval" w="med" len="med"/>
          </a:ln>
        </p:spPr>
      </p:cxnSp>
      <p:sp>
        <p:nvSpPr>
          <p:cNvPr id="44" name="Google Shape;441;p39">
            <a:extLst>
              <a:ext uri="{FF2B5EF4-FFF2-40B4-BE49-F238E27FC236}">
                <a16:creationId xmlns:a16="http://schemas.microsoft.com/office/drawing/2014/main" id="{7F2D6D55-5C56-F04F-BF75-676DA33E7908}"/>
              </a:ext>
            </a:extLst>
          </p:cNvPr>
          <p:cNvSpPr txBox="1"/>
          <p:nvPr/>
        </p:nvSpPr>
        <p:spPr>
          <a:xfrm>
            <a:off x="5914820" y="354218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dirty="0">
                <a:solidFill>
                  <a:schemeClr val="dk2"/>
                </a:solidFill>
                <a:latin typeface="Source Sans Pro"/>
                <a:ea typeface="Source Sans Pro"/>
                <a:cs typeface="Source Sans Pro"/>
                <a:sym typeface="Source Sans Pro"/>
              </a:rPr>
              <a:t>Refine and adjust based on feedback</a:t>
            </a:r>
            <a:endParaRPr sz="900" dirty="0">
              <a:solidFill>
                <a:schemeClr val="dk2"/>
              </a:solidFill>
              <a:latin typeface="Source Sans Pro"/>
              <a:ea typeface="Source Sans Pro"/>
              <a:cs typeface="Source Sans Pro"/>
              <a:sym typeface="Source Sans Pro"/>
            </a:endParaRPr>
          </a:p>
        </p:txBody>
      </p:sp>
      <p:cxnSp>
        <p:nvCxnSpPr>
          <p:cNvPr id="28" name="Google Shape;424;p39">
            <a:extLst>
              <a:ext uri="{FF2B5EF4-FFF2-40B4-BE49-F238E27FC236}">
                <a16:creationId xmlns:a16="http://schemas.microsoft.com/office/drawing/2014/main" id="{27AFC674-6FB0-044F-B410-19A1A5FA8A30}"/>
              </a:ext>
            </a:extLst>
          </p:cNvPr>
          <p:cNvCxnSpPr>
            <a:cxnSpLocks/>
          </p:cNvCxnSpPr>
          <p:nvPr/>
        </p:nvCxnSpPr>
        <p:spPr>
          <a:xfrm flipV="1">
            <a:off x="3727481" y="2269965"/>
            <a:ext cx="0" cy="196662"/>
          </a:xfrm>
          <a:prstGeom prst="straightConnector1">
            <a:avLst/>
          </a:prstGeom>
          <a:noFill/>
          <a:ln w="9525" cap="flat" cmpd="sng">
            <a:solidFill>
              <a:schemeClr val="lt2"/>
            </a:solidFill>
            <a:prstDash val="solid"/>
            <a:round/>
            <a:headEnd type="oval" w="med" len="med"/>
            <a:tailEnd type="oval" w="med" len="med"/>
          </a:ln>
        </p:spPr>
      </p:cxnSp>
      <p:sp>
        <p:nvSpPr>
          <p:cNvPr id="29" name="Google Shape;425;p39">
            <a:extLst>
              <a:ext uri="{FF2B5EF4-FFF2-40B4-BE49-F238E27FC236}">
                <a16:creationId xmlns:a16="http://schemas.microsoft.com/office/drawing/2014/main" id="{C0429EB1-189F-2943-956F-EEAEB391EDEE}"/>
              </a:ext>
            </a:extLst>
          </p:cNvPr>
          <p:cNvSpPr txBox="1"/>
          <p:nvPr/>
        </p:nvSpPr>
        <p:spPr>
          <a:xfrm>
            <a:off x="3687965" y="172907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b="1" dirty="0">
                <a:solidFill>
                  <a:schemeClr val="dk2"/>
                </a:solidFill>
                <a:latin typeface="Source Sans Pro"/>
                <a:ea typeface="Source Sans Pro"/>
                <a:cs typeface="Source Sans Pro"/>
                <a:sym typeface="Source Sans Pro"/>
              </a:rPr>
              <a:t>Security Compliance Wave 1 (Everyone)</a:t>
            </a:r>
            <a:endParaRPr sz="900" b="1" dirty="0">
              <a:solidFill>
                <a:schemeClr val="dk2"/>
              </a:solidFill>
              <a:latin typeface="Source Sans Pro"/>
              <a:ea typeface="Source Sans Pro"/>
              <a:cs typeface="Source Sans Pro"/>
              <a:sym typeface="Source Sans Pro"/>
            </a:endParaRPr>
          </a:p>
        </p:txBody>
      </p:sp>
      <p:cxnSp>
        <p:nvCxnSpPr>
          <p:cNvPr id="31" name="Google Shape;424;p39">
            <a:extLst>
              <a:ext uri="{FF2B5EF4-FFF2-40B4-BE49-F238E27FC236}">
                <a16:creationId xmlns:a16="http://schemas.microsoft.com/office/drawing/2014/main" id="{CD0839BA-13EA-8941-9E23-4A7655C75C7A}"/>
              </a:ext>
            </a:extLst>
          </p:cNvPr>
          <p:cNvCxnSpPr>
            <a:cxnSpLocks/>
          </p:cNvCxnSpPr>
          <p:nvPr/>
        </p:nvCxnSpPr>
        <p:spPr>
          <a:xfrm flipV="1">
            <a:off x="5535132" y="2277460"/>
            <a:ext cx="0" cy="196662"/>
          </a:xfrm>
          <a:prstGeom prst="straightConnector1">
            <a:avLst/>
          </a:prstGeom>
          <a:noFill/>
          <a:ln w="9525" cap="flat" cmpd="sng">
            <a:solidFill>
              <a:schemeClr val="lt2"/>
            </a:solidFill>
            <a:prstDash val="solid"/>
            <a:round/>
            <a:headEnd type="oval" w="med" len="med"/>
            <a:tailEnd type="oval" w="med" len="med"/>
          </a:ln>
        </p:spPr>
      </p:cxnSp>
      <p:sp>
        <p:nvSpPr>
          <p:cNvPr id="32" name="Google Shape;425;p39">
            <a:extLst>
              <a:ext uri="{FF2B5EF4-FFF2-40B4-BE49-F238E27FC236}">
                <a16:creationId xmlns:a16="http://schemas.microsoft.com/office/drawing/2014/main" id="{C8299143-072B-854C-B118-EFA401B5C7E4}"/>
              </a:ext>
            </a:extLst>
          </p:cNvPr>
          <p:cNvSpPr txBox="1"/>
          <p:nvPr/>
        </p:nvSpPr>
        <p:spPr>
          <a:xfrm>
            <a:off x="5495616" y="172907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b="1" dirty="0">
                <a:solidFill>
                  <a:schemeClr val="dk2"/>
                </a:solidFill>
                <a:latin typeface="Source Sans Pro"/>
                <a:ea typeface="Source Sans Pro"/>
                <a:cs typeface="Source Sans Pro"/>
                <a:sym typeface="Source Sans Pro"/>
              </a:rPr>
              <a:t>Security Compliance Wave 2 (Everyone)</a:t>
            </a:r>
            <a:endParaRPr sz="900" b="1" dirty="0">
              <a:solidFill>
                <a:schemeClr val="dk2"/>
              </a:solidFill>
              <a:latin typeface="Source Sans Pro"/>
              <a:ea typeface="Source Sans Pro"/>
              <a:cs typeface="Source Sans Pro"/>
              <a:sym typeface="Source Sans Pro"/>
            </a:endParaRPr>
          </a:p>
        </p:txBody>
      </p:sp>
      <p:cxnSp>
        <p:nvCxnSpPr>
          <p:cNvPr id="33" name="Google Shape;424;p39">
            <a:extLst>
              <a:ext uri="{FF2B5EF4-FFF2-40B4-BE49-F238E27FC236}">
                <a16:creationId xmlns:a16="http://schemas.microsoft.com/office/drawing/2014/main" id="{5E7630ED-7337-9B40-92A3-400E6BBFC4D4}"/>
              </a:ext>
            </a:extLst>
          </p:cNvPr>
          <p:cNvCxnSpPr>
            <a:cxnSpLocks/>
          </p:cNvCxnSpPr>
          <p:nvPr/>
        </p:nvCxnSpPr>
        <p:spPr>
          <a:xfrm flipV="1">
            <a:off x="6982015" y="2277460"/>
            <a:ext cx="0" cy="196662"/>
          </a:xfrm>
          <a:prstGeom prst="straightConnector1">
            <a:avLst/>
          </a:prstGeom>
          <a:noFill/>
          <a:ln w="9525" cap="flat" cmpd="sng">
            <a:solidFill>
              <a:schemeClr val="lt2"/>
            </a:solidFill>
            <a:prstDash val="solid"/>
            <a:round/>
            <a:headEnd type="oval" w="med" len="med"/>
            <a:tailEnd type="oval" w="med" len="med"/>
          </a:ln>
        </p:spPr>
      </p:cxnSp>
      <p:sp>
        <p:nvSpPr>
          <p:cNvPr id="34" name="Google Shape;425;p39">
            <a:extLst>
              <a:ext uri="{FF2B5EF4-FFF2-40B4-BE49-F238E27FC236}">
                <a16:creationId xmlns:a16="http://schemas.microsoft.com/office/drawing/2014/main" id="{86D680D6-5191-B74A-815C-3A979E7DDC8B}"/>
              </a:ext>
            </a:extLst>
          </p:cNvPr>
          <p:cNvSpPr txBox="1"/>
          <p:nvPr/>
        </p:nvSpPr>
        <p:spPr>
          <a:xfrm>
            <a:off x="6942499" y="172907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b="1" dirty="0">
                <a:solidFill>
                  <a:schemeClr val="dk2"/>
                </a:solidFill>
                <a:latin typeface="Source Sans Pro"/>
                <a:ea typeface="Source Sans Pro"/>
                <a:cs typeface="Source Sans Pro"/>
                <a:sym typeface="Source Sans Pro"/>
              </a:rPr>
              <a:t>Security Compliance Wave 3 (Everyone)</a:t>
            </a:r>
            <a:endParaRPr sz="900" b="1" dirty="0">
              <a:solidFill>
                <a:schemeClr val="dk2"/>
              </a:solidFill>
              <a:latin typeface="Source Sans Pro"/>
              <a:ea typeface="Source Sans Pro"/>
              <a:cs typeface="Source Sans Pro"/>
              <a:sym typeface="Source Sans Pro"/>
            </a:endParaRPr>
          </a:p>
        </p:txBody>
      </p:sp>
      <p:cxnSp>
        <p:nvCxnSpPr>
          <p:cNvPr id="48" name="Google Shape;440;p39">
            <a:extLst>
              <a:ext uri="{FF2B5EF4-FFF2-40B4-BE49-F238E27FC236}">
                <a16:creationId xmlns:a16="http://schemas.microsoft.com/office/drawing/2014/main" id="{8D48735A-960C-8440-8A14-A6BBD922AFE8}"/>
              </a:ext>
            </a:extLst>
          </p:cNvPr>
          <p:cNvCxnSpPr>
            <a:cxnSpLocks/>
          </p:cNvCxnSpPr>
          <p:nvPr/>
        </p:nvCxnSpPr>
        <p:spPr>
          <a:xfrm flipV="1">
            <a:off x="4913523" y="2816963"/>
            <a:ext cx="0" cy="201477"/>
          </a:xfrm>
          <a:prstGeom prst="straightConnector1">
            <a:avLst/>
          </a:prstGeom>
          <a:noFill/>
          <a:ln w="9525" cap="flat" cmpd="sng">
            <a:solidFill>
              <a:schemeClr val="lt2"/>
            </a:solidFill>
            <a:prstDash val="solid"/>
            <a:round/>
            <a:headEnd type="oval" w="med" len="med"/>
            <a:tailEnd type="oval" w="med" len="med"/>
          </a:ln>
        </p:spPr>
      </p:cxnSp>
      <p:sp>
        <p:nvSpPr>
          <p:cNvPr id="49" name="Google Shape;441;p39">
            <a:extLst>
              <a:ext uri="{FF2B5EF4-FFF2-40B4-BE49-F238E27FC236}">
                <a16:creationId xmlns:a16="http://schemas.microsoft.com/office/drawing/2014/main" id="{4B84DB0F-885A-CE4A-86FC-4DEE15AE0FA9}"/>
              </a:ext>
            </a:extLst>
          </p:cNvPr>
          <p:cNvSpPr txBox="1"/>
          <p:nvPr/>
        </p:nvSpPr>
        <p:spPr>
          <a:xfrm>
            <a:off x="4870866" y="3071529"/>
            <a:ext cx="813114"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dirty="0">
                <a:solidFill>
                  <a:schemeClr val="dk2"/>
                </a:solidFill>
                <a:latin typeface="Source Sans Pro"/>
                <a:ea typeface="Source Sans Pro"/>
                <a:cs typeface="Source Sans Pro"/>
                <a:sym typeface="Source Sans Pro"/>
              </a:rPr>
              <a:t>Communication to users</a:t>
            </a:r>
            <a:endParaRPr sz="900" dirty="0">
              <a:solidFill>
                <a:schemeClr val="dk2"/>
              </a:solidFill>
              <a:latin typeface="Source Sans Pro"/>
              <a:ea typeface="Source Sans Pro"/>
              <a:cs typeface="Source Sans Pro"/>
              <a:sym typeface="Source Sans Pro"/>
            </a:endParaRPr>
          </a:p>
        </p:txBody>
      </p:sp>
      <p:cxnSp>
        <p:nvCxnSpPr>
          <p:cNvPr id="51" name="Google Shape;440;p39">
            <a:extLst>
              <a:ext uri="{FF2B5EF4-FFF2-40B4-BE49-F238E27FC236}">
                <a16:creationId xmlns:a16="http://schemas.microsoft.com/office/drawing/2014/main" id="{778264D6-1E07-CB43-B420-A3AE90192BEC}"/>
              </a:ext>
            </a:extLst>
          </p:cNvPr>
          <p:cNvCxnSpPr>
            <a:cxnSpLocks/>
          </p:cNvCxnSpPr>
          <p:nvPr/>
        </p:nvCxnSpPr>
        <p:spPr>
          <a:xfrm flipV="1">
            <a:off x="6504462" y="2827452"/>
            <a:ext cx="0" cy="201477"/>
          </a:xfrm>
          <a:prstGeom prst="straightConnector1">
            <a:avLst/>
          </a:prstGeom>
          <a:noFill/>
          <a:ln w="9525" cap="flat" cmpd="sng">
            <a:solidFill>
              <a:schemeClr val="lt2"/>
            </a:solidFill>
            <a:prstDash val="solid"/>
            <a:round/>
            <a:headEnd type="oval" w="med" len="med"/>
            <a:tailEnd type="oval" w="med" len="med"/>
          </a:ln>
        </p:spPr>
      </p:cxnSp>
      <p:sp>
        <p:nvSpPr>
          <p:cNvPr id="52" name="Google Shape;441;p39">
            <a:extLst>
              <a:ext uri="{FF2B5EF4-FFF2-40B4-BE49-F238E27FC236}">
                <a16:creationId xmlns:a16="http://schemas.microsoft.com/office/drawing/2014/main" id="{1EF6F004-3AA4-F541-A631-29C5EEC5B445}"/>
              </a:ext>
            </a:extLst>
          </p:cNvPr>
          <p:cNvSpPr txBox="1"/>
          <p:nvPr/>
        </p:nvSpPr>
        <p:spPr>
          <a:xfrm>
            <a:off x="6461805" y="3082018"/>
            <a:ext cx="813114"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dirty="0">
                <a:solidFill>
                  <a:schemeClr val="dk2"/>
                </a:solidFill>
                <a:latin typeface="Source Sans Pro"/>
                <a:ea typeface="Source Sans Pro"/>
                <a:cs typeface="Source Sans Pro"/>
                <a:sym typeface="Source Sans Pro"/>
              </a:rPr>
              <a:t>Communication to users</a:t>
            </a:r>
            <a:endParaRPr sz="900" dirty="0">
              <a:solidFill>
                <a:schemeClr val="dk2"/>
              </a:solidFill>
              <a:latin typeface="Source Sans Pro"/>
              <a:ea typeface="Source Sans Pro"/>
              <a:cs typeface="Source Sans Pro"/>
              <a:sym typeface="Source Sans Pro"/>
            </a:endParaRPr>
          </a:p>
        </p:txBody>
      </p:sp>
      <p:cxnSp>
        <p:nvCxnSpPr>
          <p:cNvPr id="55" name="Google Shape;440;p39">
            <a:extLst>
              <a:ext uri="{FF2B5EF4-FFF2-40B4-BE49-F238E27FC236}">
                <a16:creationId xmlns:a16="http://schemas.microsoft.com/office/drawing/2014/main" id="{02606B80-0BE3-8F4C-A436-5A3C25229C9B}"/>
              </a:ext>
            </a:extLst>
          </p:cNvPr>
          <p:cNvCxnSpPr>
            <a:cxnSpLocks/>
          </p:cNvCxnSpPr>
          <p:nvPr/>
        </p:nvCxnSpPr>
        <p:spPr>
          <a:xfrm flipV="1">
            <a:off x="3288694" y="2820804"/>
            <a:ext cx="0" cy="201477"/>
          </a:xfrm>
          <a:prstGeom prst="straightConnector1">
            <a:avLst/>
          </a:prstGeom>
          <a:noFill/>
          <a:ln w="9525" cap="flat" cmpd="sng">
            <a:solidFill>
              <a:schemeClr val="lt2"/>
            </a:solidFill>
            <a:prstDash val="solid"/>
            <a:round/>
            <a:headEnd type="oval" w="med" len="med"/>
            <a:tailEnd type="oval" w="med" len="med"/>
          </a:ln>
        </p:spPr>
      </p:cxnSp>
      <p:sp>
        <p:nvSpPr>
          <p:cNvPr id="56" name="Google Shape;441;p39">
            <a:extLst>
              <a:ext uri="{FF2B5EF4-FFF2-40B4-BE49-F238E27FC236}">
                <a16:creationId xmlns:a16="http://schemas.microsoft.com/office/drawing/2014/main" id="{97719DF0-07DA-BF46-B9F5-FB392EFE9305}"/>
              </a:ext>
            </a:extLst>
          </p:cNvPr>
          <p:cNvSpPr txBox="1"/>
          <p:nvPr/>
        </p:nvSpPr>
        <p:spPr>
          <a:xfrm>
            <a:off x="3246037" y="3075370"/>
            <a:ext cx="813114"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dirty="0">
                <a:solidFill>
                  <a:schemeClr val="dk2"/>
                </a:solidFill>
                <a:latin typeface="Source Sans Pro"/>
                <a:ea typeface="Source Sans Pro"/>
                <a:cs typeface="Source Sans Pro"/>
                <a:sym typeface="Source Sans Pro"/>
              </a:rPr>
              <a:t>Communication to users</a:t>
            </a:r>
            <a:endParaRPr sz="900" dirty="0">
              <a:solidFill>
                <a:schemeClr val="dk2"/>
              </a:solidFill>
              <a:latin typeface="Source Sans Pro"/>
              <a:ea typeface="Source Sans Pro"/>
              <a:cs typeface="Source Sans Pro"/>
              <a:sym typeface="Source Sans Pro"/>
            </a:endParaRPr>
          </a:p>
        </p:txBody>
      </p:sp>
      <p:cxnSp>
        <p:nvCxnSpPr>
          <p:cNvPr id="58" name="Google Shape;422;p39">
            <a:extLst>
              <a:ext uri="{FF2B5EF4-FFF2-40B4-BE49-F238E27FC236}">
                <a16:creationId xmlns:a16="http://schemas.microsoft.com/office/drawing/2014/main" id="{A78033A0-C890-4C4E-A3EE-473ED169E18B}"/>
              </a:ext>
            </a:extLst>
          </p:cNvPr>
          <p:cNvCxnSpPr>
            <a:cxnSpLocks/>
          </p:cNvCxnSpPr>
          <p:nvPr/>
        </p:nvCxnSpPr>
        <p:spPr>
          <a:xfrm flipV="1">
            <a:off x="4785087" y="1496552"/>
            <a:ext cx="0" cy="968431"/>
          </a:xfrm>
          <a:prstGeom prst="straightConnector1">
            <a:avLst/>
          </a:prstGeom>
          <a:noFill/>
          <a:ln w="9525" cap="flat" cmpd="sng">
            <a:solidFill>
              <a:schemeClr val="lt2"/>
            </a:solidFill>
            <a:prstDash val="solid"/>
            <a:round/>
            <a:headEnd type="oval" w="med" len="med"/>
            <a:tailEnd type="oval" w="med" len="med"/>
          </a:ln>
        </p:spPr>
      </p:cxnSp>
      <p:sp>
        <p:nvSpPr>
          <p:cNvPr id="59" name="Google Shape;423;p39">
            <a:extLst>
              <a:ext uri="{FF2B5EF4-FFF2-40B4-BE49-F238E27FC236}">
                <a16:creationId xmlns:a16="http://schemas.microsoft.com/office/drawing/2014/main" id="{C1EF19DA-A693-704A-B357-E1C39214784C}"/>
              </a:ext>
            </a:extLst>
          </p:cNvPr>
          <p:cNvSpPr txBox="1"/>
          <p:nvPr/>
        </p:nvSpPr>
        <p:spPr>
          <a:xfrm>
            <a:off x="4761947" y="917183"/>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dirty="0">
                <a:solidFill>
                  <a:schemeClr val="dk2"/>
                </a:solidFill>
                <a:latin typeface="Source Sans Pro"/>
                <a:ea typeface="Source Sans Pro"/>
                <a:cs typeface="Source Sans Pro"/>
                <a:sym typeface="Source Sans Pro"/>
              </a:rPr>
              <a:t>Begin patching and OS updates project</a:t>
            </a:r>
            <a:endParaRPr sz="900" dirty="0">
              <a:solidFill>
                <a:schemeClr val="dk2"/>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661035395"/>
      </p:ext>
    </p:extLst>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Set Expectations</a:t>
            </a:r>
            <a:endParaRPr dirty="0"/>
          </a:p>
        </p:txBody>
      </p:sp>
      <p:sp>
        <p:nvSpPr>
          <p:cNvPr id="98" name="Google Shape;98;p15"/>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a:t>
            </a:r>
            <a:r>
              <a:rPr lang="en-US" dirty="0"/>
              <a:t>h</a:t>
            </a:r>
            <a:r>
              <a:rPr lang="en" dirty="0"/>
              <a:t>at this presentation is not…</a:t>
            </a:r>
            <a:endParaRPr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916570940"/>
      </p:ext>
    </p:extLst>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9"/>
          <p:cNvSpPr txBox="1">
            <a:spLocks noGrp="1"/>
          </p:cNvSpPr>
          <p:nvPr>
            <p:ph type="ctrTitle" idx="4294967295"/>
          </p:nvPr>
        </p:nvSpPr>
        <p:spPr>
          <a:xfrm>
            <a:off x="1973100" y="800400"/>
            <a:ext cx="5277900" cy="89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dirty="0"/>
              <a:t>$48,000</a:t>
            </a:r>
            <a:endParaRPr sz="4800" dirty="0"/>
          </a:p>
        </p:txBody>
      </p:sp>
      <p:sp>
        <p:nvSpPr>
          <p:cNvPr id="263" name="Google Shape;263;p29"/>
          <p:cNvSpPr txBox="1">
            <a:spLocks noGrp="1"/>
          </p:cNvSpPr>
          <p:nvPr>
            <p:ph type="subTitle" idx="4294967295"/>
          </p:nvPr>
        </p:nvSpPr>
        <p:spPr>
          <a:xfrm>
            <a:off x="1973100" y="1373212"/>
            <a:ext cx="52779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dirty="0"/>
              <a:t>Under budget</a:t>
            </a:r>
            <a:endParaRPr sz="1800" dirty="0"/>
          </a:p>
        </p:txBody>
      </p:sp>
      <p:sp>
        <p:nvSpPr>
          <p:cNvPr id="264" name="Google Shape;264;p29"/>
          <p:cNvSpPr txBox="1">
            <a:spLocks noGrp="1"/>
          </p:cNvSpPr>
          <p:nvPr>
            <p:ph type="ctrTitle" idx="4294967295"/>
          </p:nvPr>
        </p:nvSpPr>
        <p:spPr>
          <a:xfrm>
            <a:off x="1973100" y="3429313"/>
            <a:ext cx="5277900" cy="89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dirty="0"/>
              <a:t>75%</a:t>
            </a:r>
            <a:endParaRPr sz="4800" dirty="0"/>
          </a:p>
        </p:txBody>
      </p:sp>
      <p:sp>
        <p:nvSpPr>
          <p:cNvPr id="265" name="Google Shape;265;p29"/>
          <p:cNvSpPr txBox="1">
            <a:spLocks noGrp="1"/>
          </p:cNvSpPr>
          <p:nvPr>
            <p:ph type="subTitle" idx="4294967295"/>
          </p:nvPr>
        </p:nvSpPr>
        <p:spPr>
          <a:xfrm>
            <a:off x="1973100" y="4002125"/>
            <a:ext cx="52779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dirty="0"/>
              <a:t>Decrease in vulnerabilities per machine</a:t>
            </a:r>
            <a:endParaRPr sz="1800" dirty="0"/>
          </a:p>
        </p:txBody>
      </p:sp>
      <p:sp>
        <p:nvSpPr>
          <p:cNvPr id="266" name="Google Shape;266;p29"/>
          <p:cNvSpPr txBox="1">
            <a:spLocks noGrp="1"/>
          </p:cNvSpPr>
          <p:nvPr>
            <p:ph type="ctrTitle" idx="4294967295"/>
          </p:nvPr>
        </p:nvSpPr>
        <p:spPr>
          <a:xfrm>
            <a:off x="1973100" y="2114857"/>
            <a:ext cx="5277900" cy="89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dirty="0"/>
              <a:t>1</a:t>
            </a:r>
            <a:endParaRPr sz="4800" dirty="0"/>
          </a:p>
        </p:txBody>
      </p:sp>
      <p:sp>
        <p:nvSpPr>
          <p:cNvPr id="267" name="Google Shape;267;p29"/>
          <p:cNvSpPr txBox="1">
            <a:spLocks noGrp="1"/>
          </p:cNvSpPr>
          <p:nvPr>
            <p:ph type="subTitle" idx="4294967295"/>
          </p:nvPr>
        </p:nvSpPr>
        <p:spPr>
          <a:xfrm>
            <a:off x="1973100" y="2687668"/>
            <a:ext cx="52779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dirty="0"/>
              <a:t>Data loss incident</a:t>
            </a:r>
            <a:endParaRPr sz="1800" dirty="0"/>
          </a:p>
        </p:txBody>
      </p:sp>
      <p:sp>
        <p:nvSpPr>
          <p:cNvPr id="268" name="Google Shape;268;p29"/>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30</a:t>
            </a:fld>
            <a:endParaRPr/>
          </a:p>
        </p:txBody>
      </p:sp>
    </p:spTree>
    <p:extLst>
      <p:ext uri="{BB962C8B-B14F-4D97-AF65-F5344CB8AC3E}">
        <p14:creationId xmlns:p14="http://schemas.microsoft.com/office/powerpoint/2010/main" val="13313671"/>
      </p:ext>
    </p:extLst>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958D9E6-60E6-484E-A503-A874FD0178D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pic>
        <p:nvPicPr>
          <p:cNvPr id="3" name="Picture 2" descr="A picture containing text, window blind&#10;&#10;Description automatically generated">
            <a:extLst>
              <a:ext uri="{FF2B5EF4-FFF2-40B4-BE49-F238E27FC236}">
                <a16:creationId xmlns:a16="http://schemas.microsoft.com/office/drawing/2014/main" id="{D1064531-BAC3-B74F-8AB5-426F130DDE3C}"/>
              </a:ext>
            </a:extLst>
          </p:cNvPr>
          <p:cNvPicPr>
            <a:picLocks noChangeAspect="1"/>
          </p:cNvPicPr>
          <p:nvPr/>
        </p:nvPicPr>
        <p:blipFill rotWithShape="1">
          <a:blip r:embed="rId3"/>
          <a:srcRect l="9453"/>
          <a:stretch/>
        </p:blipFill>
        <p:spPr>
          <a:xfrm>
            <a:off x="2158314" y="112811"/>
            <a:ext cx="5049793" cy="4756318"/>
          </a:xfrm>
          <a:prstGeom prst="rect">
            <a:avLst/>
          </a:prstGeom>
        </p:spPr>
      </p:pic>
      <p:sp>
        <p:nvSpPr>
          <p:cNvPr id="4" name="Rectangle 3">
            <a:extLst>
              <a:ext uri="{FF2B5EF4-FFF2-40B4-BE49-F238E27FC236}">
                <a16:creationId xmlns:a16="http://schemas.microsoft.com/office/drawing/2014/main" id="{E1291C6D-902B-9440-9EB6-5FB359C27A51}"/>
              </a:ext>
            </a:extLst>
          </p:cNvPr>
          <p:cNvSpPr/>
          <p:nvPr/>
        </p:nvSpPr>
        <p:spPr>
          <a:xfrm>
            <a:off x="3015050" y="799070"/>
            <a:ext cx="469556" cy="2051222"/>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7028292-9F29-5E4F-9ABB-07DF2998563C}"/>
              </a:ext>
            </a:extLst>
          </p:cNvPr>
          <p:cNvSpPr/>
          <p:nvPr/>
        </p:nvSpPr>
        <p:spPr>
          <a:xfrm>
            <a:off x="3484606" y="3369276"/>
            <a:ext cx="667264" cy="1499853"/>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7800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47E91-4B1B-6C48-883C-F6D181FA3AE3}"/>
              </a:ext>
            </a:extLst>
          </p:cNvPr>
          <p:cNvSpPr>
            <a:spLocks noGrp="1"/>
          </p:cNvSpPr>
          <p:nvPr>
            <p:ph type="title"/>
          </p:nvPr>
        </p:nvSpPr>
        <p:spPr/>
        <p:txBody>
          <a:bodyPr/>
          <a:lstStyle/>
          <a:p>
            <a:r>
              <a:rPr lang="en-US" dirty="0"/>
              <a:t>Lessons Learned</a:t>
            </a:r>
          </a:p>
        </p:txBody>
      </p:sp>
      <p:sp>
        <p:nvSpPr>
          <p:cNvPr id="3" name="Text Placeholder 2">
            <a:extLst>
              <a:ext uri="{FF2B5EF4-FFF2-40B4-BE49-F238E27FC236}">
                <a16:creationId xmlns:a16="http://schemas.microsoft.com/office/drawing/2014/main" id="{EB23C4F1-5608-B14F-BBB3-C6B56DA7F425}"/>
              </a:ext>
            </a:extLst>
          </p:cNvPr>
          <p:cNvSpPr>
            <a:spLocks noGrp="1"/>
          </p:cNvSpPr>
          <p:nvPr>
            <p:ph type="body" idx="1"/>
          </p:nvPr>
        </p:nvSpPr>
        <p:spPr/>
        <p:txBody>
          <a:bodyPr/>
          <a:lstStyle/>
          <a:p>
            <a:r>
              <a:rPr lang="en-US" dirty="0"/>
              <a:t>Identify early adopters first</a:t>
            </a:r>
          </a:p>
          <a:p>
            <a:r>
              <a:rPr lang="en-US" dirty="0"/>
              <a:t>Focus on patching separately</a:t>
            </a:r>
          </a:p>
          <a:p>
            <a:r>
              <a:rPr lang="en-US" dirty="0"/>
              <a:t>Write more KBs and user support docs</a:t>
            </a:r>
          </a:p>
          <a:p>
            <a:pPr lvl="1"/>
            <a:r>
              <a:rPr lang="en-US" dirty="0"/>
              <a:t>Find support people to help</a:t>
            </a:r>
          </a:p>
          <a:p>
            <a:r>
              <a:rPr lang="en-US" dirty="0"/>
              <a:t>It’s better to be late than wrong</a:t>
            </a:r>
          </a:p>
          <a:p>
            <a:r>
              <a:rPr lang="en-US" dirty="0"/>
              <a:t>Don’t ignore Macs!</a:t>
            </a:r>
          </a:p>
          <a:p>
            <a:endParaRPr lang="en-US" dirty="0"/>
          </a:p>
        </p:txBody>
      </p:sp>
      <p:sp>
        <p:nvSpPr>
          <p:cNvPr id="4" name="Slide Number Placeholder 3">
            <a:extLst>
              <a:ext uri="{FF2B5EF4-FFF2-40B4-BE49-F238E27FC236}">
                <a16:creationId xmlns:a16="http://schemas.microsoft.com/office/drawing/2014/main" id="{DA63F1B9-7F5E-2543-B728-BFEAE944771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sp>
        <p:nvSpPr>
          <p:cNvPr id="10" name="Google Shape;149;p21">
            <a:extLst>
              <a:ext uri="{FF2B5EF4-FFF2-40B4-BE49-F238E27FC236}">
                <a16:creationId xmlns:a16="http://schemas.microsoft.com/office/drawing/2014/main" id="{1F8311A7-20BA-744D-AAB8-BF631190BE12}"/>
              </a:ext>
            </a:extLst>
          </p:cNvPr>
          <p:cNvSpPr/>
          <p:nvPr/>
        </p:nvSpPr>
        <p:spPr>
          <a:xfrm>
            <a:off x="5834244" y="2220267"/>
            <a:ext cx="2877300" cy="28569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Google Shape;152;p21">
            <a:extLst>
              <a:ext uri="{FF2B5EF4-FFF2-40B4-BE49-F238E27FC236}">
                <a16:creationId xmlns:a16="http://schemas.microsoft.com/office/drawing/2014/main" id="{F06E961A-642B-9847-8129-DAC0742BD347}"/>
              </a:ext>
            </a:extLst>
          </p:cNvPr>
          <p:cNvPicPr preferRelativeResize="0"/>
          <p:nvPr/>
        </p:nvPicPr>
        <p:blipFill>
          <a:blip r:embed="rId3"/>
          <a:srcRect/>
          <a:stretch/>
        </p:blipFill>
        <p:spPr>
          <a:xfrm>
            <a:off x="6043719" y="2420270"/>
            <a:ext cx="2456700" cy="2456700"/>
          </a:xfrm>
          <a:prstGeom prst="ellipse">
            <a:avLst/>
          </a:prstGeom>
          <a:noFill/>
          <a:ln>
            <a:noFill/>
          </a:ln>
        </p:spPr>
      </p:pic>
      <p:cxnSp>
        <p:nvCxnSpPr>
          <p:cNvPr id="12" name="Google Shape;153;p21">
            <a:extLst>
              <a:ext uri="{FF2B5EF4-FFF2-40B4-BE49-F238E27FC236}">
                <a16:creationId xmlns:a16="http://schemas.microsoft.com/office/drawing/2014/main" id="{40CE96D5-B481-954E-89F7-51BF4C8876E1}"/>
              </a:ext>
            </a:extLst>
          </p:cNvPr>
          <p:cNvCxnSpPr>
            <a:cxnSpLocks/>
          </p:cNvCxnSpPr>
          <p:nvPr/>
        </p:nvCxnSpPr>
        <p:spPr>
          <a:xfrm flipV="1">
            <a:off x="7057184" y="367852"/>
            <a:ext cx="374707" cy="1852221"/>
          </a:xfrm>
          <a:prstGeom prst="straightConnector1">
            <a:avLst/>
          </a:prstGeom>
          <a:noFill/>
          <a:ln w="9525" cap="flat" cmpd="sng">
            <a:solidFill>
              <a:srgbClr val="CFD8DC"/>
            </a:solidFill>
            <a:prstDash val="solid"/>
            <a:round/>
            <a:headEnd type="none" w="med" len="med"/>
            <a:tailEnd type="none" w="med" len="med"/>
          </a:ln>
        </p:spPr>
      </p:cxnSp>
      <p:cxnSp>
        <p:nvCxnSpPr>
          <p:cNvPr id="13" name="Google Shape;154;p21">
            <a:extLst>
              <a:ext uri="{FF2B5EF4-FFF2-40B4-BE49-F238E27FC236}">
                <a16:creationId xmlns:a16="http://schemas.microsoft.com/office/drawing/2014/main" id="{28F19468-B939-4142-9935-A64BB45AECB4}"/>
              </a:ext>
            </a:extLst>
          </p:cNvPr>
          <p:cNvCxnSpPr>
            <a:cxnSpLocks/>
          </p:cNvCxnSpPr>
          <p:nvPr/>
        </p:nvCxnSpPr>
        <p:spPr>
          <a:xfrm flipV="1">
            <a:off x="7868633" y="1556986"/>
            <a:ext cx="827302" cy="797000"/>
          </a:xfrm>
          <a:prstGeom prst="straightConnector1">
            <a:avLst/>
          </a:prstGeom>
          <a:noFill/>
          <a:ln w="9525" cap="flat" cmpd="sng">
            <a:solidFill>
              <a:srgbClr val="CFD8DC"/>
            </a:solidFill>
            <a:prstDash val="solid"/>
            <a:round/>
            <a:headEnd type="none" w="med" len="med"/>
            <a:tailEnd type="none" w="med" len="med"/>
          </a:ln>
        </p:spPr>
      </p:cxnSp>
      <p:cxnSp>
        <p:nvCxnSpPr>
          <p:cNvPr id="14" name="Google Shape;155;p21">
            <a:extLst>
              <a:ext uri="{FF2B5EF4-FFF2-40B4-BE49-F238E27FC236}">
                <a16:creationId xmlns:a16="http://schemas.microsoft.com/office/drawing/2014/main" id="{2190ED1C-7E0B-4A44-A9A8-6593586C1416}"/>
              </a:ext>
            </a:extLst>
          </p:cNvPr>
          <p:cNvCxnSpPr>
            <a:cxnSpLocks/>
            <a:stCxn id="10" idx="0"/>
          </p:cNvCxnSpPr>
          <p:nvPr/>
        </p:nvCxnSpPr>
        <p:spPr>
          <a:xfrm flipV="1">
            <a:off x="7272894" y="1169827"/>
            <a:ext cx="512285" cy="1050440"/>
          </a:xfrm>
          <a:prstGeom prst="straightConnector1">
            <a:avLst/>
          </a:prstGeom>
          <a:noFill/>
          <a:ln w="9525" cap="flat" cmpd="sng">
            <a:solidFill>
              <a:srgbClr val="CFD8DC"/>
            </a:solidFill>
            <a:prstDash val="solid"/>
            <a:round/>
            <a:headEnd type="none" w="med" len="med"/>
            <a:tailEnd type="none" w="med" len="med"/>
          </a:ln>
        </p:spPr>
      </p:cxnSp>
      <p:sp>
        <p:nvSpPr>
          <p:cNvPr id="20" name="TextBox 19">
            <a:extLst>
              <a:ext uri="{FF2B5EF4-FFF2-40B4-BE49-F238E27FC236}">
                <a16:creationId xmlns:a16="http://schemas.microsoft.com/office/drawing/2014/main" id="{B8B271B7-F174-974A-B9B0-95EB0FED75B4}"/>
              </a:ext>
            </a:extLst>
          </p:cNvPr>
          <p:cNvSpPr txBox="1"/>
          <p:nvPr/>
        </p:nvSpPr>
        <p:spPr>
          <a:xfrm>
            <a:off x="7431891" y="3017267"/>
            <a:ext cx="1278003" cy="400110"/>
          </a:xfrm>
          <a:prstGeom prst="rect">
            <a:avLst/>
          </a:prstGeom>
          <a:noFill/>
        </p:spPr>
        <p:txBody>
          <a:bodyPr wrap="square" rtlCol="0">
            <a:spAutoFit/>
          </a:bodyPr>
          <a:lstStyle/>
          <a:p>
            <a:r>
              <a:rPr lang="en-US" sz="2000" dirty="0">
                <a:solidFill>
                  <a:srgbClr val="FF0000"/>
                </a:solidFill>
                <a:effectLst>
                  <a:glow rad="384508">
                    <a:schemeClr val="accent4">
                      <a:satMod val="175000"/>
                      <a:alpha val="53000"/>
                    </a:schemeClr>
                  </a:glow>
                </a:effectLst>
              </a:rPr>
              <a:t>INVEST</a:t>
            </a:r>
          </a:p>
        </p:txBody>
      </p:sp>
    </p:spTree>
    <p:extLst>
      <p:ext uri="{BB962C8B-B14F-4D97-AF65-F5344CB8AC3E}">
        <p14:creationId xmlns:p14="http://schemas.microsoft.com/office/powerpoint/2010/main" val="3761381655"/>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2000"/>
                                        <p:tgtEl>
                                          <p:spTgt spid="10"/>
                                        </p:tgtEl>
                                      </p:cBhvr>
                                    </p:animEffect>
                                  </p:childTnLst>
                                </p:cTn>
                              </p:par>
                              <p:par>
                                <p:cTn id="8" presetID="9"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dissolve">
                                      <p:cBhvr>
                                        <p:cTn id="10" dur="2000"/>
                                        <p:tgtEl>
                                          <p:spTgt spid="11"/>
                                        </p:tgtEl>
                                      </p:cBhvr>
                                    </p:animEffect>
                                  </p:childTnLst>
                                </p:cTn>
                              </p:par>
                              <p:par>
                                <p:cTn id="11" presetID="9"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dissolve">
                                      <p:cBhvr>
                                        <p:cTn id="13" dur="2000"/>
                                        <p:tgtEl>
                                          <p:spTgt spid="12"/>
                                        </p:tgtEl>
                                      </p:cBhvr>
                                    </p:animEffect>
                                  </p:childTnLst>
                                </p:cTn>
                              </p:par>
                              <p:par>
                                <p:cTn id="14" presetID="9"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dissolve">
                                      <p:cBhvr>
                                        <p:cTn id="16" dur="2000"/>
                                        <p:tgtEl>
                                          <p:spTgt spid="13"/>
                                        </p:tgtEl>
                                      </p:cBhvr>
                                    </p:animEffect>
                                  </p:childTnLst>
                                </p:cTn>
                              </p:par>
                              <p:par>
                                <p:cTn id="17" presetID="9"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dissolve">
                                      <p:cBhvr>
                                        <p:cTn id="19" dur="2000"/>
                                        <p:tgtEl>
                                          <p:spTgt spid="14"/>
                                        </p:tgtEl>
                                      </p:cBhvr>
                                    </p:animEffect>
                                  </p:childTnLst>
                                </p:cTn>
                              </p:par>
                            </p:childTnLst>
                          </p:cTn>
                        </p:par>
                        <p:par>
                          <p:cTn id="20" fill="hold">
                            <p:stCondLst>
                              <p:cond delay="2000"/>
                            </p:stCondLst>
                            <p:childTnLst>
                              <p:par>
                                <p:cTn id="21" presetID="1" presetClass="entr" presetSubtype="0" fill="hold" grpId="0" nodeType="after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6"/>
          <p:cNvSpPr txBox="1">
            <a:spLocks noGrp="1"/>
          </p:cNvSpPr>
          <p:nvPr>
            <p:ph type="ctrTitle" idx="4294967295"/>
          </p:nvPr>
        </p:nvSpPr>
        <p:spPr>
          <a:xfrm>
            <a:off x="685800" y="516542"/>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Thanks!</a:t>
            </a:r>
            <a:endParaRPr sz="6000" b="1" dirty="0"/>
          </a:p>
        </p:txBody>
      </p:sp>
      <p:sp>
        <p:nvSpPr>
          <p:cNvPr id="387" name="Google Shape;387;p36"/>
          <p:cNvSpPr txBox="1">
            <a:spLocks noGrp="1"/>
          </p:cNvSpPr>
          <p:nvPr>
            <p:ph type="subTitle" idx="4294967295"/>
          </p:nvPr>
        </p:nvSpPr>
        <p:spPr>
          <a:xfrm>
            <a:off x="685800" y="1639913"/>
            <a:ext cx="65937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dirty="0"/>
              <a:t>Any questions?</a:t>
            </a:r>
            <a:endParaRPr sz="3600" b="1" dirty="0"/>
          </a:p>
        </p:txBody>
      </p:sp>
      <p:sp>
        <p:nvSpPr>
          <p:cNvPr id="388" name="Google Shape;388;p36"/>
          <p:cNvSpPr txBox="1">
            <a:spLocks noGrp="1"/>
          </p:cNvSpPr>
          <p:nvPr>
            <p:ph type="body" idx="4294967295"/>
          </p:nvPr>
        </p:nvSpPr>
        <p:spPr>
          <a:xfrm>
            <a:off x="685800" y="2464406"/>
            <a:ext cx="4863900" cy="246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lang="en-US" dirty="0"/>
          </a:p>
          <a:p>
            <a:pPr marL="0" lvl="0" indent="0" algn="l" rtl="0">
              <a:spcBef>
                <a:spcPts val="600"/>
              </a:spcBef>
              <a:spcAft>
                <a:spcPts val="0"/>
              </a:spcAft>
              <a:buNone/>
            </a:pPr>
            <a:r>
              <a:rPr lang="en-US" dirty="0"/>
              <a:t>@</a:t>
            </a:r>
            <a:r>
              <a:rPr lang="en-US" dirty="0" err="1"/>
              <a:t>jmahlman</a:t>
            </a:r>
            <a:endParaRPr lang="en-US" dirty="0"/>
          </a:p>
          <a:p>
            <a:pPr marL="0" lvl="0" indent="0" algn="l" rtl="0">
              <a:spcBef>
                <a:spcPts val="600"/>
              </a:spcBef>
              <a:spcAft>
                <a:spcPts val="0"/>
              </a:spcAft>
              <a:buNone/>
            </a:pPr>
            <a:r>
              <a:rPr lang="en-US" dirty="0" err="1"/>
              <a:t>yearothegeek.net</a:t>
            </a:r>
            <a:endParaRPr lang="en-US" dirty="0"/>
          </a:p>
          <a:p>
            <a:pPr marL="0" lvl="0" indent="0" algn="l" rtl="0">
              <a:spcBef>
                <a:spcPts val="600"/>
              </a:spcBef>
              <a:spcAft>
                <a:spcPts val="0"/>
              </a:spcAft>
              <a:buNone/>
            </a:pPr>
            <a:endParaRPr lang="en-US" dirty="0"/>
          </a:p>
        </p:txBody>
      </p:sp>
      <p:sp>
        <p:nvSpPr>
          <p:cNvPr id="389" name="Google Shape;389;p3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33</a:t>
            </a:fld>
            <a:endParaRPr/>
          </a:p>
        </p:txBody>
      </p:sp>
    </p:spTree>
  </p:cSld>
  <p:clrMapOvr>
    <a:masterClrMapping/>
  </p:clrMapOvr>
  <p:transition>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2E2A8-E161-C74B-83F7-B69BB30B60EF}"/>
              </a:ext>
            </a:extLst>
          </p:cNvPr>
          <p:cNvSpPr>
            <a:spLocks noGrp="1"/>
          </p:cNvSpPr>
          <p:nvPr>
            <p:ph type="title"/>
          </p:nvPr>
        </p:nvSpPr>
        <p:spPr/>
        <p:txBody>
          <a:bodyPr/>
          <a:lstStyle/>
          <a:p>
            <a:r>
              <a:rPr lang="en-US" dirty="0"/>
              <a:t>Resources</a:t>
            </a:r>
          </a:p>
        </p:txBody>
      </p:sp>
      <p:sp>
        <p:nvSpPr>
          <p:cNvPr id="3" name="Text Placeholder 2">
            <a:extLst>
              <a:ext uri="{FF2B5EF4-FFF2-40B4-BE49-F238E27FC236}">
                <a16:creationId xmlns:a16="http://schemas.microsoft.com/office/drawing/2014/main" id="{512D0BA3-8558-7C46-90EB-AF0C313D3DEB}"/>
              </a:ext>
            </a:extLst>
          </p:cNvPr>
          <p:cNvSpPr>
            <a:spLocks noGrp="1"/>
          </p:cNvSpPr>
          <p:nvPr>
            <p:ph type="body" idx="1"/>
          </p:nvPr>
        </p:nvSpPr>
        <p:spPr/>
        <p:txBody>
          <a:bodyPr/>
          <a:lstStyle/>
          <a:p>
            <a:r>
              <a:rPr lang="en-US" sz="2000" dirty="0" err="1"/>
              <a:t>Jamf</a:t>
            </a:r>
            <a:r>
              <a:rPr lang="en-US" sz="2000" dirty="0"/>
              <a:t> CIS Scripts: </a:t>
            </a:r>
            <a:r>
              <a:rPr lang="en-US" sz="2000" dirty="0">
                <a:hlinkClick r:id="rId2"/>
              </a:rPr>
              <a:t>https://github.com/jamf/CIS-for-macOS-Catalina-CP</a:t>
            </a:r>
            <a:endParaRPr lang="en-US" sz="2000" dirty="0"/>
          </a:p>
          <a:p>
            <a:r>
              <a:rPr lang="en-US" sz="2000" dirty="0"/>
              <a:t>macOS Security Compliance Project: </a:t>
            </a:r>
            <a:r>
              <a:rPr lang="en-US" sz="2000" dirty="0">
                <a:hlinkClick r:id="rId3"/>
              </a:rPr>
              <a:t>https://github.com/usnistgov/macos_security</a:t>
            </a:r>
            <a:endParaRPr lang="en-US" sz="2000" dirty="0"/>
          </a:p>
          <a:p>
            <a:r>
              <a:rPr lang="en-US" sz="2000" dirty="0"/>
              <a:t> CMMC Website: </a:t>
            </a:r>
            <a:r>
              <a:rPr lang="en-US" sz="2000" dirty="0">
                <a:hlinkClick r:id="rId4"/>
              </a:rPr>
              <a:t>https://www.acq.osd.mil/cmmc/</a:t>
            </a:r>
            <a:endParaRPr lang="en-US" sz="2000" dirty="0"/>
          </a:p>
          <a:p>
            <a:r>
              <a:rPr lang="en-US" sz="2000" dirty="0"/>
              <a:t>NIST 800-171 Rev. 2 Documentation: </a:t>
            </a:r>
            <a:r>
              <a:rPr lang="en-US" sz="2000" dirty="0">
                <a:hlinkClick r:id="rId5"/>
              </a:rPr>
              <a:t>https://csrc.nist.gov/publications/detail/sp/800-171/rev-2/final</a:t>
            </a:r>
            <a:endParaRPr lang="en-US" sz="2000" dirty="0"/>
          </a:p>
          <a:p>
            <a:endParaRPr lang="en-US" sz="2000" dirty="0"/>
          </a:p>
          <a:p>
            <a:endParaRPr lang="en-US" sz="2000" dirty="0"/>
          </a:p>
        </p:txBody>
      </p:sp>
      <p:sp>
        <p:nvSpPr>
          <p:cNvPr id="4" name="Slide Number Placeholder 3">
            <a:extLst>
              <a:ext uri="{FF2B5EF4-FFF2-40B4-BE49-F238E27FC236}">
                <a16:creationId xmlns:a16="http://schemas.microsoft.com/office/drawing/2014/main" id="{A70CB2BF-E8BF-C34A-AF05-EEA8A8FA2D5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spTree>
    <p:extLst>
      <p:ext uri="{BB962C8B-B14F-4D97-AF65-F5344CB8AC3E}">
        <p14:creationId xmlns:p14="http://schemas.microsoft.com/office/powerpoint/2010/main" val="748972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Overview</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US" dirty="0"/>
              <a:t>Background </a:t>
            </a:r>
          </a:p>
          <a:p>
            <a:pPr marL="457200" lvl="0" indent="-381000" algn="l" rtl="0">
              <a:spcBef>
                <a:spcPts val="600"/>
              </a:spcBef>
              <a:spcAft>
                <a:spcPts val="0"/>
              </a:spcAft>
              <a:buSzPts val="2400"/>
              <a:buChar char="◎"/>
            </a:pPr>
            <a:r>
              <a:rPr lang="en-US" dirty="0"/>
              <a:t>The Plan</a:t>
            </a:r>
          </a:p>
          <a:p>
            <a:pPr marL="457200" lvl="0" indent="-381000" algn="l" rtl="0">
              <a:spcBef>
                <a:spcPts val="600"/>
              </a:spcBef>
              <a:spcAft>
                <a:spcPts val="0"/>
              </a:spcAft>
              <a:buSzPts val="2400"/>
              <a:buChar char="◎"/>
            </a:pPr>
            <a:r>
              <a:rPr lang="en-US" dirty="0"/>
              <a:t>Implementation</a:t>
            </a:r>
          </a:p>
          <a:p>
            <a:pPr marL="457200" lvl="0" indent="-381000" algn="l" rtl="0">
              <a:spcBef>
                <a:spcPts val="600"/>
              </a:spcBef>
              <a:spcAft>
                <a:spcPts val="0"/>
              </a:spcAft>
              <a:buSzPts val="2400"/>
              <a:buChar char="◎"/>
            </a:pPr>
            <a:r>
              <a:rPr lang="en-US" dirty="0"/>
              <a:t>Lessons Learned</a:t>
            </a:r>
          </a:p>
          <a:p>
            <a:pPr marL="457200" lvl="0" indent="-381000" algn="l" rtl="0">
              <a:spcBef>
                <a:spcPts val="600"/>
              </a:spcBef>
              <a:spcAft>
                <a:spcPts val="0"/>
              </a:spcAft>
              <a:buSzPts val="2400"/>
              <a:buChar char="◎"/>
            </a:pPr>
            <a:r>
              <a:rPr lang="en-US" dirty="0"/>
              <a:t>…</a:t>
            </a:r>
          </a:p>
          <a:p>
            <a:pPr marL="457200" lvl="0" indent="-381000" algn="l" rtl="0">
              <a:spcBef>
                <a:spcPts val="600"/>
              </a:spcBef>
              <a:spcAft>
                <a:spcPts val="0"/>
              </a:spcAft>
              <a:buSzPts val="2400"/>
              <a:buChar char="◎"/>
            </a:pPr>
            <a:r>
              <a:rPr lang="en-US" dirty="0"/>
              <a:t>Profit?</a:t>
            </a:r>
          </a:p>
          <a:p>
            <a:pPr marL="457200" lvl="0" indent="-381000" algn="l" rtl="0">
              <a:spcBef>
                <a:spcPts val="0"/>
              </a:spcBef>
              <a:spcAft>
                <a:spcPts val="0"/>
              </a:spcAft>
              <a:buSzPts val="2400"/>
              <a:buChar char="◎"/>
            </a:pPr>
            <a:endParaRPr lang="en-US" dirty="0"/>
          </a:p>
          <a:p>
            <a:pPr marL="457200" lvl="0" indent="-381000" algn="l" rtl="0">
              <a:spcBef>
                <a:spcPts val="0"/>
              </a:spcBef>
              <a:spcAft>
                <a:spcPts val="0"/>
              </a:spcAft>
              <a:buSzPts val="2400"/>
              <a:buChar char="◎"/>
            </a:pPr>
            <a:endParaRPr dirty="0"/>
          </a:p>
          <a:p>
            <a:pPr marL="0" lvl="0" indent="0" algn="l" rtl="0">
              <a:spcBef>
                <a:spcPts val="600"/>
              </a:spcBef>
              <a:spcAft>
                <a:spcPts val="0"/>
              </a:spcAft>
              <a:buNone/>
            </a:pP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4"/>
                </a:solidFill>
              </a:rPr>
              <a:t>1.</a:t>
            </a:r>
            <a:endParaRPr sz="6000" dirty="0">
              <a:solidFill>
                <a:schemeClr val="accent4"/>
              </a:solidFill>
            </a:endParaRPr>
          </a:p>
          <a:p>
            <a:pPr marL="0" lvl="0" indent="0" algn="l" rtl="0">
              <a:spcBef>
                <a:spcPts val="0"/>
              </a:spcBef>
              <a:spcAft>
                <a:spcPts val="0"/>
              </a:spcAft>
              <a:buNone/>
            </a:pPr>
            <a:r>
              <a:rPr lang="en" dirty="0"/>
              <a:t>Background</a:t>
            </a:r>
            <a:endParaRPr dirty="0"/>
          </a:p>
        </p:txBody>
      </p:sp>
      <p:sp>
        <p:nvSpPr>
          <p:cNvPr id="98" name="Google Shape;98;p15"/>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Who? What? Why?</a:t>
            </a:r>
            <a:endParaRPr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33400" y="1252131"/>
            <a:ext cx="4779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6000" b="1" dirty="0"/>
              <a:t>End Goal</a:t>
            </a:r>
            <a:endParaRPr sz="6000" b="1" dirty="0"/>
          </a:p>
        </p:txBody>
      </p:sp>
      <p:sp>
        <p:nvSpPr>
          <p:cNvPr id="119" name="Google Shape;119;p18"/>
          <p:cNvSpPr txBox="1">
            <a:spLocks noGrp="1"/>
          </p:cNvSpPr>
          <p:nvPr>
            <p:ph type="subTitle" idx="4294967295"/>
          </p:nvPr>
        </p:nvSpPr>
        <p:spPr>
          <a:xfrm>
            <a:off x="533400" y="2394538"/>
            <a:ext cx="4779600" cy="784800"/>
          </a:xfrm>
          <a:prstGeom prst="rect">
            <a:avLst/>
          </a:prstGeom>
        </p:spPr>
        <p:txBody>
          <a:bodyPr spcFirstLastPara="1" wrap="square" lIns="91425" tIns="91425" rIns="91425" bIns="91425" anchor="t" anchorCtr="0">
            <a:noAutofit/>
          </a:bodyPr>
          <a:lstStyle/>
          <a:p>
            <a:pPr marL="0" lvl="0" indent="0" algn="r" rtl="0">
              <a:spcBef>
                <a:spcPts val="600"/>
              </a:spcBef>
              <a:spcAft>
                <a:spcPts val="0"/>
              </a:spcAft>
              <a:buNone/>
            </a:pPr>
            <a:r>
              <a:rPr lang="en-US" dirty="0"/>
              <a:t>Ensure all Macs are managed and secure.</a:t>
            </a:r>
            <a:endParaRPr dirty="0"/>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18"/>
          <p:cNvGrpSpPr/>
          <p:nvPr/>
        </p:nvGrpSpPr>
        <p:grpSpPr>
          <a:xfrm>
            <a:off x="6209003" y="1340381"/>
            <a:ext cx="878284" cy="816182"/>
            <a:chOff x="5972700" y="2330200"/>
            <a:chExt cx="411625" cy="387275"/>
          </a:xfrm>
        </p:grpSpPr>
        <p:sp>
          <p:nvSpPr>
            <p:cNvPr id="125" name="Google Shape;125;p1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126" name="Google Shape;126;p1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091EA"/>
                </a:solidFill>
              </a:endParaRPr>
            </a:p>
          </p:txBody>
        </p:sp>
      </p:gr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13" name="Google Shape;927;p48">
            <a:extLst>
              <a:ext uri="{FF2B5EF4-FFF2-40B4-BE49-F238E27FC236}">
                <a16:creationId xmlns:a16="http://schemas.microsoft.com/office/drawing/2014/main" id="{ABE19357-E90D-AA49-A1BC-EF20EE68DA54}"/>
              </a:ext>
            </a:extLst>
          </p:cNvPr>
          <p:cNvSpPr/>
          <p:nvPr/>
        </p:nvSpPr>
        <p:spPr>
          <a:xfrm>
            <a:off x="6136690" y="1277661"/>
            <a:ext cx="1052838" cy="1052903"/>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4" name="Google Shape;929;p48">
            <a:extLst>
              <a:ext uri="{FF2B5EF4-FFF2-40B4-BE49-F238E27FC236}">
                <a16:creationId xmlns:a16="http://schemas.microsoft.com/office/drawing/2014/main" id="{2794B046-34F9-F542-A15D-DC142EDE3567}"/>
              </a:ext>
            </a:extLst>
          </p:cNvPr>
          <p:cNvSpPr/>
          <p:nvPr/>
        </p:nvSpPr>
        <p:spPr>
          <a:xfrm>
            <a:off x="6104686" y="1245315"/>
            <a:ext cx="1117528" cy="1117596"/>
          </a:xfrm>
          <a:custGeom>
            <a:avLst/>
            <a:gdLst/>
            <a:ahLst/>
            <a:cxnLst/>
            <a:rect l="l" t="t" r="r" b="b"/>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noFill/>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par>
                          <p:cTn id="7" fill="hold">
                            <p:stCondLst>
                              <p:cond delay="0"/>
                            </p:stCondLst>
                            <p:childTnLst>
                              <p:par>
                                <p:cTn id="8" presetID="45" presetClass="entr" presetSubtype="0" fill="hold" grpId="0" nodeType="afterEffect">
                                  <p:stCondLst>
                                    <p:cond delay="100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1000"/>
                                        <p:tgtEl>
                                          <p:spTgt spid="13"/>
                                        </p:tgtEl>
                                      </p:cBhvr>
                                    </p:animEffect>
                                    <p:anim calcmode="lin" valueType="num">
                                      <p:cBhvr>
                                        <p:cTn id="11" dur="1000" fill="hold"/>
                                        <p:tgtEl>
                                          <p:spTgt spid="13"/>
                                        </p:tgtEl>
                                        <p:attrNameLst>
                                          <p:attrName>ppt_w</p:attrName>
                                        </p:attrNameLst>
                                      </p:cBhvr>
                                      <p:tavLst>
                                        <p:tav tm="0" fmla="#ppt_w*sin(2.5*pi*$)">
                                          <p:val>
                                            <p:fltVal val="0"/>
                                          </p:val>
                                        </p:tav>
                                        <p:tav tm="100000">
                                          <p:val>
                                            <p:fltVal val="1"/>
                                          </p:val>
                                        </p:tav>
                                      </p:tavLst>
                                    </p:anim>
                                    <p:anim calcmode="lin" valueType="num">
                                      <p:cBhvr>
                                        <p:cTn id="12" dur="1000" fill="hold"/>
                                        <p:tgtEl>
                                          <p:spTgt spid="13"/>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par>
                          <p:cTn id="13" fill="hold">
                            <p:stCondLst>
                              <p:cond delay="2000"/>
                            </p:stCondLst>
                            <p:childTnLst>
                              <p:par>
                                <p:cTn id="14" presetID="1" presetClass="entr" presetSubtype="0" fill="hold" nodeType="afterEffect">
                                  <p:stCondLst>
                                    <p:cond delay="2000"/>
                                  </p:stCondLst>
                                  <p:childTnLst>
                                    <p:set>
                                      <p:cBhvr>
                                        <p:cTn id="15" dur="1" fill="hold">
                                          <p:stCondLst>
                                            <p:cond delay="0"/>
                                          </p:stCondLst>
                                        </p:cTn>
                                        <p:tgtEl>
                                          <p:spTgt spid="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A0417-6099-264A-AA8D-76A48258FBB7}"/>
              </a:ext>
            </a:extLst>
          </p:cNvPr>
          <p:cNvSpPr>
            <a:spLocks noGrp="1"/>
          </p:cNvSpPr>
          <p:nvPr>
            <p:ph type="title"/>
          </p:nvPr>
        </p:nvSpPr>
        <p:spPr/>
        <p:txBody>
          <a:bodyPr/>
          <a:lstStyle/>
          <a:p>
            <a:r>
              <a:rPr lang="en-US" dirty="0"/>
              <a:t>Background - Why</a:t>
            </a:r>
          </a:p>
        </p:txBody>
      </p:sp>
      <p:sp>
        <p:nvSpPr>
          <p:cNvPr id="3" name="Text Placeholder 2">
            <a:extLst>
              <a:ext uri="{FF2B5EF4-FFF2-40B4-BE49-F238E27FC236}">
                <a16:creationId xmlns:a16="http://schemas.microsoft.com/office/drawing/2014/main" id="{5F87D8C1-EB57-E74E-9DEE-3C46FAFED77F}"/>
              </a:ext>
            </a:extLst>
          </p:cNvPr>
          <p:cNvSpPr>
            <a:spLocks noGrp="1"/>
          </p:cNvSpPr>
          <p:nvPr>
            <p:ph type="body" idx="1"/>
          </p:nvPr>
        </p:nvSpPr>
        <p:spPr/>
        <p:txBody>
          <a:bodyPr/>
          <a:lstStyle/>
          <a:p>
            <a:r>
              <a:rPr lang="en-US" sz="2000" dirty="0"/>
              <a:t>~400-700 total Macs in the environment (?)</a:t>
            </a:r>
          </a:p>
          <a:p>
            <a:pPr lvl="1"/>
            <a:r>
              <a:rPr lang="en-US" sz="2000" dirty="0"/>
              <a:t>~100 Enrolled in </a:t>
            </a:r>
            <a:r>
              <a:rPr lang="en-US" sz="2000" dirty="0" err="1"/>
              <a:t>Jamf</a:t>
            </a:r>
            <a:r>
              <a:rPr lang="en-US" sz="2000" dirty="0"/>
              <a:t> already</a:t>
            </a:r>
          </a:p>
          <a:p>
            <a:r>
              <a:rPr lang="en-US" sz="2000" dirty="0"/>
              <a:t>Didn’t know where the devices were/who had them</a:t>
            </a:r>
          </a:p>
          <a:p>
            <a:pPr lvl="1"/>
            <a:r>
              <a:rPr lang="en-US" sz="2000" dirty="0"/>
              <a:t>We had ways to find them…</a:t>
            </a:r>
          </a:p>
          <a:p>
            <a:r>
              <a:rPr lang="en-US" sz="2000" dirty="0"/>
              <a:t>Need to secure devices for compliance</a:t>
            </a:r>
          </a:p>
          <a:p>
            <a:pPr lvl="1"/>
            <a:r>
              <a:rPr lang="en-US" sz="2000" dirty="0"/>
              <a:t>NIST 800-171</a:t>
            </a:r>
          </a:p>
          <a:p>
            <a:pPr lvl="1"/>
            <a:r>
              <a:rPr lang="en-US" sz="2000" dirty="0"/>
              <a:t>CMMC level 3/4</a:t>
            </a:r>
          </a:p>
          <a:p>
            <a:r>
              <a:rPr lang="en-US" sz="2000" dirty="0"/>
              <a:t>Compliance required to win contracts</a:t>
            </a:r>
          </a:p>
          <a:p>
            <a:r>
              <a:rPr lang="en-US" sz="2000" dirty="0"/>
              <a:t>Make life easier for users and admins</a:t>
            </a:r>
          </a:p>
        </p:txBody>
      </p:sp>
      <p:sp>
        <p:nvSpPr>
          <p:cNvPr id="4" name="Slide Number Placeholder 3">
            <a:extLst>
              <a:ext uri="{FF2B5EF4-FFF2-40B4-BE49-F238E27FC236}">
                <a16:creationId xmlns:a16="http://schemas.microsoft.com/office/drawing/2014/main" id="{04EAF3E5-D0FA-714E-BD2C-A33F6E2E372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7" name="Rectangle 6">
            <a:extLst>
              <a:ext uri="{FF2B5EF4-FFF2-40B4-BE49-F238E27FC236}">
                <a16:creationId xmlns:a16="http://schemas.microsoft.com/office/drawing/2014/main" id="{7DDCCDFF-6E75-7F46-B372-733C6E239078}"/>
              </a:ext>
            </a:extLst>
          </p:cNvPr>
          <p:cNvSpPr/>
          <p:nvPr/>
        </p:nvSpPr>
        <p:spPr>
          <a:xfrm>
            <a:off x="5377864" y="2756907"/>
            <a:ext cx="2157963" cy="400110"/>
          </a:xfrm>
          <a:prstGeom prst="rect">
            <a:avLst/>
          </a:prstGeom>
        </p:spPr>
        <p:txBody>
          <a:bodyPr wrap="none">
            <a:spAutoFit/>
          </a:bodyPr>
          <a:lstStyle/>
          <a:p>
            <a:r>
              <a:rPr lang="en-US" sz="2000" b="1" dirty="0">
                <a:latin typeface="Source Sans Pro" panose="020B0503030403020204" pitchFamily="34" charset="77"/>
              </a:rPr>
              <a:t>within 12 months</a:t>
            </a:r>
          </a:p>
        </p:txBody>
      </p:sp>
      <p:sp>
        <p:nvSpPr>
          <p:cNvPr id="8" name="Rectangle 7">
            <a:extLst>
              <a:ext uri="{FF2B5EF4-FFF2-40B4-BE49-F238E27FC236}">
                <a16:creationId xmlns:a16="http://schemas.microsoft.com/office/drawing/2014/main" id="{1EAF68F0-6356-C14D-AFD3-6C27C4C116B4}"/>
              </a:ext>
            </a:extLst>
          </p:cNvPr>
          <p:cNvSpPr/>
          <p:nvPr/>
        </p:nvSpPr>
        <p:spPr>
          <a:xfrm>
            <a:off x="6232450" y="2578325"/>
            <a:ext cx="319318" cy="400110"/>
          </a:xfrm>
          <a:prstGeom prst="rect">
            <a:avLst/>
          </a:prstGeom>
        </p:spPr>
        <p:txBody>
          <a:bodyPr wrap="none">
            <a:spAutoFit/>
          </a:bodyPr>
          <a:lstStyle/>
          <a:p>
            <a:r>
              <a:rPr lang="en-US" sz="2000" b="1" dirty="0">
                <a:latin typeface="Source Sans Pro" panose="020B0503030403020204" pitchFamily="34" charset="77"/>
              </a:rPr>
              <a:t>8</a:t>
            </a:r>
          </a:p>
        </p:txBody>
      </p:sp>
      <p:cxnSp>
        <p:nvCxnSpPr>
          <p:cNvPr id="10" name="Straight Connector 9">
            <a:extLst>
              <a:ext uri="{FF2B5EF4-FFF2-40B4-BE49-F238E27FC236}">
                <a16:creationId xmlns:a16="http://schemas.microsoft.com/office/drawing/2014/main" id="{54E5FEC0-1EDB-6B4C-BAF1-1CBC5FFABCCC}"/>
              </a:ext>
            </a:extLst>
          </p:cNvPr>
          <p:cNvCxnSpPr/>
          <p:nvPr/>
        </p:nvCxnSpPr>
        <p:spPr>
          <a:xfrm>
            <a:off x="6232450" y="2872673"/>
            <a:ext cx="319318" cy="169932"/>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Tree>
    <p:custDataLst>
      <p:tags r:id="rId1"/>
    </p:custDataLst>
    <p:extLst>
      <p:ext uri="{BB962C8B-B14F-4D97-AF65-F5344CB8AC3E}">
        <p14:creationId xmlns:p14="http://schemas.microsoft.com/office/powerpoint/2010/main" val="1036340404"/>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dissolve">
                                      <p:cBhvr>
                                        <p:cTn id="16"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A0417-6099-264A-AA8D-76A48258FBB7}"/>
              </a:ext>
            </a:extLst>
          </p:cNvPr>
          <p:cNvSpPr>
            <a:spLocks noGrp="1"/>
          </p:cNvSpPr>
          <p:nvPr>
            <p:ph type="title"/>
          </p:nvPr>
        </p:nvSpPr>
        <p:spPr/>
        <p:txBody>
          <a:bodyPr/>
          <a:lstStyle/>
          <a:p>
            <a:r>
              <a:rPr lang="en-US" dirty="0"/>
              <a:t>Background - Why</a:t>
            </a:r>
          </a:p>
        </p:txBody>
      </p:sp>
      <p:sp>
        <p:nvSpPr>
          <p:cNvPr id="3" name="Text Placeholder 2">
            <a:extLst>
              <a:ext uri="{FF2B5EF4-FFF2-40B4-BE49-F238E27FC236}">
                <a16:creationId xmlns:a16="http://schemas.microsoft.com/office/drawing/2014/main" id="{5F87D8C1-EB57-E74E-9DEE-3C46FAFED77F}"/>
              </a:ext>
            </a:extLst>
          </p:cNvPr>
          <p:cNvSpPr>
            <a:spLocks noGrp="1"/>
          </p:cNvSpPr>
          <p:nvPr>
            <p:ph type="body" idx="1"/>
          </p:nvPr>
        </p:nvSpPr>
        <p:spPr/>
        <p:txBody>
          <a:bodyPr/>
          <a:lstStyle/>
          <a:p>
            <a:r>
              <a:rPr lang="en-US" sz="2000" dirty="0"/>
              <a:t>Enterprise adding more controls for security</a:t>
            </a:r>
          </a:p>
          <a:p>
            <a:pPr lvl="1"/>
            <a:r>
              <a:rPr lang="en-US" sz="2000" dirty="0"/>
              <a:t>MFA</a:t>
            </a:r>
          </a:p>
          <a:p>
            <a:pPr lvl="1"/>
            <a:r>
              <a:rPr lang="en-US" sz="2000" dirty="0"/>
              <a:t>Application Controls</a:t>
            </a:r>
          </a:p>
          <a:p>
            <a:pPr lvl="1"/>
            <a:r>
              <a:rPr lang="en-US" sz="2000" dirty="0"/>
              <a:t>Certificate Verification</a:t>
            </a:r>
          </a:p>
          <a:p>
            <a:pPr lvl="1"/>
            <a:r>
              <a:rPr lang="en-US" sz="2000" dirty="0"/>
              <a:t>Blood samples</a:t>
            </a:r>
          </a:p>
          <a:p>
            <a:pPr lvl="1"/>
            <a:r>
              <a:rPr lang="en-US" sz="2000" dirty="0"/>
              <a:t>Retina scans</a:t>
            </a:r>
          </a:p>
          <a:p>
            <a:pPr lvl="1"/>
            <a:r>
              <a:rPr lang="en-US" sz="2000" dirty="0"/>
              <a:t>PIV Tokens</a:t>
            </a:r>
          </a:p>
          <a:p>
            <a:pPr lvl="1"/>
            <a:endParaRPr lang="en-US" sz="2000" dirty="0"/>
          </a:p>
          <a:p>
            <a:endParaRPr lang="en-US" sz="2000" dirty="0"/>
          </a:p>
          <a:p>
            <a:endParaRPr lang="en-US" sz="2000" dirty="0"/>
          </a:p>
        </p:txBody>
      </p:sp>
      <p:sp>
        <p:nvSpPr>
          <p:cNvPr id="4" name="Slide Number Placeholder 3">
            <a:extLst>
              <a:ext uri="{FF2B5EF4-FFF2-40B4-BE49-F238E27FC236}">
                <a16:creationId xmlns:a16="http://schemas.microsoft.com/office/drawing/2014/main" id="{04EAF3E5-D0FA-714E-BD2C-A33F6E2E372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895012038"/>
      </p:ext>
    </p:extLst>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A0417-6099-264A-AA8D-76A48258FBB7}"/>
              </a:ext>
            </a:extLst>
          </p:cNvPr>
          <p:cNvSpPr>
            <a:spLocks noGrp="1"/>
          </p:cNvSpPr>
          <p:nvPr>
            <p:ph type="title"/>
          </p:nvPr>
        </p:nvSpPr>
        <p:spPr/>
        <p:txBody>
          <a:bodyPr/>
          <a:lstStyle/>
          <a:p>
            <a:r>
              <a:rPr lang="en-US" dirty="0"/>
              <a:t>Background - How</a:t>
            </a:r>
          </a:p>
        </p:txBody>
      </p:sp>
      <p:sp>
        <p:nvSpPr>
          <p:cNvPr id="3" name="Text Placeholder 2">
            <a:extLst>
              <a:ext uri="{FF2B5EF4-FFF2-40B4-BE49-F238E27FC236}">
                <a16:creationId xmlns:a16="http://schemas.microsoft.com/office/drawing/2014/main" id="{5F87D8C1-EB57-E74E-9DEE-3C46FAFED77F}"/>
              </a:ext>
            </a:extLst>
          </p:cNvPr>
          <p:cNvSpPr>
            <a:spLocks noGrp="1"/>
          </p:cNvSpPr>
          <p:nvPr>
            <p:ph type="body" idx="1"/>
          </p:nvPr>
        </p:nvSpPr>
        <p:spPr/>
        <p:txBody>
          <a:bodyPr/>
          <a:lstStyle/>
          <a:p>
            <a:r>
              <a:rPr lang="en-US" sz="2000" dirty="0"/>
              <a:t>Legacy practices</a:t>
            </a:r>
          </a:p>
          <a:p>
            <a:r>
              <a:rPr lang="en-US" sz="2000" dirty="0"/>
              <a:t>Legacy tools</a:t>
            </a:r>
          </a:p>
          <a:p>
            <a:r>
              <a:rPr lang="en-US" sz="2000" dirty="0"/>
              <a:t>Macs not “in scope” for anything</a:t>
            </a:r>
          </a:p>
          <a:p>
            <a:r>
              <a:rPr lang="en-US" sz="2000" dirty="0"/>
              <a:t>No enterprise-level support</a:t>
            </a:r>
          </a:p>
          <a:p>
            <a:endParaRPr lang="en-US" sz="2000" dirty="0"/>
          </a:p>
        </p:txBody>
      </p:sp>
      <p:sp>
        <p:nvSpPr>
          <p:cNvPr id="5" name="Text Placeholder 4">
            <a:extLst>
              <a:ext uri="{FF2B5EF4-FFF2-40B4-BE49-F238E27FC236}">
                <a16:creationId xmlns:a16="http://schemas.microsoft.com/office/drawing/2014/main" id="{FF410307-3550-2D4B-9D36-AAAA610D5436}"/>
              </a:ext>
            </a:extLst>
          </p:cNvPr>
          <p:cNvSpPr>
            <a:spLocks noGrp="1"/>
          </p:cNvSpPr>
          <p:nvPr>
            <p:ph type="body" idx="2"/>
          </p:nvPr>
        </p:nvSpPr>
        <p:spPr/>
        <p:txBody>
          <a:bodyPr/>
          <a:lstStyle/>
          <a:p>
            <a:r>
              <a:rPr lang="en-US" dirty="0"/>
              <a:t>Users “fending for themselves”</a:t>
            </a:r>
          </a:p>
          <a:p>
            <a:r>
              <a:rPr lang="en-US" dirty="0"/>
              <a:t>Business groups making their own compliance guidelines</a:t>
            </a:r>
          </a:p>
          <a:p>
            <a:r>
              <a:rPr lang="en-US" dirty="0"/>
              <a:t>Animosity toward IT</a:t>
            </a:r>
          </a:p>
        </p:txBody>
      </p:sp>
      <p:sp>
        <p:nvSpPr>
          <p:cNvPr id="4" name="Slide Number Placeholder 3">
            <a:extLst>
              <a:ext uri="{FF2B5EF4-FFF2-40B4-BE49-F238E27FC236}">
                <a16:creationId xmlns:a16="http://schemas.microsoft.com/office/drawing/2014/main" id="{04EAF3E5-D0FA-714E-BD2C-A33F6E2E372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3920543196"/>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9"/>
</p:tagLst>
</file>

<file path=ppt/tags/tag2.xml><?xml version="1.0" encoding="utf-8"?>
<p:tagLst xmlns:a="http://schemas.openxmlformats.org/drawingml/2006/main" xmlns:r="http://schemas.openxmlformats.org/officeDocument/2006/relationships" xmlns:p="http://schemas.openxmlformats.org/presentationml/2006/main">
  <p:tag name="TIMING" val="|61.2|3.6"/>
</p:tagLst>
</file>

<file path=ppt/tags/tag3.xml><?xml version="1.0" encoding="utf-8"?>
<p:tagLst xmlns:a="http://schemas.openxmlformats.org/drawingml/2006/main" xmlns:r="http://schemas.openxmlformats.org/officeDocument/2006/relationships" xmlns:p="http://schemas.openxmlformats.org/presentationml/2006/main">
  <p:tag name="TIMING" val="|29.1"/>
</p:tagLst>
</file>

<file path=ppt/tags/tag4.xml><?xml version="1.0" encoding="utf-8"?>
<p:tagLst xmlns:a="http://schemas.openxmlformats.org/drawingml/2006/main" xmlns:r="http://schemas.openxmlformats.org/officeDocument/2006/relationships" xmlns:p="http://schemas.openxmlformats.org/presentationml/2006/main">
  <p:tag name="TIMING" val="|2.5|0.7|3.6|1.7|1.6|0.9|1.6"/>
</p:tagLst>
</file>

<file path=ppt/tags/tag5.xml><?xml version="1.0" encoding="utf-8"?>
<p:tagLst xmlns:a="http://schemas.openxmlformats.org/drawingml/2006/main" xmlns:r="http://schemas.openxmlformats.org/officeDocument/2006/relationships" xmlns:p="http://schemas.openxmlformats.org/presentationml/2006/main">
  <p:tag name="TIMING" val="|10"/>
</p:tagLst>
</file>

<file path=ppt/tags/tag6.xml><?xml version="1.0" encoding="utf-8"?>
<p:tagLst xmlns:a="http://schemas.openxmlformats.org/drawingml/2006/main" xmlns:r="http://schemas.openxmlformats.org/officeDocument/2006/relationships" xmlns:p="http://schemas.openxmlformats.org/presentationml/2006/main">
  <p:tag name="TIMING" val="|3.6|23.2|18.9|22.1"/>
</p:tagLst>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1524</TotalTime>
  <Words>4621</Words>
  <Application>Microsoft Macintosh PowerPoint</Application>
  <PresentationFormat>On-screen Show (16:9)</PresentationFormat>
  <Paragraphs>435</Paragraphs>
  <Slides>34</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Roboto Slab</vt:lpstr>
      <vt:lpstr>Arial</vt:lpstr>
      <vt:lpstr>Bradley Hand</vt:lpstr>
      <vt:lpstr>Source Sans Pro</vt:lpstr>
      <vt:lpstr>Calibri</vt:lpstr>
      <vt:lpstr>Cordelia template</vt:lpstr>
      <vt:lpstr>Zero to Secure:  How We Secured our Environment Without Pain</vt:lpstr>
      <vt:lpstr>Yo!</vt:lpstr>
      <vt:lpstr>Set Expectations</vt:lpstr>
      <vt:lpstr>Overview</vt:lpstr>
      <vt:lpstr>1. Background</vt:lpstr>
      <vt:lpstr>End Goal</vt:lpstr>
      <vt:lpstr>Background - Why</vt:lpstr>
      <vt:lpstr>Background - Why</vt:lpstr>
      <vt:lpstr>Background - How</vt:lpstr>
      <vt:lpstr>2. The Process</vt:lpstr>
      <vt:lpstr>PowerPoint Presentation</vt:lpstr>
      <vt:lpstr>Things to keep in mind…</vt:lpstr>
      <vt:lpstr>On not erasing devices…</vt:lpstr>
      <vt:lpstr>The Process (Simplified)</vt:lpstr>
      <vt:lpstr>Find and enroll all Macs in the environment</vt:lpstr>
      <vt:lpstr>Inventory and Audit software and hardware</vt:lpstr>
      <vt:lpstr> Develop a deployment schedule</vt:lpstr>
      <vt:lpstr>Just Push everything out!</vt:lpstr>
      <vt:lpstr>Why not just push a button?</vt:lpstr>
      <vt:lpstr>Define Metrics</vt:lpstr>
      <vt:lpstr>Deployment Graph</vt:lpstr>
      <vt:lpstr>Timeline</vt:lpstr>
      <vt:lpstr>Communication advice</vt:lpstr>
      <vt:lpstr>3. Implementation</vt:lpstr>
      <vt:lpstr>Deployment</vt:lpstr>
      <vt:lpstr>So…</vt:lpstr>
      <vt:lpstr>PowerPoint Presentation</vt:lpstr>
      <vt:lpstr>Early Adopters</vt:lpstr>
      <vt:lpstr>Timeline (Revised)</vt:lpstr>
      <vt:lpstr>$48,000</vt:lpstr>
      <vt:lpstr>PowerPoint Presentation</vt:lpstr>
      <vt:lpstr>Lessons Learned</vt:lpstr>
      <vt:lpstr>Thanks!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Zero to Secure:  How We Secured our Environment Without Pain</dc:title>
  <cp:lastModifiedBy>John Mahlman IV</cp:lastModifiedBy>
  <cp:revision>122</cp:revision>
  <dcterms:modified xsi:type="dcterms:W3CDTF">2021-06-17T20:30:20Z</dcterms:modified>
</cp:coreProperties>
</file>