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81" r:id="rId10"/>
    <p:sldId id="262" r:id="rId11"/>
    <p:sldId id="268" r:id="rId12"/>
    <p:sldId id="259" r:id="rId13"/>
    <p:sldId id="266" r:id="rId14"/>
    <p:sldId id="282" r:id="rId15"/>
    <p:sldId id="269" r:id="rId16"/>
    <p:sldId id="267" r:id="rId17"/>
    <p:sldId id="273" r:id="rId18"/>
    <p:sldId id="270" r:id="rId19"/>
    <p:sldId id="274" r:id="rId20"/>
    <p:sldId id="275" r:id="rId21"/>
    <p:sldId id="276" r:id="rId22"/>
    <p:sldId id="277" r:id="rId23"/>
    <p:sldId id="271" r:id="rId24"/>
    <p:sldId id="278" r:id="rId25"/>
    <p:sldId id="279" r:id="rId26"/>
    <p:sldId id="280" r:id="rId27"/>
    <p:sldId id="27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1E940-6FBA-0241-82C9-84F7459F1F17}" type="datetimeFigureOut"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8E18-9621-3B49-8B9B-D5D13AB161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8E18-9621-3B49-8B9B-D5D13AB161F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8E18-9621-3B49-8B9B-D5D13AB161F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1B2-2CA5-874C-8020-17D9794ECC29}" type="datetimeFigureOut"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DBD7-7C31-8140-BA8C-F054BDE621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tflearn.org" TargetMode="External"/><Relationship Id="rId3" Type="http://schemas.openxmlformats.org/officeDocument/2006/relationships/hyperlink" Target="https://www.tensorflow.org/guide/kera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s://archive.ics.uci.edu/ml/datasets/iri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hyperlink" Target="https://www.tensorflow.org/tutorials/eager/custom_training_walkthroug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irebase.google.com/docs/ml-kit/" TargetMode="Externa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owardsdatascience.com/a-tour-of-the-top-10-algorithms-for-machine-learning-newbies-dde4edffae1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2177" y="1660926"/>
            <a:ext cx="6889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How to </a:t>
            </a:r>
            <a:r>
              <a:rPr lang="en-US" sz="3600" b="1" dirty="0"/>
              <a:t>T</a:t>
            </a:r>
            <a:r>
              <a:rPr lang="en-US" sz="3600" b="1" dirty="0" smtClean="0"/>
              <a:t>rain TensorFlow Models and Apply them </a:t>
            </a:r>
            <a:r>
              <a:rPr lang="en-US" sz="3600" b="1" dirty="0"/>
              <a:t>to Android A</a:t>
            </a:r>
            <a:r>
              <a:rPr lang="en-US" sz="3600" b="1" dirty="0" smtClean="0"/>
              <a:t>pps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43678" y="2874470"/>
            <a:ext cx="145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By: Jason Mai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4186" y="5028726"/>
            <a:ext cx="27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/>
              <a:t>ason.mai2010@gmail.com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2131910" y="5438547"/>
            <a:ext cx="487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https://github.com/jmai6/windsor_devfest_2019</a:t>
            </a:r>
          </a:p>
        </p:txBody>
      </p:sp>
    </p:spTree>
    <p:extLst>
      <p:ext uri="{BB962C8B-B14F-4D97-AF65-F5344CB8AC3E}">
        <p14:creationId xmlns:p14="http://schemas.microsoft.com/office/powerpoint/2010/main" val="380591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jz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44" y="646289"/>
            <a:ext cx="6845300" cy="5943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8481" y="344937"/>
            <a:ext cx="3922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89560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916" y="2786947"/>
            <a:ext cx="1957917" cy="70908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ypothesis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1192" y="2786947"/>
            <a:ext cx="1957917" cy="7090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</a:t>
            </a:r>
          </a:p>
          <a:p>
            <a:pPr algn="ctr"/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877078" y="3015546"/>
            <a:ext cx="1180949" cy="3915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2083" y="1301045"/>
            <a:ext cx="1518708" cy="8149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460624" y="2274713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6142567" y="3750030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6360" y="4289778"/>
            <a:ext cx="1518708" cy="814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Intelligent Result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6360" y="1284109"/>
            <a:ext cx="1518708" cy="814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 Data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6142567" y="2274713"/>
            <a:ext cx="349250" cy="3810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81" y="344937"/>
            <a:ext cx="3227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TensorFlow</a:t>
            </a:r>
            <a:r>
              <a:rPr lang="en-US" sz="28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6422" y="31354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8481" y="1427304"/>
            <a:ext cx="7967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 Python front-end library for setting up learning tasks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high-performance C++ backend for executing learning processes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framework that contains many well-known machine learning models and algorithms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framework created by the Google Brain Team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52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9518" y="2157805"/>
            <a:ext cx="6151891" cy="2570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19518" y="1019031"/>
            <a:ext cx="23124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/>
              <a:t>tf.keras</a:t>
            </a:r>
            <a:r>
              <a:rPr lang="en-US" sz="3600" dirty="0"/>
              <a:t>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5962" y="1004794"/>
            <a:ext cx="215395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 err="1"/>
              <a:t>tflearn</a:t>
            </a:r>
            <a:r>
              <a:rPr lang="en-US" sz="3600" dirty="0"/>
              <a:t>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7208" y="2337236"/>
            <a:ext cx="38593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err="1"/>
              <a:t>tensorflow</a:t>
            </a:r>
            <a:r>
              <a:rPr lang="en-US" sz="4800" dirty="0"/>
              <a:t>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7482" y="5308558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http://tflearn.org/</a:t>
            </a:r>
            <a:endParaRPr lang="en-US" sz="2400" dirty="0"/>
          </a:p>
        </p:txBody>
      </p:sp>
      <p:sp>
        <p:nvSpPr>
          <p:cNvPr id="6" name="Rectangle 5">
            <a:hlinkClick r:id="rId3"/>
          </p:cNvPr>
          <p:cNvSpPr/>
          <p:nvPr/>
        </p:nvSpPr>
        <p:spPr>
          <a:xfrm>
            <a:off x="1367482" y="5770223"/>
            <a:ext cx="5324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hlinkClick r:id="rId3"/>
              </a:rPr>
              <a:t>https://www.tensorflow.org/guide/keras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4090421" y="3697594"/>
            <a:ext cx="112602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800" dirty="0" err="1"/>
              <a:t>C++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6079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111" y="5097231"/>
            <a:ext cx="649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 = </a:t>
            </a:r>
            <a:r>
              <a:rPr lang="en-US" sz="4800" dirty="0">
                <a:solidFill>
                  <a:srgbClr val="FF0000"/>
                </a:solidFill>
              </a:rPr>
              <a:t>w</a:t>
            </a:r>
            <a:r>
              <a:rPr lang="en-US" sz="4800" baseline="-25000" dirty="0">
                <a:solidFill>
                  <a:srgbClr val="FF0000"/>
                </a:solidFill>
              </a:rPr>
              <a:t>1</a:t>
            </a:r>
            <a:r>
              <a:rPr lang="en-US" sz="4800" dirty="0"/>
              <a:t>x</a:t>
            </a:r>
            <a:r>
              <a:rPr lang="en-US" sz="4800" baseline="-25000" dirty="0"/>
              <a:t>1</a:t>
            </a:r>
            <a:r>
              <a:rPr lang="en-US" sz="4800" dirty="0"/>
              <a:t> + </a:t>
            </a:r>
            <a:r>
              <a:rPr lang="en-US" sz="4800" dirty="0">
                <a:solidFill>
                  <a:srgbClr val="FF0000"/>
                </a:solidFill>
              </a:rPr>
              <a:t>w</a:t>
            </a:r>
            <a:r>
              <a:rPr lang="en-US" sz="4800" baseline="-25000" dirty="0">
                <a:solidFill>
                  <a:srgbClr val="FF0000"/>
                </a:solidFill>
              </a:rPr>
              <a:t>2</a:t>
            </a:r>
            <a:r>
              <a:rPr lang="en-US" sz="4800" dirty="0"/>
              <a:t>x</a:t>
            </a:r>
            <a:r>
              <a:rPr lang="en-US" sz="4800" baseline="-25000" dirty="0"/>
              <a:t>2</a:t>
            </a:r>
            <a:r>
              <a:rPr lang="en-US" sz="4800" dirty="0"/>
              <a:t> + </a:t>
            </a:r>
            <a:r>
              <a:rPr lang="en-US" sz="4800" dirty="0">
                <a:solidFill>
                  <a:srgbClr val="FF0000"/>
                </a:solidFill>
              </a:rPr>
              <a:t>w</a:t>
            </a:r>
            <a:r>
              <a:rPr lang="en-US" sz="4800" baseline="-25000" dirty="0">
                <a:solidFill>
                  <a:srgbClr val="FF0000"/>
                </a:solidFill>
              </a:rPr>
              <a:t>3</a:t>
            </a:r>
            <a:r>
              <a:rPr lang="en-US" sz="4800" dirty="0"/>
              <a:t>x</a:t>
            </a:r>
            <a:r>
              <a:rPr lang="en-US" sz="4800" baseline="-25000" dirty="0"/>
              <a:t>3</a:t>
            </a:r>
            <a:r>
              <a:rPr lang="en-US" sz="4800" dirty="0"/>
              <a:t> + </a:t>
            </a:r>
            <a:r>
              <a:rPr lang="en-US" sz="4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7733" y="654742"/>
            <a:ext cx="5485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y = 2x</a:t>
            </a:r>
            <a:r>
              <a:rPr lang="en-US" sz="4800" baseline="-25000" dirty="0"/>
              <a:t>1</a:t>
            </a:r>
            <a:r>
              <a:rPr lang="en-US" sz="4800" dirty="0"/>
              <a:t> + 3x</a:t>
            </a:r>
            <a:r>
              <a:rPr lang="en-US" sz="4800" baseline="-25000" dirty="0"/>
              <a:t>2</a:t>
            </a:r>
            <a:r>
              <a:rPr lang="en-US" sz="4800" dirty="0"/>
              <a:t> + 7x</a:t>
            </a:r>
            <a:r>
              <a:rPr lang="en-US" sz="4800" baseline="-25000" dirty="0"/>
              <a:t>3</a:t>
            </a:r>
            <a:r>
              <a:rPr lang="en-US" sz="4800" dirty="0"/>
              <a:t> + 4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0375" y="2231243"/>
            <a:ext cx="502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2000 sets of {x1, x2, x3, y}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38069" y="1595767"/>
            <a:ext cx="0" cy="62962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1154" y="1650047"/>
            <a:ext cx="197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/>
              <a:t>andomly generate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8069" y="2997836"/>
            <a:ext cx="0" cy="62962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56493" y="3627459"/>
            <a:ext cx="29993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Artificial Neuron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154" y="3128770"/>
            <a:ext cx="107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data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38069" y="4364213"/>
            <a:ext cx="0" cy="629623"/>
          </a:xfrm>
          <a:prstGeom prst="straightConnector1">
            <a:avLst/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30114" y="4410146"/>
            <a:ext cx="26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examine its learning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6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279" y="2665778"/>
            <a:ext cx="6763841" cy="120032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How does Machine Learning work?</a:t>
            </a:r>
          </a:p>
          <a:p>
            <a:pPr algn="ctr"/>
            <a:r>
              <a:rPr lang="en-US" sz="36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71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8481" y="344937"/>
            <a:ext cx="377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Iris Species Classification </a:t>
            </a:r>
          </a:p>
        </p:txBody>
      </p:sp>
      <p:pic>
        <p:nvPicPr>
          <p:cNvPr id="4" name="Picture 3" descr="Screen Shot 2019-02-22 at 10.21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939291"/>
            <a:ext cx="8410222" cy="3383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8481" y="4418171"/>
            <a:ext cx="1423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Features</a:t>
            </a:r>
          </a:p>
          <a:p>
            <a:r>
              <a:rPr lang="en-US"/>
              <a:t>sepal_length </a:t>
            </a:r>
          </a:p>
          <a:p>
            <a:r>
              <a:rPr lang="en-US"/>
              <a:t>sepal_width </a:t>
            </a:r>
          </a:p>
          <a:p>
            <a:r>
              <a:rPr lang="en-US"/>
              <a:t>petal_length </a:t>
            </a:r>
          </a:p>
          <a:p>
            <a:r>
              <a:rPr lang="en-US"/>
              <a:t>petal_width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4216" y="4440624"/>
            <a:ext cx="1620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Species</a:t>
            </a:r>
          </a:p>
          <a:p>
            <a:r>
              <a:rPr lang="en-US"/>
              <a:t>Iris setosa</a:t>
            </a:r>
          </a:p>
          <a:p>
            <a:r>
              <a:rPr lang="en-US"/>
              <a:t>Iris versicolor</a:t>
            </a:r>
          </a:p>
          <a:p>
            <a:r>
              <a:rPr lang="en-US"/>
              <a:t>Iris virginica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040" y="6221779"/>
            <a:ext cx="420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https://archive.ics.uci.edu/ml/datasets/iris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8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0.43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8" y="1396951"/>
            <a:ext cx="8240889" cy="35817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5668" y="5831723"/>
            <a:ext cx="8057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https://www.tensorflow.org/tutorials/eager/custom_training_walkthrough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5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138" y="2213001"/>
            <a:ext cx="759364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How to build a </a:t>
            </a:r>
            <a:r>
              <a:rPr lang="en-US" sz="3600" dirty="0" err="1"/>
              <a:t>T</a:t>
            </a:r>
            <a:r>
              <a:rPr lang="en-US" sz="3600" dirty="0" err="1"/>
              <a:t>ensorFlow</a:t>
            </a:r>
            <a:r>
              <a:rPr lang="en-US" sz="3600" dirty="0"/>
              <a:t> model/</a:t>
            </a:r>
            <a:r>
              <a:rPr lang="en-US" sz="3600" dirty="0" err="1"/>
              <a:t>T</a:t>
            </a:r>
            <a:r>
              <a:rPr lang="en-US" sz="3600" dirty="0" err="1"/>
              <a:t>ensorFlowLite</a:t>
            </a:r>
            <a:r>
              <a:rPr lang="en-US" sz="3600" dirty="0"/>
              <a:t> model for mobile.</a:t>
            </a:r>
          </a:p>
          <a:p>
            <a:pPr algn="ctr"/>
            <a:r>
              <a:rPr lang="en-US" sz="3600" dirty="0"/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2887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013" y="1323721"/>
            <a:ext cx="283060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 Graph</a:t>
            </a:r>
          </a:p>
        </p:txBody>
      </p:sp>
      <p:pic>
        <p:nvPicPr>
          <p:cNvPr id="3" name="Picture 2" descr="Screen Shot 2019-02-22 at 1.20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39" y="788923"/>
            <a:ext cx="5109879" cy="17106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013" y="3419157"/>
            <a:ext cx="283060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 Model</a:t>
            </a:r>
          </a:p>
        </p:txBody>
      </p:sp>
      <p:pic>
        <p:nvPicPr>
          <p:cNvPr id="5" name="Picture 4" descr="Screen Shot 2019-02-22 at 1.20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3" y="3290354"/>
            <a:ext cx="4628385" cy="7865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013" y="5315699"/>
            <a:ext cx="3427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TensorflowLite Model</a:t>
            </a:r>
          </a:p>
        </p:txBody>
      </p:sp>
      <p:pic>
        <p:nvPicPr>
          <p:cNvPr id="7" name="Picture 6" descr="Screen Shot 2019-02-22 at 1.20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984" y="5171253"/>
            <a:ext cx="2829634" cy="66766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874315" y="1846941"/>
            <a:ext cx="0" cy="1572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1874315" y="3942377"/>
            <a:ext cx="0" cy="1373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4971" y="2486371"/>
            <a:ext cx="9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freeze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971" y="4398213"/>
            <a:ext cx="114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3625053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d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0" y="1070101"/>
            <a:ext cx="3541617" cy="1946294"/>
          </a:xfrm>
          <a:prstGeom prst="rect">
            <a:avLst/>
          </a:prstGeom>
        </p:spPr>
      </p:pic>
      <p:pic>
        <p:nvPicPr>
          <p:cNvPr id="4" name="Picture 3" descr="ON-STAR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24" y="1323034"/>
            <a:ext cx="2975472" cy="1587523"/>
          </a:xfrm>
          <a:prstGeom prst="rect">
            <a:avLst/>
          </a:prstGeom>
        </p:spPr>
      </p:pic>
      <p:pic>
        <p:nvPicPr>
          <p:cNvPr id="5" name="Picture 4" descr="AXP_BlueBoxLogo_EXTRALARGEscale_RGB_DIGITAL_1600x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0" y="3386829"/>
            <a:ext cx="2433991" cy="2433991"/>
          </a:xfrm>
          <a:prstGeom prst="rect">
            <a:avLst/>
          </a:prstGeom>
        </p:spPr>
      </p:pic>
      <p:pic>
        <p:nvPicPr>
          <p:cNvPr id="6" name="Picture 5" descr="QuickenLoans-Logo-Horiz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646" y="4379064"/>
            <a:ext cx="4143891" cy="5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4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.3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832"/>
            <a:ext cx="9144000" cy="46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8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1.35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32"/>
            <a:ext cx="9144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22 at 1.3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742"/>
            <a:ext cx="9144000" cy="52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0138" y="2340001"/>
            <a:ext cx="7819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How to build Android apps with models. (demo)</a:t>
            </a:r>
          </a:p>
        </p:txBody>
      </p:sp>
    </p:spTree>
    <p:extLst>
      <p:ext uri="{BB962C8B-B14F-4D97-AF65-F5344CB8AC3E}">
        <p14:creationId xmlns:p14="http://schemas.microsoft.com/office/powerpoint/2010/main" val="2833051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9357" y="6031929"/>
            <a:ext cx="4048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https://firebase.google.com/docs/ml-kit/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8481" y="344937"/>
            <a:ext cx="2930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ML Kit for Firebase</a:t>
            </a:r>
          </a:p>
        </p:txBody>
      </p:sp>
      <p:pic>
        <p:nvPicPr>
          <p:cNvPr id="4" name="Picture 3" descr="Screen Shot 2019-02-22 at 2.13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97" y="1124966"/>
            <a:ext cx="8445778" cy="41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2.1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198"/>
            <a:ext cx="9144000" cy="47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2-22 at 2.21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672"/>
            <a:ext cx="9144000" cy="58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9598" y="3635734"/>
            <a:ext cx="6156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Special Thanks to Don 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4634" y="1205801"/>
            <a:ext cx="488776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/>
              <a:t>Thank You.</a:t>
            </a:r>
          </a:p>
          <a:p>
            <a:pPr algn="ctr"/>
            <a:r>
              <a:rPr lang="en-US" sz="5400" b="1" dirty="0"/>
              <a:t>Happy Learning!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5185" y="4894672"/>
            <a:ext cx="275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/>
              <a:t>ason.mai2010@gmail.com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62909" y="5304493"/>
            <a:ext cx="487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https://github.com/jmai6/windsor_devfest_2019</a:t>
            </a:r>
          </a:p>
        </p:txBody>
      </p:sp>
    </p:spTree>
    <p:extLst>
      <p:ext uri="{BB962C8B-B14F-4D97-AF65-F5344CB8AC3E}">
        <p14:creationId xmlns:p14="http://schemas.microsoft.com/office/powerpoint/2010/main" val="268478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664" y="653517"/>
            <a:ext cx="7565781" cy="600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Agenda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What is Machine Learning?</a:t>
            </a:r>
          </a:p>
          <a:p>
            <a:pPr marL="514350" indent="-514350">
              <a:buAutoNum type="arabicPeriod"/>
            </a:pPr>
            <a:r>
              <a:rPr lang="en-US" sz="3200" dirty="0"/>
              <a:t>What is </a:t>
            </a:r>
            <a:r>
              <a:rPr lang="en-US" sz="3200" dirty="0" err="1"/>
              <a:t>TensorFlow</a:t>
            </a:r>
            <a:r>
              <a:rPr lang="en-US" sz="3200" dirty="0"/>
              <a:t>?</a:t>
            </a:r>
          </a:p>
          <a:p>
            <a:pPr marL="514350" indent="-514350">
              <a:buAutoNum type="arabicPeriod"/>
            </a:pPr>
            <a:r>
              <a:rPr lang="en-US" sz="3200" dirty="0"/>
              <a:t>How does Machine Learning work?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How to build a </a:t>
            </a:r>
            <a:r>
              <a:rPr lang="en-US" sz="3200" dirty="0" err="1"/>
              <a:t>T</a:t>
            </a:r>
            <a:r>
              <a:rPr lang="en-US" sz="3200" dirty="0" err="1"/>
              <a:t>ensorFlow</a:t>
            </a:r>
            <a:r>
              <a:rPr lang="en-US" sz="3200" dirty="0"/>
              <a:t>/</a:t>
            </a:r>
            <a:r>
              <a:rPr lang="en-US" sz="3200" dirty="0" err="1"/>
              <a:t>T</a:t>
            </a:r>
            <a:r>
              <a:rPr lang="en-US" sz="3200" dirty="0" err="1"/>
              <a:t>ensorFlowLite</a:t>
            </a:r>
            <a:r>
              <a:rPr lang="en-US" sz="3200" dirty="0"/>
              <a:t> model for mobile.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How to build Android apps with models. (demo)</a:t>
            </a:r>
          </a:p>
          <a:p>
            <a:pPr marL="514350" indent="-514350">
              <a:buAutoNum type="arabicPeriod"/>
            </a:pPr>
            <a:r>
              <a:rPr lang="en-US" sz="3200" dirty="0"/>
              <a:t>Q &amp; A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206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481" y="344937"/>
            <a:ext cx="4142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What is Machine Learning?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481" y="1342637"/>
            <a:ext cx="79671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 system that can learn to recognize patterns.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system that learns from data to produce reliable, repeatable decisions and results.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system that automatically learns and progresses from experiences without being explicitly programmed.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Supervised and unsupervised learning.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Basic algorithms: linear regression (to evaluate continuous values) and logistic regression (to evaluate discrete values).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76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557" y="5704891"/>
            <a:ext cx="8523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https://towardsdatascience.com/a-tour-of-the-top-10-algorithms-for-machine-learning-newbies-dde4edffae11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9" y="395111"/>
            <a:ext cx="4525341" cy="2402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6925" r="18776"/>
          <a:stretch/>
        </p:blipFill>
        <p:spPr>
          <a:xfrm>
            <a:off x="4233333" y="2047210"/>
            <a:ext cx="4233335" cy="3952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6333" y="663223"/>
            <a:ext cx="269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regression 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557" y="4751402"/>
            <a:ext cx="281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logistic regression  example</a:t>
            </a:r>
          </a:p>
        </p:txBody>
      </p:sp>
    </p:spTree>
    <p:extLst>
      <p:ext uri="{BB962C8B-B14F-4D97-AF65-F5344CB8AC3E}">
        <p14:creationId xmlns:p14="http://schemas.microsoft.com/office/powerpoint/2010/main" val="3346195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q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" y="596534"/>
            <a:ext cx="8267700" cy="420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81" y="5061844"/>
            <a:ext cx="392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01" y="3998456"/>
            <a:ext cx="322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linear function, logistic function or other functions (Tanh, ReLU, etc)</a:t>
            </a:r>
          </a:p>
        </p:txBody>
      </p:sp>
    </p:spTree>
    <p:extLst>
      <p:ext uri="{BB962C8B-B14F-4D97-AF65-F5344CB8AC3E}">
        <p14:creationId xmlns:p14="http://schemas.microsoft.com/office/powerpoint/2010/main" val="6027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816" y="924127"/>
            <a:ext cx="7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 = ActivationFuntion(w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5721" y="2560284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0</a:t>
            </a:r>
            <a:r>
              <a:rPr lang="en-US" dirty="0"/>
              <a:t>                      y</a:t>
            </a:r>
            <a:r>
              <a:rPr lang="en-US" baseline="30000" dirty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5721" y="2897350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1</a:t>
            </a:r>
            <a:r>
              <a:rPr lang="en-US" dirty="0"/>
              <a:t>                      y</a:t>
            </a:r>
            <a:r>
              <a:rPr lang="en-US" baseline="300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5721" y="3266682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                     y</a:t>
            </a:r>
            <a:r>
              <a:rPr lang="en-US" baseline="30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5721" y="4150416"/>
            <a:ext cx="303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baseline="-25000" dirty="0"/>
              <a:t>, </a:t>
            </a:r>
            <a:r>
              <a:rPr lang="en-US" dirty="0"/>
              <a:t>(x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baseline="-25000" dirty="0"/>
              <a:t>,  </a:t>
            </a:r>
            <a:r>
              <a:rPr lang="mr-IN" baseline="-25000" dirty="0"/>
              <a:t>…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dirty="0"/>
              <a:t>                   </a:t>
            </a:r>
            <a:r>
              <a:rPr lang="en-US" dirty="0" err="1"/>
              <a:t>y</a:t>
            </a:r>
            <a:r>
              <a:rPr lang="en-US" baseline="30000" dirty="0" err="1"/>
              <a:t>m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1380155" y="354364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7334" y="3738376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87438" y="25313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7438" y="275678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4617" y="299385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92189" y="3879059"/>
            <a:ext cx="4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4013" y="4147936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33688" y="3251895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30867" y="3404295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0867" y="3573627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069532" y="3481154"/>
            <a:ext cx="1075303" cy="0"/>
          </a:xfrm>
          <a:prstGeom prst="straightConnector1">
            <a:avLst/>
          </a:prstGeom>
          <a:ln w="1016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4835" y="212911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weights, bias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4410" y="2129114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1479" y="2129114"/>
            <a:ext cx="172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results </a:t>
            </a:r>
          </a:p>
        </p:txBody>
      </p:sp>
    </p:spTree>
    <p:extLst>
      <p:ext uri="{BB962C8B-B14F-4D97-AF65-F5344CB8AC3E}">
        <p14:creationId xmlns:p14="http://schemas.microsoft.com/office/powerpoint/2010/main" val="320988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1816" y="613685"/>
            <a:ext cx="724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 = ActivationFuntion(w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8579" y="2074334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0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5" name="Rectangle 4"/>
          <p:cNvSpPr/>
          <p:nvPr/>
        </p:nvSpPr>
        <p:spPr>
          <a:xfrm>
            <a:off x="2908579" y="2411400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1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6" name="Rectangle 5"/>
          <p:cNvSpPr/>
          <p:nvPr/>
        </p:nvSpPr>
        <p:spPr>
          <a:xfrm>
            <a:off x="2908579" y="2780732"/>
            <a:ext cx="1715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2</a:t>
            </a:r>
            <a:r>
              <a:rPr lang="en-US"/>
              <a:t>            </a:t>
            </a:r>
            <a:endParaRPr lang="en-US" baseline="30000"/>
          </a:p>
        </p:txBody>
      </p:sp>
      <p:sp>
        <p:nvSpPr>
          <p:cNvPr id="7" name="Rectangle 6"/>
          <p:cNvSpPr/>
          <p:nvPr/>
        </p:nvSpPr>
        <p:spPr>
          <a:xfrm>
            <a:off x="2908579" y="3664466"/>
            <a:ext cx="185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 baseline="-25000"/>
              <a:t>, </a:t>
            </a:r>
            <a:r>
              <a:rPr lang="en-US"/>
              <a:t>(x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 baseline="-25000"/>
              <a:t>,  </a:t>
            </a:r>
            <a:r>
              <a:rPr lang="mr-IN" baseline="-25000"/>
              <a:t>…</a:t>
            </a:r>
            <a:r>
              <a:rPr lang="en-US" baseline="-25000"/>
              <a:t> </a:t>
            </a:r>
            <a:r>
              <a:rPr lang="en-US"/>
              <a:t>(x</a:t>
            </a:r>
            <a:r>
              <a:rPr lang="en-US" baseline="-25000"/>
              <a:t>n</a:t>
            </a:r>
            <a:r>
              <a:rPr lang="en-US"/>
              <a:t>)</a:t>
            </a:r>
            <a:r>
              <a:rPr lang="en-US" baseline="30000"/>
              <a:t>m</a:t>
            </a:r>
            <a:r>
              <a:rPr lang="en-US"/>
              <a:t>          </a:t>
            </a:r>
            <a:endParaRPr lang="en-US" baseline="30000"/>
          </a:p>
        </p:txBody>
      </p:sp>
      <p:sp>
        <p:nvSpPr>
          <p:cNvPr id="8" name="TextBox 7"/>
          <p:cNvSpPr txBox="1"/>
          <p:nvPr/>
        </p:nvSpPr>
        <p:spPr>
          <a:xfrm>
            <a:off x="3133013" y="3057693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0192" y="3252426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42347" y="3117030"/>
            <a:ext cx="752875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6195" y="20747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6195" y="230019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23374" y="253725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51596" y="3412138"/>
            <a:ext cx="430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03420" y="368101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03420" y="2795298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00599" y="2947698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00599" y="3117030"/>
            <a:ext cx="24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77420" y="2327188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0</a:t>
            </a:r>
            <a:r>
              <a:rPr lang="en-US" baseline="-25000"/>
              <a:t>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02821" y="2606587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1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29" name="Rectangle 28"/>
          <p:cNvSpPr/>
          <p:nvPr/>
        </p:nvSpPr>
        <p:spPr>
          <a:xfrm>
            <a:off x="5814111" y="2900097"/>
            <a:ext cx="42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2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30" name="Rectangle 29"/>
          <p:cNvSpPr/>
          <p:nvPr/>
        </p:nvSpPr>
        <p:spPr>
          <a:xfrm>
            <a:off x="5823111" y="364318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m</a:t>
            </a:r>
            <a:r>
              <a:rPr lang="en-US" baseline="-25000"/>
              <a:t>r</a:t>
            </a:r>
            <a:endParaRPr lang="en-US" baseline="30000"/>
          </a:p>
        </p:txBody>
      </p:sp>
      <p:sp>
        <p:nvSpPr>
          <p:cNvPr id="31" name="TextBox 30"/>
          <p:cNvSpPr txBox="1"/>
          <p:nvPr/>
        </p:nvSpPr>
        <p:spPr>
          <a:xfrm>
            <a:off x="638177" y="15627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weights, bias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0037" y="1562748"/>
            <a:ext cx="11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input data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59050" y="3057693"/>
            <a:ext cx="752875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8532" y="155992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learned results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50267" y="1555883"/>
            <a:ext cx="172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expected results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56629" y="2327188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82030" y="2606587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93320" y="2900097"/>
            <a:ext cx="36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02320" y="3643187"/>
            <a:ext cx="412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y</a:t>
            </a:r>
            <a:r>
              <a:rPr lang="en-US" baseline="30000"/>
              <a:t>m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92333" y="3057693"/>
            <a:ext cx="1064296" cy="0"/>
          </a:xfrm>
          <a:prstGeom prst="straightConnector1">
            <a:avLst/>
          </a:prstGeom>
          <a:ln w="76200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5807" y="4953004"/>
            <a:ext cx="970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cost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960939" y="3317030"/>
            <a:ext cx="0" cy="1791195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1312333" y="5334003"/>
            <a:ext cx="4871772" cy="2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326444" y="4402669"/>
            <a:ext cx="0" cy="973669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97323" y="4923559"/>
            <a:ext cx="136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optimization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28636" y="5373559"/>
            <a:ext cx="2792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Gradient Decent</a:t>
            </a:r>
          </a:p>
          <a:p>
            <a:r>
              <a:rPr lang="en-US" sz="2800" b="1"/>
              <a:t>Back Propagation</a:t>
            </a:r>
          </a:p>
        </p:txBody>
      </p:sp>
    </p:spTree>
    <p:extLst>
      <p:ext uri="{BB962C8B-B14F-4D97-AF65-F5344CB8AC3E}">
        <p14:creationId xmlns:p14="http://schemas.microsoft.com/office/powerpoint/2010/main" val="73934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q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5" y="596534"/>
            <a:ext cx="8267700" cy="420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81" y="5061844"/>
            <a:ext cx="3920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+ w</a:t>
            </a:r>
            <a:r>
              <a:rPr lang="en-US" sz="2800" baseline="-25000"/>
              <a:t>2</a:t>
            </a:r>
            <a:r>
              <a:rPr lang="en-US" sz="2800"/>
              <a:t>x</a:t>
            </a:r>
            <a:r>
              <a:rPr lang="en-US" sz="2800" baseline="-25000"/>
              <a:t>2 </a:t>
            </a:r>
            <a:r>
              <a:rPr lang="en-US" sz="2800"/>
              <a:t>+ </a:t>
            </a:r>
            <a:r>
              <a:rPr lang="mr-IN" sz="2800"/>
              <a:t>…</a:t>
            </a:r>
            <a:r>
              <a:rPr lang="en-US" sz="2800"/>
              <a:t> + w</a:t>
            </a:r>
            <a:r>
              <a:rPr lang="en-US" sz="2800" baseline="-25000"/>
              <a:t>n</a:t>
            </a:r>
            <a:r>
              <a:rPr lang="en-US" sz="2800"/>
              <a:t>x</a:t>
            </a:r>
            <a:r>
              <a:rPr lang="en-US" sz="2800" baseline="-25000"/>
              <a:t>n </a:t>
            </a:r>
            <a:r>
              <a:rPr lang="en-US" sz="2800"/>
              <a:t>+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01" y="3998456"/>
            <a:ext cx="3220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linear function, logistic function or other functions (Tanh, ReLU, etc)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8481" y="344937"/>
            <a:ext cx="257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Artificial Neuron</a:t>
            </a:r>
          </a:p>
        </p:txBody>
      </p:sp>
    </p:spTree>
    <p:extLst>
      <p:ext uri="{BB962C8B-B14F-4D97-AF65-F5344CB8AC3E}">
        <p14:creationId xmlns:p14="http://schemas.microsoft.com/office/powerpoint/2010/main" val="1506841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677</Words>
  <Application>Microsoft Macintosh PowerPoint</Application>
  <PresentationFormat>On-screen Show (4:3)</PresentationFormat>
  <Paragraphs>139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Quicken Loans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Mai</dc:creator>
  <cp:lastModifiedBy>Jason Mai</cp:lastModifiedBy>
  <cp:revision>52</cp:revision>
  <dcterms:created xsi:type="dcterms:W3CDTF">2019-02-21T13:53:55Z</dcterms:created>
  <dcterms:modified xsi:type="dcterms:W3CDTF">2019-02-23T02:27:13Z</dcterms:modified>
</cp:coreProperties>
</file>