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20" r:id="rId1"/>
  </p:sldMasterIdLst>
  <p:sldIdLst>
    <p:sldId id="256" r:id="rId2"/>
    <p:sldId id="258" r:id="rId3"/>
    <p:sldId id="257" r:id="rId4"/>
    <p:sldId id="259" r:id="rId5"/>
    <p:sldId id="260" r:id="rId6"/>
    <p:sldId id="262" r:id="rId7"/>
    <p:sldId id="261"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F8E9DE28-8D7E-4086-BD31-11F9F2B84A55}" type="datetimeFigureOut">
              <a:rPr lang="fr-FR" smtClean="0"/>
              <a:t>19/02/2022</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8FD8506-ED66-4919-80DF-4A2249FF2A4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8E9DE28-8D7E-4086-BD31-11F9F2B84A55}" type="datetimeFigureOut">
              <a:rPr lang="fr-FR" smtClean="0"/>
              <a:t>19/02/2022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8E9DE28-8D7E-4086-BD31-11F9F2B84A55}" type="datetimeFigureOut">
              <a:rPr lang="fr-FR" smtClean="0"/>
              <a:t>19/02/2022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8E9DE28-8D7E-4086-BD31-11F9F2B84A55}" type="datetimeFigureOut">
              <a:rPr lang="fr-FR" smtClean="0"/>
              <a:t>19/02/2022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8E9DE28-8D7E-4086-BD31-11F9F2B84A55}" type="datetimeFigureOut">
              <a:rPr lang="fr-FR" smtClean="0"/>
              <a:t>19/02/2022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8E9DE28-8D7E-4086-BD31-11F9F2B84A55}" type="datetimeFigureOut">
              <a:rPr lang="fr-FR" smtClean="0"/>
              <a:t>19/02/2022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F8E9DE28-8D7E-4086-BD31-11F9F2B84A55}" type="datetimeFigureOut">
              <a:rPr lang="fr-FR" smtClean="0"/>
              <a:t>19/02/2022</a:t>
            </a:fld>
            <a:endParaRPr lang="fr-FR"/>
          </a:p>
        </p:txBody>
      </p:sp>
      <p:sp>
        <p:nvSpPr>
          <p:cNvPr id="27" name="Espace réservé du numéro de diapositive 26"/>
          <p:cNvSpPr>
            <a:spLocks noGrp="1"/>
          </p:cNvSpPr>
          <p:nvPr>
            <p:ph type="sldNum" sz="quarter" idx="11"/>
          </p:nvPr>
        </p:nvSpPr>
        <p:spPr/>
        <p:txBody>
          <a:bodyPr rtlCol="0"/>
          <a:lstStyle/>
          <a:p>
            <a:fld id="{28FD8506-ED66-4919-80DF-4A2249FF2A41}" type="slidenum">
              <a:rPr lang="fr-FR" smtClean="0"/>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F8E9DE28-8D7E-4086-BD31-11F9F2B84A55}" type="datetimeFigureOut">
              <a:rPr lang="fr-FR" smtClean="0"/>
              <a:t>19/02/2022</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28FD8506-ED66-4919-80DF-4A2249FF2A4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E9DE28-8D7E-4086-BD31-11F9F2B84A55}" type="datetimeFigureOut">
              <a:rPr lang="fr-FR" smtClean="0"/>
              <a:t>19/02/2022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8E9DE28-8D7E-4086-BD31-11F9F2B84A55}" type="datetimeFigureOut">
              <a:rPr lang="fr-FR" smtClean="0"/>
              <a:t>19/02/2022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F8E9DE28-8D7E-4086-BD31-11F9F2B84A55}" type="datetimeFigureOut">
              <a:rPr lang="fr-FR" smtClean="0"/>
              <a:t>19/02/2022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FD8506-ED66-4919-80DF-4A2249FF2A4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8E9DE28-8D7E-4086-BD31-11F9F2B84A55}" type="datetimeFigureOut">
              <a:rPr lang="fr-FR" smtClean="0"/>
              <a:t>19/02/2022</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8FD8506-ED66-4919-80DF-4A2249FF2A4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4921" r:id="rId1"/>
    <p:sldLayoutId id="2147484922"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7200" y="2102991"/>
            <a:ext cx="8458200" cy="1470025"/>
          </a:xfrm>
        </p:spPr>
        <p:txBody>
          <a:bodyPr>
            <a:normAutofit/>
          </a:bodyPr>
          <a:lstStyle/>
          <a:p>
            <a:r>
              <a:rPr lang="fr-FR" sz="6600" b="1" dirty="0" smtClean="0"/>
              <a:t>CHECKPOINT</a:t>
            </a:r>
            <a:endParaRPr lang="fr-FR" sz="5400" b="1" dirty="0"/>
          </a:p>
        </p:txBody>
      </p:sp>
      <p:sp>
        <p:nvSpPr>
          <p:cNvPr id="3" name="Sous-titre 2"/>
          <p:cNvSpPr>
            <a:spLocks noGrp="1"/>
          </p:cNvSpPr>
          <p:nvPr>
            <p:ph type="subTitle" idx="1"/>
          </p:nvPr>
        </p:nvSpPr>
        <p:spPr>
          <a:xfrm>
            <a:off x="457200" y="4331986"/>
            <a:ext cx="7283152" cy="2265366"/>
          </a:xfrm>
        </p:spPr>
        <p:txBody>
          <a:bodyPr>
            <a:normAutofit fontScale="92500" lnSpcReduction="10000"/>
          </a:bodyPr>
          <a:lstStyle/>
          <a:p>
            <a:pPr algn="l"/>
            <a:r>
              <a:rPr lang="en-US" i="1" dirty="0"/>
              <a:t>In this checkpoint, you are going to </a:t>
            </a:r>
            <a:r>
              <a:rPr lang="en-US" i="1" dirty="0" smtClean="0"/>
              <a:t>present the </a:t>
            </a:r>
            <a:r>
              <a:rPr lang="en-US" i="1" dirty="0"/>
              <a:t>following subjects</a:t>
            </a:r>
            <a:r>
              <a:rPr lang="en-US" i="1" dirty="0" smtClean="0"/>
              <a:t>:</a:t>
            </a:r>
          </a:p>
          <a:p>
            <a:pPr algn="l"/>
            <a:endParaRPr lang="en-US" dirty="0"/>
          </a:p>
          <a:p>
            <a:pPr lvl="1" algn="l"/>
            <a:r>
              <a:rPr lang="en-US" i="1" dirty="0"/>
              <a:t>How does the web work</a:t>
            </a:r>
            <a:r>
              <a:rPr lang="en-US" dirty="0"/>
              <a:t>?</a:t>
            </a:r>
          </a:p>
          <a:p>
            <a:pPr lvl="1" algn="l"/>
            <a:r>
              <a:rPr lang="en-US" i="1" dirty="0"/>
              <a:t>What </a:t>
            </a:r>
            <a:r>
              <a:rPr lang="en-US" dirty="0"/>
              <a:t>do you need</a:t>
            </a:r>
            <a:r>
              <a:rPr lang="en-US" i="1" dirty="0"/>
              <a:t> to be a web developer?</a:t>
            </a:r>
            <a:endParaRPr lang="en-US" dirty="0"/>
          </a:p>
          <a:p>
            <a:pPr lvl="1" algn="l"/>
            <a:r>
              <a:rPr lang="en-US" i="1" dirty="0"/>
              <a:t>What is the role of a web developer.</a:t>
            </a:r>
            <a:endParaRPr lang="en-US" dirty="0"/>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24744"/>
            <a:ext cx="8229600" cy="1066800"/>
          </a:xfrm>
        </p:spPr>
        <p:txBody>
          <a:bodyPr/>
          <a:lstStyle/>
          <a:p>
            <a:r>
              <a:rPr lang="fr-FR" dirty="0" smtClean="0"/>
              <a:t>How </a:t>
            </a:r>
            <a:r>
              <a:rPr lang="fr-FR" dirty="0" err="1" smtClean="0"/>
              <a:t>does</a:t>
            </a:r>
            <a:r>
              <a:rPr lang="fr-FR" dirty="0" smtClean="0"/>
              <a:t> the web </a:t>
            </a:r>
            <a:r>
              <a:rPr lang="fr-FR" dirty="0" err="1" smtClean="0"/>
              <a:t>work</a:t>
            </a:r>
            <a:r>
              <a:rPr lang="fr-FR" dirty="0" smtClean="0"/>
              <a:t>?</a:t>
            </a:r>
            <a:endParaRPr lang="fr-FR" dirty="0"/>
          </a:p>
        </p:txBody>
      </p:sp>
      <p:pic>
        <p:nvPicPr>
          <p:cNvPr id="1026" name="Picture 2" descr="C:\Users\Administrateur\Downloads\Blue_computer_icon.svg.png"/>
          <p:cNvPicPr>
            <a:picLocks noChangeAspect="1" noChangeArrowheads="1"/>
          </p:cNvPicPr>
          <p:nvPr/>
        </p:nvPicPr>
        <p:blipFill>
          <a:blip r:embed="rId2" cstate="print"/>
          <a:srcRect/>
          <a:stretch>
            <a:fillRect/>
          </a:stretch>
        </p:blipFill>
        <p:spPr bwMode="auto">
          <a:xfrm>
            <a:off x="539552" y="4049070"/>
            <a:ext cx="1584176" cy="1252138"/>
          </a:xfrm>
          <a:prstGeom prst="rect">
            <a:avLst/>
          </a:prstGeom>
          <a:noFill/>
        </p:spPr>
      </p:pic>
      <p:pic>
        <p:nvPicPr>
          <p:cNvPr id="1027" name="Picture 3" descr="C:\Users\Administrateur\Downloads\web_server.png"/>
          <p:cNvPicPr>
            <a:picLocks noChangeAspect="1" noChangeArrowheads="1"/>
          </p:cNvPicPr>
          <p:nvPr/>
        </p:nvPicPr>
        <p:blipFill>
          <a:blip r:embed="rId3" cstate="print"/>
          <a:srcRect/>
          <a:stretch>
            <a:fillRect/>
          </a:stretch>
        </p:blipFill>
        <p:spPr bwMode="auto">
          <a:xfrm>
            <a:off x="7524328" y="3501008"/>
            <a:ext cx="1345480" cy="1345480"/>
          </a:xfrm>
          <a:prstGeom prst="rect">
            <a:avLst/>
          </a:prstGeom>
          <a:noFill/>
        </p:spPr>
      </p:pic>
      <p:pic>
        <p:nvPicPr>
          <p:cNvPr id="1028" name="Picture 4" descr="C:\Users\Administrateur\Downloads\internet-icon-3.jpg"/>
          <p:cNvPicPr>
            <a:picLocks noChangeAspect="1" noChangeArrowheads="1"/>
          </p:cNvPicPr>
          <p:nvPr/>
        </p:nvPicPr>
        <p:blipFill>
          <a:blip r:embed="rId4" cstate="print"/>
          <a:srcRect/>
          <a:stretch>
            <a:fillRect/>
          </a:stretch>
        </p:blipFill>
        <p:spPr bwMode="auto">
          <a:xfrm>
            <a:off x="1763688" y="2636912"/>
            <a:ext cx="720080" cy="720080"/>
          </a:xfrm>
          <a:prstGeom prst="rect">
            <a:avLst/>
          </a:prstGeom>
          <a:noFill/>
        </p:spPr>
      </p:pic>
      <p:sp>
        <p:nvSpPr>
          <p:cNvPr id="10" name="ZoneTexte 9"/>
          <p:cNvSpPr txBox="1"/>
          <p:nvPr/>
        </p:nvSpPr>
        <p:spPr>
          <a:xfrm>
            <a:off x="251520" y="5301208"/>
            <a:ext cx="3036409" cy="369332"/>
          </a:xfrm>
          <a:prstGeom prst="rect">
            <a:avLst/>
          </a:prstGeom>
          <a:noFill/>
        </p:spPr>
        <p:txBody>
          <a:bodyPr wrap="none" rtlCol="0">
            <a:spAutoFit/>
          </a:bodyPr>
          <a:lstStyle/>
          <a:p>
            <a:r>
              <a:rPr lang="fr-FR" dirty="0"/>
              <a:t>D</a:t>
            </a:r>
            <a:r>
              <a:rPr lang="fr-FR" dirty="0" smtClean="0"/>
              <a:t>evise : computer, mobile ..</a:t>
            </a:r>
            <a:endParaRPr lang="fr-FR" dirty="0"/>
          </a:p>
        </p:txBody>
      </p:sp>
      <p:sp>
        <p:nvSpPr>
          <p:cNvPr id="11" name="ZoneTexte 10"/>
          <p:cNvSpPr txBox="1"/>
          <p:nvPr/>
        </p:nvSpPr>
        <p:spPr>
          <a:xfrm>
            <a:off x="0" y="2492896"/>
            <a:ext cx="1656183" cy="1200329"/>
          </a:xfrm>
          <a:prstGeom prst="rect">
            <a:avLst/>
          </a:prstGeom>
          <a:noFill/>
        </p:spPr>
        <p:txBody>
          <a:bodyPr wrap="square" rtlCol="0">
            <a:spAutoFit/>
          </a:bodyPr>
          <a:lstStyle/>
          <a:p>
            <a:r>
              <a:rPr lang="fr-FR" dirty="0" err="1" smtClean="0"/>
              <a:t>Connect</a:t>
            </a:r>
            <a:r>
              <a:rPr lang="fr-FR" dirty="0" smtClean="0"/>
              <a:t> to the Internet: </a:t>
            </a:r>
          </a:p>
          <a:p>
            <a:r>
              <a:rPr lang="fr-FR" dirty="0" err="1" smtClean="0"/>
              <a:t>satelite</a:t>
            </a:r>
            <a:r>
              <a:rPr lang="fr-FR" dirty="0" smtClean="0"/>
              <a:t>, hubs, servers, </a:t>
            </a:r>
            <a:r>
              <a:rPr lang="fr-FR" dirty="0" err="1" smtClean="0"/>
              <a:t>isp</a:t>
            </a:r>
            <a:r>
              <a:rPr lang="fr-FR" dirty="0" smtClean="0"/>
              <a:t> …</a:t>
            </a:r>
            <a:endParaRPr lang="fr-FR" dirty="0"/>
          </a:p>
        </p:txBody>
      </p:sp>
      <p:sp>
        <p:nvSpPr>
          <p:cNvPr id="12" name="ZoneTexte 11"/>
          <p:cNvSpPr txBox="1"/>
          <p:nvPr/>
        </p:nvSpPr>
        <p:spPr>
          <a:xfrm>
            <a:off x="7524328" y="5013176"/>
            <a:ext cx="1438214" cy="369332"/>
          </a:xfrm>
          <a:prstGeom prst="rect">
            <a:avLst/>
          </a:prstGeom>
          <a:noFill/>
        </p:spPr>
        <p:txBody>
          <a:bodyPr wrap="none" rtlCol="0">
            <a:spAutoFit/>
          </a:bodyPr>
          <a:lstStyle/>
          <a:p>
            <a:r>
              <a:rPr lang="fr-FR" dirty="0" smtClean="0"/>
              <a:t>Server Web:</a:t>
            </a:r>
          </a:p>
        </p:txBody>
      </p:sp>
      <p:cxnSp>
        <p:nvCxnSpPr>
          <p:cNvPr id="21" name="Connecteur en angle 20"/>
          <p:cNvCxnSpPr/>
          <p:nvPr/>
        </p:nvCxnSpPr>
        <p:spPr>
          <a:xfrm rot="5400000" flipH="1" flipV="1">
            <a:off x="1655676" y="3537012"/>
            <a:ext cx="720080" cy="5040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411760" y="3933056"/>
            <a:ext cx="5544616" cy="369332"/>
          </a:xfrm>
          <a:prstGeom prst="rect">
            <a:avLst/>
          </a:prstGeom>
          <a:noFill/>
        </p:spPr>
        <p:txBody>
          <a:bodyPr wrap="square" rtlCol="0">
            <a:spAutoFit/>
          </a:bodyPr>
          <a:lstStyle/>
          <a:p>
            <a:r>
              <a:rPr lang="fr-FR" dirty="0" smtClean="0"/>
              <a:t>http </a:t>
            </a:r>
            <a:r>
              <a:rPr lang="fr-FR" dirty="0" err="1" smtClean="0"/>
              <a:t>request</a:t>
            </a:r>
            <a:r>
              <a:rPr lang="fr-FR" dirty="0" smtClean="0"/>
              <a:t> by Url: http://www.domain_name</a:t>
            </a:r>
            <a:endParaRPr lang="fr-FR" dirty="0"/>
          </a:p>
        </p:txBody>
      </p:sp>
      <p:sp>
        <p:nvSpPr>
          <p:cNvPr id="45" name="ZoneTexte 44"/>
          <p:cNvSpPr txBox="1"/>
          <p:nvPr/>
        </p:nvSpPr>
        <p:spPr>
          <a:xfrm>
            <a:off x="2411760" y="4725144"/>
            <a:ext cx="4342856" cy="369332"/>
          </a:xfrm>
          <a:prstGeom prst="rect">
            <a:avLst/>
          </a:prstGeom>
          <a:noFill/>
        </p:spPr>
        <p:txBody>
          <a:bodyPr wrap="none" rtlCol="0">
            <a:spAutoFit/>
          </a:bodyPr>
          <a:lstStyle/>
          <a:p>
            <a:r>
              <a:rPr lang="fr-FR" dirty="0" smtClean="0"/>
              <a:t>http </a:t>
            </a:r>
            <a:r>
              <a:rPr lang="fr-FR" dirty="0" err="1" smtClean="0"/>
              <a:t>response</a:t>
            </a:r>
            <a:r>
              <a:rPr lang="fr-FR" dirty="0" smtClean="0"/>
              <a:t> : the page web </a:t>
            </a:r>
            <a:r>
              <a:rPr lang="fr-FR" dirty="0" err="1" smtClean="0"/>
              <a:t>will</a:t>
            </a:r>
            <a:r>
              <a:rPr lang="fr-FR" dirty="0" smtClean="0"/>
              <a:t> </a:t>
            </a:r>
            <a:r>
              <a:rPr lang="fr-FR" dirty="0" err="1" smtClean="0"/>
              <a:t>appear</a:t>
            </a:r>
            <a:endParaRPr lang="fr-FR" dirty="0"/>
          </a:p>
        </p:txBody>
      </p:sp>
      <p:pic>
        <p:nvPicPr>
          <p:cNvPr id="1034" name="Picture 10" descr="C:\Users\Administrateur\Downloads\web-browser-icon-png-15.jpg"/>
          <p:cNvPicPr>
            <a:picLocks noChangeAspect="1" noChangeArrowheads="1"/>
          </p:cNvPicPr>
          <p:nvPr/>
        </p:nvPicPr>
        <p:blipFill>
          <a:blip r:embed="rId5" cstate="print"/>
          <a:srcRect/>
          <a:stretch>
            <a:fillRect/>
          </a:stretch>
        </p:blipFill>
        <p:spPr bwMode="auto">
          <a:xfrm>
            <a:off x="4355976" y="2636912"/>
            <a:ext cx="1512168" cy="892179"/>
          </a:xfrm>
          <a:prstGeom prst="rect">
            <a:avLst/>
          </a:prstGeom>
          <a:noFill/>
        </p:spPr>
      </p:pic>
      <p:sp>
        <p:nvSpPr>
          <p:cNvPr id="53" name="ZoneTexte 52"/>
          <p:cNvSpPr txBox="1"/>
          <p:nvPr/>
        </p:nvSpPr>
        <p:spPr>
          <a:xfrm>
            <a:off x="2987824" y="2924944"/>
            <a:ext cx="1728192" cy="369332"/>
          </a:xfrm>
          <a:prstGeom prst="rect">
            <a:avLst/>
          </a:prstGeom>
          <a:noFill/>
        </p:spPr>
        <p:txBody>
          <a:bodyPr wrap="square" rtlCol="0">
            <a:spAutoFit/>
          </a:bodyPr>
          <a:lstStyle/>
          <a:p>
            <a:r>
              <a:rPr lang="fr-FR" dirty="0" smtClean="0"/>
              <a:t>Browsers :</a:t>
            </a:r>
          </a:p>
        </p:txBody>
      </p:sp>
      <p:pic>
        <p:nvPicPr>
          <p:cNvPr id="1036" name="Picture 12" descr="C:\Users\Administrateur\Downloads\6732555_preview.pn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355976" y="5226568"/>
            <a:ext cx="1440160" cy="1631432"/>
          </a:xfrm>
          <a:prstGeom prst="rect">
            <a:avLst/>
          </a:prstGeom>
          <a:noFill/>
        </p:spPr>
      </p:pic>
      <p:sp>
        <p:nvSpPr>
          <p:cNvPr id="67" name="ZoneTexte 66"/>
          <p:cNvSpPr txBox="1"/>
          <p:nvPr/>
        </p:nvSpPr>
        <p:spPr>
          <a:xfrm>
            <a:off x="5796136" y="5445224"/>
            <a:ext cx="1296144" cy="369332"/>
          </a:xfrm>
          <a:prstGeom prst="rect">
            <a:avLst/>
          </a:prstGeom>
          <a:noFill/>
        </p:spPr>
        <p:txBody>
          <a:bodyPr wrap="square" rtlCol="0">
            <a:spAutoFit/>
          </a:bodyPr>
          <a:lstStyle/>
          <a:p>
            <a:r>
              <a:rPr lang="fr-FR" dirty="0" smtClean="0"/>
              <a:t>Page web</a:t>
            </a:r>
            <a:endParaRPr lang="fr-FR" dirty="0"/>
          </a:p>
        </p:txBody>
      </p:sp>
      <p:sp>
        <p:nvSpPr>
          <p:cNvPr id="71" name="ZoneTexte 70"/>
          <p:cNvSpPr txBox="1"/>
          <p:nvPr/>
        </p:nvSpPr>
        <p:spPr>
          <a:xfrm>
            <a:off x="6327477" y="2420888"/>
            <a:ext cx="2816523" cy="923330"/>
          </a:xfrm>
          <a:prstGeom prst="rect">
            <a:avLst/>
          </a:prstGeom>
          <a:noFill/>
        </p:spPr>
        <p:txBody>
          <a:bodyPr wrap="square" rtlCol="0">
            <a:spAutoFit/>
          </a:bodyPr>
          <a:lstStyle/>
          <a:p>
            <a:r>
              <a:rPr lang="fr-FR" dirty="0" smtClean="0"/>
              <a:t>web service Api : </a:t>
            </a:r>
            <a:r>
              <a:rPr lang="fr-FR" dirty="0" err="1" smtClean="0"/>
              <a:t>Rest</a:t>
            </a:r>
            <a:r>
              <a:rPr lang="fr-FR" dirty="0" smtClean="0"/>
              <a:t>, </a:t>
            </a:r>
            <a:r>
              <a:rPr lang="fr-FR" dirty="0" smtClean="0"/>
              <a:t>soap, </a:t>
            </a:r>
            <a:r>
              <a:rPr lang="fr-FR" dirty="0" err="1" smtClean="0"/>
              <a:t>Json</a:t>
            </a:r>
            <a:r>
              <a:rPr lang="fr-FR" dirty="0" smtClean="0"/>
              <a:t>-</a:t>
            </a:r>
            <a:r>
              <a:rPr lang="fr-FR" dirty="0" err="1" smtClean="0"/>
              <a:t>Rpc</a:t>
            </a:r>
            <a:r>
              <a:rPr lang="fr-FR" dirty="0" smtClean="0"/>
              <a:t>, </a:t>
            </a:r>
            <a:r>
              <a:rPr lang="fr-FR" dirty="0" err="1" smtClean="0"/>
              <a:t>Xml</a:t>
            </a:r>
            <a:r>
              <a:rPr lang="fr-FR" dirty="0" smtClean="0"/>
              <a:t>-</a:t>
            </a:r>
            <a:r>
              <a:rPr lang="fr-FR" dirty="0" err="1" smtClean="0"/>
              <a:t>Rpc</a:t>
            </a:r>
            <a:endParaRPr lang="fr-FR" dirty="0" smtClean="0"/>
          </a:p>
          <a:p>
            <a:endParaRPr lang="fr-FR" dirty="0"/>
          </a:p>
        </p:txBody>
      </p:sp>
      <p:cxnSp>
        <p:nvCxnSpPr>
          <p:cNvPr id="73" name="Connecteur droit avec flèche 72"/>
          <p:cNvCxnSpPr/>
          <p:nvPr/>
        </p:nvCxnSpPr>
        <p:spPr>
          <a:xfrm>
            <a:off x="1979712" y="4293096"/>
            <a:ext cx="5544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p:nvPr/>
        </p:nvCxnSpPr>
        <p:spPr>
          <a:xfrm flipH="1">
            <a:off x="1907704" y="4725144"/>
            <a:ext cx="56166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a:t>
            </a:r>
            <a:r>
              <a:rPr lang="fr-FR" dirty="0" err="1" smtClean="0"/>
              <a:t>does</a:t>
            </a:r>
            <a:r>
              <a:rPr lang="fr-FR" dirty="0" smtClean="0"/>
              <a:t> the web </a:t>
            </a:r>
            <a:r>
              <a:rPr lang="fr-FR" dirty="0" err="1" smtClean="0"/>
              <a:t>work</a:t>
            </a:r>
            <a:r>
              <a:rPr lang="fr-FR" dirty="0" smtClean="0"/>
              <a:t>?</a:t>
            </a:r>
            <a:endParaRPr lang="fr-FR" dirty="0"/>
          </a:p>
        </p:txBody>
      </p:sp>
      <p:sp>
        <p:nvSpPr>
          <p:cNvPr id="3" name="Espace réservé du contenu 2"/>
          <p:cNvSpPr>
            <a:spLocks noGrp="1"/>
          </p:cNvSpPr>
          <p:nvPr>
            <p:ph idx="1"/>
          </p:nvPr>
        </p:nvSpPr>
        <p:spPr/>
        <p:txBody>
          <a:bodyPr/>
          <a:lstStyle/>
          <a:p>
            <a:r>
              <a:rPr lang="fr-FR" dirty="0" err="1" smtClean="0"/>
              <a:t>Using</a:t>
            </a:r>
            <a:r>
              <a:rPr lang="fr-FR" dirty="0" smtClean="0"/>
              <a:t> a </a:t>
            </a:r>
            <a:r>
              <a:rPr lang="fr-FR" dirty="0" err="1" smtClean="0"/>
              <a:t>device</a:t>
            </a:r>
            <a:r>
              <a:rPr lang="fr-FR" dirty="0" smtClean="0"/>
              <a:t> </a:t>
            </a:r>
            <a:r>
              <a:rPr lang="fr-FR" dirty="0" smtClean="0"/>
              <a:t>to connecte to the internet. </a:t>
            </a:r>
          </a:p>
          <a:p>
            <a:r>
              <a:rPr lang="fr-FR" dirty="0" err="1" smtClean="0"/>
              <a:t>Using</a:t>
            </a:r>
            <a:r>
              <a:rPr lang="fr-FR" dirty="0" smtClean="0"/>
              <a:t> a browser to tape the Url of a web site.</a:t>
            </a:r>
          </a:p>
          <a:p>
            <a:r>
              <a:rPr lang="fr-FR" dirty="0" smtClean="0"/>
              <a:t>The </a:t>
            </a:r>
            <a:r>
              <a:rPr lang="fr-FR" dirty="0" err="1" smtClean="0"/>
              <a:t>request</a:t>
            </a:r>
            <a:r>
              <a:rPr lang="fr-FR" dirty="0" smtClean="0"/>
              <a:t> </a:t>
            </a:r>
            <a:r>
              <a:rPr lang="fr-FR" dirty="0" err="1" smtClean="0"/>
              <a:t>will</a:t>
            </a:r>
            <a:r>
              <a:rPr lang="fr-FR" dirty="0" smtClean="0"/>
              <a:t> </a:t>
            </a:r>
            <a:r>
              <a:rPr lang="fr-FR" dirty="0" smtClean="0"/>
              <a:t>sent to the </a:t>
            </a:r>
            <a:r>
              <a:rPr lang="fr-FR" dirty="0" smtClean="0"/>
              <a:t>server web.</a:t>
            </a:r>
          </a:p>
          <a:p>
            <a:r>
              <a:rPr lang="fr-FR" dirty="0" smtClean="0"/>
              <a:t>The server web </a:t>
            </a:r>
            <a:r>
              <a:rPr lang="fr-FR" dirty="0" err="1" smtClean="0"/>
              <a:t>will</a:t>
            </a:r>
            <a:r>
              <a:rPr lang="fr-FR" dirty="0" smtClean="0"/>
              <a:t> </a:t>
            </a:r>
            <a:r>
              <a:rPr lang="fr-FR" dirty="0" err="1" smtClean="0"/>
              <a:t>search</a:t>
            </a:r>
            <a:r>
              <a:rPr lang="fr-FR" dirty="0" smtClean="0"/>
              <a:t> for the web site </a:t>
            </a:r>
            <a:r>
              <a:rPr lang="fr-FR" dirty="0" err="1" smtClean="0"/>
              <a:t>that</a:t>
            </a:r>
            <a:r>
              <a:rPr lang="fr-FR" dirty="0" smtClean="0"/>
              <a:t> </a:t>
            </a:r>
            <a:r>
              <a:rPr lang="fr-FR" dirty="0" err="1" smtClean="0"/>
              <a:t>you</a:t>
            </a:r>
            <a:r>
              <a:rPr lang="fr-FR" dirty="0" smtClean="0"/>
              <a:t> </a:t>
            </a:r>
            <a:r>
              <a:rPr lang="fr-FR" dirty="0" err="1" smtClean="0"/>
              <a:t>desire</a:t>
            </a:r>
            <a:r>
              <a:rPr lang="fr-FR" dirty="0" smtClean="0"/>
              <a:t> by </a:t>
            </a:r>
            <a:r>
              <a:rPr lang="fr-FR" dirty="0" err="1" smtClean="0"/>
              <a:t>using</a:t>
            </a:r>
            <a:r>
              <a:rPr lang="fr-FR" dirty="0" smtClean="0"/>
              <a:t> web service API.</a:t>
            </a:r>
          </a:p>
          <a:p>
            <a:r>
              <a:rPr lang="fr-FR" dirty="0" smtClean="0"/>
              <a:t>the page web </a:t>
            </a:r>
            <a:r>
              <a:rPr lang="fr-FR" dirty="0" err="1" smtClean="0"/>
              <a:t>will</a:t>
            </a:r>
            <a:r>
              <a:rPr lang="fr-FR" dirty="0" smtClean="0"/>
              <a:t> </a:t>
            </a:r>
            <a:r>
              <a:rPr lang="fr-FR" dirty="0" err="1" smtClean="0"/>
              <a:t>appears</a:t>
            </a:r>
            <a:r>
              <a:rPr lang="fr-FR" dirty="0" smtClean="0"/>
              <a:t> to </a:t>
            </a:r>
            <a:r>
              <a:rPr lang="fr-FR" dirty="0" err="1" smtClean="0"/>
              <a:t>you</a:t>
            </a:r>
            <a:r>
              <a:rPr lang="fr-FR" dirty="0" smtClean="0"/>
              <a:t> in </a:t>
            </a:r>
            <a:r>
              <a:rPr lang="fr-FR" dirty="0" err="1" smtClean="0"/>
              <a:t>your</a:t>
            </a:r>
            <a:r>
              <a:rPr lang="fr-FR" dirty="0" smtClean="0"/>
              <a:t> </a:t>
            </a:r>
            <a:r>
              <a:rPr lang="fr-FR" dirty="0" err="1" smtClean="0"/>
              <a:t>device</a:t>
            </a:r>
            <a:r>
              <a:rPr lang="fr-FR" dirty="0" smtClean="0"/>
              <a:t>.</a:t>
            </a:r>
          </a:p>
          <a:p>
            <a:r>
              <a:rPr lang="fr-FR" dirty="0" err="1" smtClean="0"/>
              <a:t>Feel</a:t>
            </a:r>
            <a:r>
              <a:rPr lang="fr-FR" dirty="0" smtClean="0"/>
              <a:t> free to click on the </a:t>
            </a:r>
            <a:r>
              <a:rPr lang="fr-FR" dirty="0" err="1" smtClean="0"/>
              <a:t>hyperlinks</a:t>
            </a:r>
            <a:r>
              <a:rPr lang="fr-FR" dirty="0" smtClean="0"/>
              <a:t> </a:t>
            </a:r>
            <a:r>
              <a:rPr lang="fr-FR" dirty="0" err="1" smtClean="0"/>
              <a:t>internal</a:t>
            </a:r>
            <a:r>
              <a:rPr lang="fr-FR" dirty="0" smtClean="0"/>
              <a:t>/</a:t>
            </a:r>
            <a:r>
              <a:rPr lang="fr-FR" dirty="0" err="1" smtClean="0"/>
              <a:t>extrenal</a:t>
            </a:r>
            <a:r>
              <a:rPr lang="fr-FR" dirty="0" smtClean="0"/>
              <a:t> to </a:t>
            </a:r>
            <a:r>
              <a:rPr lang="fr-FR" dirty="0" err="1" smtClean="0"/>
              <a:t>navigate</a:t>
            </a:r>
            <a:r>
              <a:rPr lang="fr-FR" dirty="0" smtClean="0"/>
              <a:t> on the </a:t>
            </a:r>
            <a:r>
              <a:rPr lang="fr-FR" dirty="0" err="1" smtClean="0"/>
              <a:t>website</a:t>
            </a:r>
            <a:r>
              <a:rPr lang="fr-FR" dirty="0" smtClean="0"/>
              <a:t>.</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smtClean="0"/>
              <a:t>What</a:t>
            </a:r>
            <a:r>
              <a:rPr lang="en-US" i="1" dirty="0" smtClean="0"/>
              <a:t> </a:t>
            </a:r>
            <a:r>
              <a:rPr lang="en-US" dirty="0" smtClean="0"/>
              <a:t>do you need</a:t>
            </a:r>
            <a:r>
              <a:rPr lang="en-US" i="1" dirty="0" smtClean="0"/>
              <a:t> to be a web developer?</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smtClean="0"/>
              <a:t>Web developers need a combination of graphic design skills and technical computers.</a:t>
            </a:r>
          </a:p>
          <a:p>
            <a:r>
              <a:rPr lang="en-US" dirty="0" smtClean="0"/>
              <a:t>Knowing how to use CMS  </a:t>
            </a:r>
            <a:r>
              <a:rPr lang="en-US" dirty="0" smtClean="0"/>
              <a:t>Or </a:t>
            </a:r>
            <a:r>
              <a:rPr lang="en-US" b="1" dirty="0" smtClean="0"/>
              <a:t>Hard Coding</a:t>
            </a:r>
            <a:r>
              <a:rPr lang="en-US" dirty="0" smtClean="0"/>
              <a:t> that requires specific skills and knowledge of programming languages. </a:t>
            </a:r>
            <a:endParaRPr lang="en-US" dirty="0" smtClean="0"/>
          </a:p>
          <a:p>
            <a:pPr lvl="1">
              <a:buNone/>
            </a:pPr>
            <a:endParaRPr lang="en-US" dirty="0" smtClean="0"/>
          </a:p>
          <a:p>
            <a:pPr lvl="1">
              <a:buNone/>
            </a:pPr>
            <a:r>
              <a:rPr lang="en-US" dirty="0" smtClean="0"/>
              <a:t>Basic knowledge:</a:t>
            </a:r>
          </a:p>
          <a:p>
            <a:pPr lvl="2">
              <a:buNone/>
            </a:pPr>
            <a:r>
              <a:rPr lang="en-US" dirty="0" err="1" smtClean="0"/>
              <a:t>cms</a:t>
            </a:r>
            <a:r>
              <a:rPr lang="en-US" dirty="0" smtClean="0"/>
              <a:t>, html, </a:t>
            </a:r>
            <a:r>
              <a:rPr lang="en-US" dirty="0" err="1" smtClean="0"/>
              <a:t>css</a:t>
            </a:r>
            <a:r>
              <a:rPr lang="en-US" dirty="0" smtClean="0"/>
              <a:t>, </a:t>
            </a:r>
            <a:r>
              <a:rPr lang="en-US" dirty="0" err="1" smtClean="0"/>
              <a:t>javascript</a:t>
            </a:r>
            <a:r>
              <a:rPr lang="en-US" dirty="0" smtClean="0"/>
              <a:t>, text editor, </a:t>
            </a:r>
            <a:r>
              <a:rPr lang="fr-FR" dirty="0" smtClean="0"/>
              <a:t>(Git &amp; </a:t>
            </a:r>
            <a:r>
              <a:rPr lang="fr-FR" dirty="0" err="1" smtClean="0"/>
              <a:t>Github</a:t>
            </a:r>
            <a:r>
              <a:rPr lang="fr-FR" dirty="0" smtClean="0"/>
              <a:t>).</a:t>
            </a:r>
          </a:p>
          <a:p>
            <a:pPr lvl="1">
              <a:buNone/>
            </a:pPr>
            <a:r>
              <a:rPr lang="en-US" b="1" dirty="0" smtClean="0"/>
              <a:t>Front-end web developers</a:t>
            </a:r>
            <a:r>
              <a:rPr lang="fr-FR" dirty="0" smtClean="0"/>
              <a:t> : </a:t>
            </a:r>
          </a:p>
          <a:p>
            <a:pPr lvl="2">
              <a:buNone/>
            </a:pPr>
            <a:r>
              <a:rPr lang="fr-FR" dirty="0" smtClean="0"/>
              <a:t>node.js, </a:t>
            </a:r>
            <a:r>
              <a:rPr lang="fr-FR" dirty="0" err="1" smtClean="0"/>
              <a:t>Jquery</a:t>
            </a:r>
            <a:r>
              <a:rPr lang="fr-FR" dirty="0" smtClean="0"/>
              <a:t>, </a:t>
            </a:r>
            <a:r>
              <a:rPr lang="fr-FR" dirty="0" err="1" smtClean="0"/>
              <a:t>entityframework</a:t>
            </a:r>
            <a:r>
              <a:rPr lang="fr-FR" dirty="0" smtClean="0"/>
              <a:t> (</a:t>
            </a:r>
            <a:r>
              <a:rPr lang="fr-FR" dirty="0" err="1" smtClean="0"/>
              <a:t>react</a:t>
            </a:r>
            <a:r>
              <a:rPr lang="fr-FR" dirty="0" smtClean="0"/>
              <a:t>,  vue, angulaire).</a:t>
            </a:r>
          </a:p>
          <a:p>
            <a:pPr lvl="1">
              <a:buNone/>
            </a:pPr>
            <a:r>
              <a:rPr lang="en-US" b="1" dirty="0" smtClean="0"/>
              <a:t>Back-end web developers</a:t>
            </a:r>
            <a:r>
              <a:rPr lang="fr-FR" dirty="0" smtClean="0"/>
              <a:t> : </a:t>
            </a:r>
          </a:p>
          <a:p>
            <a:pPr lvl="2">
              <a:buNone/>
            </a:pPr>
            <a:r>
              <a:rPr lang="fr-FR" dirty="0" smtClean="0"/>
              <a:t>langages( c# , java, </a:t>
            </a:r>
            <a:r>
              <a:rPr lang="fr-FR" dirty="0" err="1" smtClean="0"/>
              <a:t>php</a:t>
            </a:r>
            <a:r>
              <a:rPr lang="fr-FR" dirty="0" smtClean="0"/>
              <a:t>, python), SQL </a:t>
            </a:r>
            <a:r>
              <a:rPr lang="fr-FR" dirty="0" err="1" smtClean="0"/>
              <a:t>language</a:t>
            </a:r>
            <a:r>
              <a:rPr lang="fr-FR" dirty="0" smtClean="0"/>
              <a:t>(</a:t>
            </a:r>
            <a:r>
              <a:rPr lang="fr-FR" dirty="0" err="1" smtClean="0"/>
              <a:t>mysql</a:t>
            </a:r>
            <a:r>
              <a:rPr lang="fr-FR" dirty="0" smtClean="0"/>
              <a:t>, </a:t>
            </a:r>
            <a:r>
              <a:rPr lang="fr-FR" dirty="0" err="1" smtClean="0"/>
              <a:t>sql</a:t>
            </a:r>
            <a:r>
              <a:rPr lang="fr-FR" dirty="0" smtClean="0"/>
              <a:t> server, </a:t>
            </a:r>
            <a:r>
              <a:rPr lang="fr-FR" dirty="0" err="1" smtClean="0"/>
              <a:t>Sqlite</a:t>
            </a:r>
            <a:r>
              <a:rPr lang="fr-FR" dirty="0" smtClean="0"/>
              <a:t>..), </a:t>
            </a:r>
            <a:r>
              <a:rPr lang="fr-FR" dirty="0" err="1" smtClean="0"/>
              <a:t>Json</a:t>
            </a:r>
            <a:r>
              <a:rPr lang="fr-FR" dirty="0" smtClean="0"/>
              <a:t>, Ajax.</a:t>
            </a:r>
          </a:p>
          <a:p>
            <a:pPr lvl="1">
              <a:buNone/>
            </a:pPr>
            <a:r>
              <a:rPr lang="en-US" b="1" dirty="0" smtClean="0"/>
              <a:t>Full-stack developers </a:t>
            </a:r>
            <a:r>
              <a:rPr lang="fr-FR" dirty="0" smtClean="0"/>
              <a:t>: </a:t>
            </a:r>
          </a:p>
          <a:p>
            <a:pPr lvl="2">
              <a:buNone/>
            </a:pPr>
            <a:r>
              <a:rPr lang="fr-FR" dirty="0" smtClean="0"/>
              <a:t>web api, web service api, </a:t>
            </a:r>
            <a:r>
              <a:rPr lang="fr-FR" dirty="0" err="1" smtClean="0"/>
              <a:t>devops</a:t>
            </a:r>
            <a:r>
              <a:rPr lang="fr-FR" dirty="0" smtClean="0"/>
              <a:t>.</a:t>
            </a:r>
            <a:endParaRPr lang="en-US" dirty="0" smtClean="0"/>
          </a:p>
          <a:p>
            <a:pPr>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smtClean="0"/>
              <a:t>What </a:t>
            </a:r>
            <a:r>
              <a:rPr lang="en-US" i="1" dirty="0" smtClean="0"/>
              <a:t>is the role of a web </a:t>
            </a:r>
            <a:r>
              <a:rPr lang="en-US" i="1" dirty="0" smtClean="0"/>
              <a:t>developer</a:t>
            </a:r>
            <a:r>
              <a:rPr lang="en-US" i="1" dirty="0" smtClean="0"/>
              <a:t>?</a:t>
            </a:r>
            <a:endParaRPr lang="fr-FR" dirty="0"/>
          </a:p>
        </p:txBody>
      </p:sp>
      <p:sp>
        <p:nvSpPr>
          <p:cNvPr id="3" name="Espace réservé du contenu 2"/>
          <p:cNvSpPr>
            <a:spLocks noGrp="1"/>
          </p:cNvSpPr>
          <p:nvPr>
            <p:ph idx="1"/>
          </p:nvPr>
        </p:nvSpPr>
        <p:spPr/>
        <p:txBody>
          <a:bodyPr>
            <a:normAutofit/>
          </a:bodyPr>
          <a:lstStyle/>
          <a:p>
            <a:r>
              <a:rPr lang="en-US" dirty="0" smtClean="0"/>
              <a:t>A web developer’s job is to create websites. While their primary role is to ensure the website is visually appealing and easy to navigate, many web developers are also responsible for the website’s performance and capacity. </a:t>
            </a:r>
            <a:endParaRPr lang="en-US" dirty="0" smtClean="0"/>
          </a:p>
          <a:p>
            <a:r>
              <a:rPr lang="en-US" dirty="0" smtClean="0"/>
              <a:t>Respect the request of the client : graphic design, functionality, responsive  design, performance , capacity , SEO, control, quality etc.</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7520"/>
            <a:ext cx="8229600" cy="5737824"/>
          </a:xfrm>
        </p:spPr>
        <p:txBody>
          <a:bodyPr>
            <a:normAutofit lnSpcReduction="10000"/>
          </a:bodyPr>
          <a:lstStyle/>
          <a:p>
            <a:r>
              <a:rPr lang="en-US" b="1" dirty="0" smtClean="0"/>
              <a:t>Back-end web developers</a:t>
            </a:r>
            <a:r>
              <a:rPr lang="en-US" dirty="0" smtClean="0"/>
              <a:t> create the website’s structure, write code, and verify the code works. </a:t>
            </a:r>
          </a:p>
          <a:p>
            <a:r>
              <a:rPr lang="en-US" b="1" dirty="0" smtClean="0"/>
              <a:t>Front-end web developers</a:t>
            </a:r>
            <a:r>
              <a:rPr lang="en-US" dirty="0" smtClean="0"/>
              <a:t> work on the visual part of the </a:t>
            </a:r>
            <a:r>
              <a:rPr lang="en-US" dirty="0" smtClean="0"/>
              <a:t>website (the </a:t>
            </a:r>
            <a:r>
              <a:rPr lang="en-US" dirty="0" smtClean="0"/>
              <a:t>user interface). They design the physical layout of each page, integrate graphics, and use HTML and JavaScript to enhance the site</a:t>
            </a:r>
            <a:r>
              <a:rPr lang="en-US" dirty="0" smtClean="0"/>
              <a:t>.</a:t>
            </a:r>
            <a:endParaRPr lang="en-US" dirty="0" smtClean="0"/>
          </a:p>
          <a:p>
            <a:r>
              <a:rPr lang="en-US" b="1" dirty="0" smtClean="0"/>
              <a:t>Full-stack developers</a:t>
            </a:r>
            <a:r>
              <a:rPr lang="en-US" dirty="0" smtClean="0"/>
              <a:t> do the work of both a back-end and front-end developer. </a:t>
            </a:r>
          </a:p>
          <a:p>
            <a:r>
              <a:rPr lang="en-US" b="1" dirty="0" smtClean="0"/>
              <a:t>Webmasters</a:t>
            </a:r>
            <a:r>
              <a:rPr lang="en-US" dirty="0" smtClean="0"/>
              <a:t> are essentially website managers. Their primary responsibility is to keep the website updated, ensuring that the links and applications on each page work properly</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908720"/>
            <a:ext cx="8229600" cy="5400600"/>
          </a:xfrm>
        </p:spPr>
        <p:txBody>
          <a:bodyPr>
            <a:normAutofit/>
          </a:bodyPr>
          <a:lstStyle/>
          <a:p>
            <a:r>
              <a:rPr lang="en-US" dirty="0" smtClean="0"/>
              <a:t>Web developer tasks and responsibilities:</a:t>
            </a:r>
            <a:endParaRPr lang="en-US" dirty="0" smtClean="0"/>
          </a:p>
          <a:p>
            <a:pPr lvl="1"/>
            <a:r>
              <a:rPr lang="en-US" dirty="0" smtClean="0"/>
              <a:t>Designing </a:t>
            </a:r>
            <a:r>
              <a:rPr lang="en-US" dirty="0" smtClean="0"/>
              <a:t>user interfaces and navigation menus</a:t>
            </a:r>
          </a:p>
          <a:p>
            <a:pPr lvl="1"/>
            <a:r>
              <a:rPr lang="en-US" dirty="0" smtClean="0"/>
              <a:t>Writing and reviewing code for sites, typically HTML, XML, or JavaScript</a:t>
            </a:r>
          </a:p>
          <a:p>
            <a:pPr lvl="1"/>
            <a:r>
              <a:rPr lang="en-US" dirty="0" smtClean="0"/>
              <a:t>Integrating multimedia content onto a site</a:t>
            </a:r>
          </a:p>
          <a:p>
            <a:pPr lvl="1"/>
            <a:r>
              <a:rPr lang="en-US" dirty="0" smtClean="0"/>
              <a:t>Testing web applications</a:t>
            </a:r>
          </a:p>
          <a:p>
            <a:pPr lvl="1"/>
            <a:r>
              <a:rPr lang="en-US" dirty="0" smtClean="0"/>
              <a:t>Troubleshooting problems with performance or user experience</a:t>
            </a:r>
          </a:p>
          <a:p>
            <a:pPr lvl="1"/>
            <a:r>
              <a:rPr lang="en-US" dirty="0" smtClean="0"/>
              <a:t>Collaborating with designers, developers, and stakeholders</a:t>
            </a:r>
          </a:p>
          <a:p>
            <a:endParaRPr lang="fr-FR" dirty="0" smtClean="0"/>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186</TotalTime>
  <Words>271</Words>
  <Application>Microsoft Office PowerPoint</Application>
  <PresentationFormat>Affichage à l'écran (4:3)</PresentationFormat>
  <Paragraphs>49</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Urbain</vt:lpstr>
      <vt:lpstr>CHECKPOINT</vt:lpstr>
      <vt:lpstr>How does the web work?</vt:lpstr>
      <vt:lpstr>How does the web work?</vt:lpstr>
      <vt:lpstr>What do you need to be a web developer?</vt:lpstr>
      <vt:lpstr>What is the role of a web developer?</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dc:title>
  <dc:creator>USER</dc:creator>
  <cp:lastModifiedBy>USER</cp:lastModifiedBy>
  <cp:revision>30</cp:revision>
  <dcterms:created xsi:type="dcterms:W3CDTF">2022-02-19T19:55:34Z</dcterms:created>
  <dcterms:modified xsi:type="dcterms:W3CDTF">2022-02-19T23:02:24Z</dcterms:modified>
</cp:coreProperties>
</file>