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A430C0A-5464-4FE4-84EB-FF9C94016DF4}"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627273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8246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5176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1460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360C6404-AD6E-4860-8E75-697CA40B95DA}"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48968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402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8008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8562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5357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4/28/2023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895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4/28/2023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506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532657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Databases Checkpoint</a:t>
            </a:r>
            <a:endParaRPr lang="en-US" dirty="0"/>
          </a:p>
        </p:txBody>
      </p:sp>
      <p:sp>
        <p:nvSpPr>
          <p:cNvPr id="3" name="Subtitle 2"/>
          <p:cNvSpPr>
            <a:spLocks noGrp="1"/>
          </p:cNvSpPr>
          <p:nvPr>
            <p:ph type="subTitle" idx="1"/>
          </p:nvPr>
        </p:nvSpPr>
        <p:spPr/>
        <p:txBody>
          <a:bodyPr/>
          <a:lstStyle/>
          <a:p>
            <a:r>
              <a:rPr lang="en-US" dirty="0" err="1" smtClean="0"/>
              <a:t>Realiser</a:t>
            </a:r>
            <a:r>
              <a:rPr lang="en-US" dirty="0" smtClean="0"/>
              <a:t> par : </a:t>
            </a:r>
            <a:r>
              <a:rPr lang="en-US" dirty="0" err="1" smtClean="0"/>
              <a:t>Kawthar</a:t>
            </a:r>
            <a:r>
              <a:rPr lang="en-US" dirty="0" smtClean="0"/>
              <a:t> </a:t>
            </a:r>
            <a:r>
              <a:rPr lang="en-US" dirty="0" err="1" smtClean="0"/>
              <a:t>jmaiel</a:t>
            </a:r>
            <a:endParaRPr lang="en-US" dirty="0"/>
          </a:p>
        </p:txBody>
      </p:sp>
    </p:spTree>
    <p:extLst>
      <p:ext uri="{BB962C8B-B14F-4D97-AF65-F5344CB8AC3E}">
        <p14:creationId xmlns:p14="http://schemas.microsoft.com/office/powerpoint/2010/main" val="235269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vs </a:t>
            </a:r>
            <a:r>
              <a:rPr lang="en-US" b="1" dirty="0" smtClean="0"/>
              <a:t>NoSQL</a:t>
            </a:r>
            <a:endParaRPr lang="en-US" dirty="0"/>
          </a:p>
        </p:txBody>
      </p:sp>
      <p:sp>
        <p:nvSpPr>
          <p:cNvPr id="3" name="Content Placeholder 2"/>
          <p:cNvSpPr>
            <a:spLocks noGrp="1"/>
          </p:cNvSpPr>
          <p:nvPr>
            <p:ph idx="1"/>
          </p:nvPr>
        </p:nvSpPr>
        <p:spPr/>
        <p:txBody>
          <a:bodyPr/>
          <a:lstStyle/>
          <a:p>
            <a:r>
              <a:rPr lang="en-US" dirty="0"/>
              <a:t>First, let’s look into the difference between SQL and NoSQL databases. SQL stands for “structured query language”. Thus SQL databases use structured querying. NoSQL databases either use both, or only unstructured querying.</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633830584"/>
              </p:ext>
            </p:extLst>
          </p:nvPr>
        </p:nvGraphicFramePr>
        <p:xfrm>
          <a:off x="1223070" y="3723423"/>
          <a:ext cx="6362595" cy="2805293"/>
        </p:xfrm>
        <a:graphic>
          <a:graphicData uri="http://schemas.openxmlformats.org/drawingml/2006/table">
            <a:tbl>
              <a:tblPr firstRow="1" bandRow="1">
                <a:tableStyleId>{21E4AEA4-8DFA-4A89-87EB-49C32662AFE0}</a:tableStyleId>
              </a:tblPr>
              <a:tblGrid>
                <a:gridCol w="2120865">
                  <a:extLst>
                    <a:ext uri="{9D8B030D-6E8A-4147-A177-3AD203B41FA5}">
                      <a16:colId xmlns:a16="http://schemas.microsoft.com/office/drawing/2014/main" val="2444732492"/>
                    </a:ext>
                  </a:extLst>
                </a:gridCol>
                <a:gridCol w="2120865">
                  <a:extLst>
                    <a:ext uri="{9D8B030D-6E8A-4147-A177-3AD203B41FA5}">
                      <a16:colId xmlns:a16="http://schemas.microsoft.com/office/drawing/2014/main" val="2282997918"/>
                    </a:ext>
                  </a:extLst>
                </a:gridCol>
                <a:gridCol w="2120865">
                  <a:extLst>
                    <a:ext uri="{9D8B030D-6E8A-4147-A177-3AD203B41FA5}">
                      <a16:colId xmlns:a16="http://schemas.microsoft.com/office/drawing/2014/main" val="2656693015"/>
                    </a:ext>
                  </a:extLst>
                </a:gridCol>
              </a:tblGrid>
              <a:tr h="305196">
                <a:tc>
                  <a:txBody>
                    <a:bodyPr/>
                    <a:lstStyle/>
                    <a:p>
                      <a:endParaRPr lang="en-US" sz="1400" dirty="0"/>
                    </a:p>
                  </a:txBody>
                  <a:tcPr marL="75254" marR="75254" marT="37627" marB="37627"/>
                </a:tc>
                <a:tc>
                  <a:txBody>
                    <a:bodyPr/>
                    <a:lstStyle/>
                    <a:p>
                      <a:pPr algn="ctr"/>
                      <a:r>
                        <a:rPr lang="en-US" sz="1400" dirty="0" smtClean="0"/>
                        <a:t>SQL</a:t>
                      </a:r>
                      <a:endParaRPr lang="en-US" sz="1400" dirty="0"/>
                    </a:p>
                  </a:txBody>
                  <a:tcPr marL="75254" marR="75254" marT="37627" marB="37627"/>
                </a:tc>
                <a:tc>
                  <a:txBody>
                    <a:bodyPr/>
                    <a:lstStyle/>
                    <a:p>
                      <a:pPr algn="ctr"/>
                      <a:r>
                        <a:rPr lang="en-US" sz="1400" dirty="0" smtClean="0"/>
                        <a:t>NoSQL</a:t>
                      </a:r>
                      <a:endParaRPr lang="en-US" sz="1400" dirty="0"/>
                    </a:p>
                  </a:txBody>
                  <a:tcPr marL="75254" marR="75254" marT="37627" marB="37627"/>
                </a:tc>
                <a:extLst>
                  <a:ext uri="{0D108BD9-81ED-4DB2-BD59-A6C34878D82A}">
                    <a16:rowId xmlns:a16="http://schemas.microsoft.com/office/drawing/2014/main" val="1789265931"/>
                  </a:ext>
                </a:extLst>
              </a:tr>
              <a:tr h="305196">
                <a:tc>
                  <a:txBody>
                    <a:bodyPr/>
                    <a:lstStyle/>
                    <a:p>
                      <a:pPr fontAlgn="t"/>
                      <a:r>
                        <a:rPr lang="en-US" sz="1400" b="1" dirty="0">
                          <a:solidFill>
                            <a:schemeClr val="tx1"/>
                          </a:solidFill>
                          <a:effectLst/>
                        </a:rPr>
                        <a:t>Query language</a:t>
                      </a:r>
                      <a:endParaRPr lang="en-US" sz="1400" dirty="0">
                        <a:solidFill>
                          <a:schemeClr val="tx1"/>
                        </a:solidFill>
                        <a:effectLst/>
                      </a:endParaRPr>
                    </a:p>
                  </a:txBody>
                  <a:tcPr marL="75254" marR="75254" marT="37627" marB="37627"/>
                </a:tc>
                <a:tc>
                  <a:txBody>
                    <a:bodyPr/>
                    <a:lstStyle/>
                    <a:p>
                      <a:r>
                        <a:rPr lang="en-US" sz="1400" b="0" i="0" kern="1200" dirty="0" smtClean="0">
                          <a:solidFill>
                            <a:schemeClr val="dk1"/>
                          </a:solidFill>
                          <a:effectLst/>
                          <a:latin typeface="+mn-lt"/>
                          <a:ea typeface="+mn-ea"/>
                          <a:cs typeface="+mn-cs"/>
                        </a:rPr>
                        <a:t>SQL</a:t>
                      </a:r>
                      <a:endParaRPr lang="en-US" sz="1400" dirty="0"/>
                    </a:p>
                  </a:txBody>
                  <a:tcPr marL="75254" marR="75254" marT="37627" marB="37627"/>
                </a:tc>
                <a:tc>
                  <a:txBody>
                    <a:bodyPr/>
                    <a:lstStyle/>
                    <a:p>
                      <a:r>
                        <a:rPr lang="en-US" sz="1400" b="0" i="0" kern="1200" dirty="0" smtClean="0">
                          <a:solidFill>
                            <a:schemeClr val="dk1"/>
                          </a:solidFill>
                          <a:effectLst/>
                          <a:latin typeface="+mn-lt"/>
                          <a:ea typeface="+mn-ea"/>
                          <a:cs typeface="+mn-cs"/>
                        </a:rPr>
                        <a:t>NoSQL</a:t>
                      </a:r>
                      <a:endParaRPr lang="en-US" sz="1400" dirty="0"/>
                    </a:p>
                  </a:txBody>
                  <a:tcPr marL="75254" marR="75254" marT="37627" marB="37627"/>
                </a:tc>
                <a:extLst>
                  <a:ext uri="{0D108BD9-81ED-4DB2-BD59-A6C34878D82A}">
                    <a16:rowId xmlns:a16="http://schemas.microsoft.com/office/drawing/2014/main" val="2207339661"/>
                  </a:ext>
                </a:extLst>
              </a:tr>
              <a:tr h="526776">
                <a:tc>
                  <a:txBody>
                    <a:bodyPr/>
                    <a:lstStyle/>
                    <a:p>
                      <a:pPr fontAlgn="t"/>
                      <a:r>
                        <a:rPr lang="en-US" sz="1400" b="1" dirty="0">
                          <a:solidFill>
                            <a:schemeClr val="tx1"/>
                          </a:solidFill>
                          <a:effectLst/>
                        </a:rPr>
                        <a:t>Data structure</a:t>
                      </a:r>
                      <a:endParaRPr lang="en-US" sz="1400" dirty="0">
                        <a:solidFill>
                          <a:schemeClr val="tx1"/>
                        </a:solidFill>
                        <a:effectLst/>
                      </a:endParaRPr>
                    </a:p>
                  </a:txBody>
                  <a:tcPr marL="75254" marR="75254" marT="37627" marB="37627"/>
                </a:tc>
                <a:tc>
                  <a:txBody>
                    <a:bodyPr/>
                    <a:lstStyle/>
                    <a:p>
                      <a:pPr fontAlgn="t"/>
                      <a:r>
                        <a:rPr lang="en-US" sz="1400" dirty="0">
                          <a:effectLst/>
                        </a:rPr>
                        <a:t>Highly structured</a:t>
                      </a:r>
                    </a:p>
                  </a:txBody>
                  <a:tcPr marL="75254" marR="75254" marT="37627" marB="37627"/>
                </a:tc>
                <a:tc>
                  <a:txBody>
                    <a:bodyPr/>
                    <a:lstStyle/>
                    <a:p>
                      <a:pPr fontAlgn="t"/>
                      <a:r>
                        <a:rPr lang="en-US" sz="1400" dirty="0">
                          <a:effectLst/>
                        </a:rPr>
                        <a:t>Flexible structures/schemas</a:t>
                      </a:r>
                    </a:p>
                  </a:txBody>
                  <a:tcPr marL="75254" marR="75254" marT="37627" marB="37627"/>
                </a:tc>
                <a:extLst>
                  <a:ext uri="{0D108BD9-81ED-4DB2-BD59-A6C34878D82A}">
                    <a16:rowId xmlns:a16="http://schemas.microsoft.com/office/drawing/2014/main" val="1074912174"/>
                  </a:ext>
                </a:extLst>
              </a:tr>
              <a:tr h="305196">
                <a:tc>
                  <a:txBody>
                    <a:bodyPr/>
                    <a:lstStyle/>
                    <a:p>
                      <a:r>
                        <a:rPr lang="en-US" sz="1400" b="1" i="0" kern="1200" dirty="0" smtClean="0">
                          <a:solidFill>
                            <a:schemeClr val="dk1"/>
                          </a:solidFill>
                          <a:effectLst/>
                          <a:latin typeface="+mn-lt"/>
                          <a:ea typeface="+mn-ea"/>
                          <a:cs typeface="+mn-cs"/>
                        </a:rPr>
                        <a:t>Data</a:t>
                      </a:r>
                      <a:endParaRPr lang="en-US" sz="1400" dirty="0"/>
                    </a:p>
                  </a:txBody>
                  <a:tcPr marL="75254" marR="75254" marT="37627" marB="37627"/>
                </a:tc>
                <a:tc>
                  <a:txBody>
                    <a:bodyPr/>
                    <a:lstStyle/>
                    <a:p>
                      <a:pPr fontAlgn="t"/>
                      <a:r>
                        <a:rPr lang="en-US" sz="1400" dirty="0">
                          <a:effectLst/>
                        </a:rPr>
                        <a:t>Smaller, more stable data</a:t>
                      </a:r>
                    </a:p>
                  </a:txBody>
                  <a:tcPr marL="75254" marR="75254" marT="37627" marB="37627"/>
                </a:tc>
                <a:tc>
                  <a:txBody>
                    <a:bodyPr/>
                    <a:lstStyle/>
                    <a:p>
                      <a:pPr fontAlgn="t"/>
                      <a:r>
                        <a:rPr lang="en-US" sz="1400" dirty="0">
                          <a:effectLst/>
                        </a:rPr>
                        <a:t>Large, fast-changing data</a:t>
                      </a:r>
                    </a:p>
                  </a:txBody>
                  <a:tcPr marL="75254" marR="75254" marT="37627" marB="37627"/>
                </a:tc>
                <a:extLst>
                  <a:ext uri="{0D108BD9-81ED-4DB2-BD59-A6C34878D82A}">
                    <a16:rowId xmlns:a16="http://schemas.microsoft.com/office/drawing/2014/main" val="326415077"/>
                  </a:ext>
                </a:extLst>
              </a:tr>
              <a:tr h="752537">
                <a:tc>
                  <a:txBody>
                    <a:bodyPr/>
                    <a:lstStyle/>
                    <a:p>
                      <a:r>
                        <a:rPr lang="en-US" sz="1400" b="1" i="0" kern="1200" dirty="0" smtClean="0">
                          <a:solidFill>
                            <a:schemeClr val="dk1"/>
                          </a:solidFill>
                          <a:effectLst/>
                          <a:latin typeface="+mn-lt"/>
                          <a:ea typeface="+mn-ea"/>
                          <a:cs typeface="+mn-cs"/>
                        </a:rPr>
                        <a:t>Speed</a:t>
                      </a:r>
                      <a:endParaRPr lang="en-US" sz="1400" dirty="0"/>
                    </a:p>
                  </a:txBody>
                  <a:tcPr marL="75254" marR="75254" marT="37627" marB="37627"/>
                </a:tc>
                <a:tc>
                  <a:txBody>
                    <a:bodyPr/>
                    <a:lstStyle/>
                    <a:p>
                      <a:pPr fontAlgn="t"/>
                      <a:r>
                        <a:rPr lang="en-US" sz="1400" dirty="0">
                          <a:effectLst/>
                        </a:rPr>
                        <a:t>Faster for single object queries or simple joins</a:t>
                      </a:r>
                    </a:p>
                  </a:txBody>
                  <a:tcPr marL="75254" marR="75254" marT="37627" marB="37627"/>
                </a:tc>
                <a:tc>
                  <a:txBody>
                    <a:bodyPr/>
                    <a:lstStyle/>
                    <a:p>
                      <a:pPr fontAlgn="t"/>
                      <a:r>
                        <a:rPr lang="en-US" sz="1400" dirty="0">
                          <a:effectLst/>
                        </a:rPr>
                        <a:t>Faster for specific query types, path traversals or multiple objects</a:t>
                      </a:r>
                    </a:p>
                  </a:txBody>
                  <a:tcPr marL="75254" marR="75254" marT="37627" marB="37627"/>
                </a:tc>
                <a:extLst>
                  <a:ext uri="{0D108BD9-81ED-4DB2-BD59-A6C34878D82A}">
                    <a16:rowId xmlns:a16="http://schemas.microsoft.com/office/drawing/2014/main" val="3696998121"/>
                  </a:ext>
                </a:extLst>
              </a:tr>
              <a:tr h="305196">
                <a:tc>
                  <a:txBody>
                    <a:bodyPr/>
                    <a:lstStyle/>
                    <a:p>
                      <a:r>
                        <a:rPr lang="en-US" sz="1400" b="1" i="0" kern="1200" dirty="0" smtClean="0">
                          <a:solidFill>
                            <a:schemeClr val="dk1"/>
                          </a:solidFill>
                          <a:effectLst/>
                          <a:latin typeface="+mn-lt"/>
                          <a:ea typeface="+mn-ea"/>
                          <a:cs typeface="+mn-cs"/>
                        </a:rPr>
                        <a:t>Scalability</a:t>
                      </a:r>
                      <a:endParaRPr lang="en-US" sz="1400" dirty="0"/>
                    </a:p>
                  </a:txBody>
                  <a:tcPr marL="75254" marR="75254" marT="37627" marB="37627"/>
                </a:tc>
                <a:tc>
                  <a:txBody>
                    <a:bodyPr/>
                    <a:lstStyle/>
                    <a:p>
                      <a:pPr fontAlgn="t"/>
                      <a:r>
                        <a:rPr lang="en-US" sz="1400" dirty="0">
                          <a:effectLst/>
                        </a:rPr>
                        <a:t>Vertically scalable</a:t>
                      </a:r>
                    </a:p>
                  </a:txBody>
                  <a:tcPr marL="75254" marR="75254" marT="37627" marB="37627"/>
                </a:tc>
                <a:tc>
                  <a:txBody>
                    <a:bodyPr/>
                    <a:lstStyle/>
                    <a:p>
                      <a:pPr fontAlgn="t"/>
                      <a:r>
                        <a:rPr lang="en-US" sz="1400" dirty="0">
                          <a:effectLst/>
                        </a:rPr>
                        <a:t>Horizontally scalable</a:t>
                      </a:r>
                    </a:p>
                  </a:txBody>
                  <a:tcPr marL="75254" marR="75254" marT="37627" marB="37627"/>
                </a:tc>
                <a:extLst>
                  <a:ext uri="{0D108BD9-81ED-4DB2-BD59-A6C34878D82A}">
                    <a16:rowId xmlns:a16="http://schemas.microsoft.com/office/drawing/2014/main" val="4294108019"/>
                  </a:ext>
                </a:extLst>
              </a:tr>
              <a:tr h="305196">
                <a:tc>
                  <a:txBody>
                    <a:bodyPr/>
                    <a:lstStyle/>
                    <a:p>
                      <a:pPr fontAlgn="t"/>
                      <a:r>
                        <a:rPr lang="en-US" sz="1400" b="1" dirty="0">
                          <a:solidFill>
                            <a:schemeClr val="tx1"/>
                          </a:solidFill>
                          <a:effectLst/>
                        </a:rPr>
                        <a:t>Property followed</a:t>
                      </a:r>
                      <a:endParaRPr lang="en-US" sz="1400" dirty="0">
                        <a:solidFill>
                          <a:schemeClr val="tx1"/>
                        </a:solidFill>
                        <a:effectLst/>
                      </a:endParaRPr>
                    </a:p>
                  </a:txBody>
                  <a:tcPr marL="75254" marR="75254" marT="37627" marB="37627"/>
                </a:tc>
                <a:tc>
                  <a:txBody>
                    <a:bodyPr/>
                    <a:lstStyle/>
                    <a:p>
                      <a:r>
                        <a:rPr lang="en-US" sz="1400" b="0" i="0" kern="1200" dirty="0" smtClean="0">
                          <a:solidFill>
                            <a:schemeClr val="dk1"/>
                          </a:solidFill>
                          <a:effectLst/>
                          <a:latin typeface="+mn-lt"/>
                          <a:ea typeface="+mn-ea"/>
                          <a:cs typeface="+mn-cs"/>
                        </a:rPr>
                        <a:t>ACID</a:t>
                      </a:r>
                      <a:endParaRPr lang="en-US" sz="1400" dirty="0"/>
                    </a:p>
                  </a:txBody>
                  <a:tcPr marL="75254" marR="75254" marT="37627" marB="37627"/>
                </a:tc>
                <a:tc>
                  <a:txBody>
                    <a:bodyPr/>
                    <a:lstStyle/>
                    <a:p>
                      <a:pPr fontAlgn="t"/>
                      <a:r>
                        <a:rPr lang="en-US" sz="1400" dirty="0">
                          <a:effectLst/>
                        </a:rPr>
                        <a:t>BASE (only few ACID)</a:t>
                      </a:r>
                    </a:p>
                  </a:txBody>
                  <a:tcPr marL="75254" marR="75254" marT="37627" marB="37627"/>
                </a:tc>
                <a:extLst>
                  <a:ext uri="{0D108BD9-81ED-4DB2-BD59-A6C34878D82A}">
                    <a16:rowId xmlns:a16="http://schemas.microsoft.com/office/drawing/2014/main" val="667956296"/>
                  </a:ext>
                </a:extLst>
              </a:tr>
            </a:tbl>
          </a:graphicData>
        </a:graphic>
      </p:graphicFrame>
      <p:pic>
        <p:nvPicPr>
          <p:cNvPr id="6" name="Picture 2" descr="Relational vs. non-relational databases: Understanding the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41" y="3723423"/>
            <a:ext cx="3362100" cy="175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49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databases</a:t>
            </a:r>
            <a:endParaRPr lang="en-US" dirty="0"/>
          </a:p>
        </p:txBody>
      </p:sp>
      <p:sp>
        <p:nvSpPr>
          <p:cNvPr id="3" name="Content Placeholder 2"/>
          <p:cNvSpPr>
            <a:spLocks noGrp="1"/>
          </p:cNvSpPr>
          <p:nvPr>
            <p:ph idx="1"/>
          </p:nvPr>
        </p:nvSpPr>
        <p:spPr/>
        <p:txBody>
          <a:bodyPr/>
          <a:lstStyle/>
          <a:p>
            <a:r>
              <a:rPr lang="en-US" b="1" dirty="0"/>
              <a:t>SQL databases</a:t>
            </a:r>
            <a:r>
              <a:rPr lang="en-US" dirty="0"/>
              <a:t> are often also referred to as relational. While it is true that relational databases are SQL, not all SQL databases are relational. There are more kinds of databases that store data in a highly structured manner. SQL databases generally leverage tables and </a:t>
            </a:r>
            <a:r>
              <a:rPr lang="en-US" b="1" dirty="0"/>
              <a:t>scale vertically</a:t>
            </a:r>
            <a:r>
              <a:rPr lang="en-US" dirty="0"/>
              <a:t>. In other words, to scale those databases up, you need more powerful hardware. SQL databases are best suited for data that does not change often.</a:t>
            </a:r>
            <a:endParaRPr lang="en-US" dirty="0"/>
          </a:p>
        </p:txBody>
      </p:sp>
      <p:pic>
        <p:nvPicPr>
          <p:cNvPr id="5124" name="Picture 4" descr="Data Integration SQL or No SQL databases made eas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2425" y="4374550"/>
            <a:ext cx="3688636" cy="230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859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NoSQL databases</a:t>
            </a:r>
            <a:endParaRPr lang="en-US" dirty="0"/>
          </a:p>
        </p:txBody>
      </p:sp>
      <p:sp>
        <p:nvSpPr>
          <p:cNvPr id="3" name="Content Placeholder 2"/>
          <p:cNvSpPr>
            <a:spLocks noGrp="1"/>
          </p:cNvSpPr>
          <p:nvPr>
            <p:ph idx="1"/>
          </p:nvPr>
        </p:nvSpPr>
        <p:spPr/>
        <p:txBody>
          <a:bodyPr/>
          <a:lstStyle/>
          <a:p>
            <a:r>
              <a:rPr lang="en-US" b="1" dirty="0"/>
              <a:t>NoSQL databases</a:t>
            </a:r>
            <a:r>
              <a:rPr lang="en-US" dirty="0"/>
              <a:t> are less structured. They have different, often flexible schemas that make them ideal for semi-structured data. These databases </a:t>
            </a:r>
            <a:r>
              <a:rPr lang="en-US" b="1" dirty="0"/>
              <a:t>scale horizontally</a:t>
            </a:r>
            <a:r>
              <a:rPr lang="en-US" dirty="0"/>
              <a:t> - they can scale by adding more machines. Horizontal scalability makes NoSQL databases ideal for large and fast-changing datasets.</a:t>
            </a:r>
          </a:p>
          <a:p>
            <a:endParaRPr lang="en-US" dirty="0"/>
          </a:p>
        </p:txBody>
      </p:sp>
      <p:pic>
        <p:nvPicPr>
          <p:cNvPr id="3074" name="Picture 2" descr="Top 10 NoSQL Databases in 2022"/>
          <p:cNvPicPr>
            <a:picLocks noChangeAspect="1" noChangeArrowheads="1"/>
          </p:cNvPicPr>
          <p:nvPr/>
        </p:nvPicPr>
        <p:blipFill>
          <a:blip r:embed="rId2">
            <a:clrChange>
              <a:clrFrom>
                <a:srgbClr val="FFFDFD"/>
              </a:clrFrom>
              <a:clrTo>
                <a:srgbClr val="FFFDFD">
                  <a:alpha val="0"/>
                </a:srgbClr>
              </a:clrTo>
            </a:clrChange>
            <a:extLst>
              <a:ext uri="{28A0092B-C50C-407E-A947-70E740481C1C}">
                <a14:useLocalDpi xmlns:a14="http://schemas.microsoft.com/office/drawing/2010/main" val="0"/>
              </a:ext>
            </a:extLst>
          </a:blip>
          <a:srcRect/>
          <a:stretch>
            <a:fillRect/>
          </a:stretch>
        </p:blipFill>
        <p:spPr bwMode="auto">
          <a:xfrm>
            <a:off x="3477272" y="3921811"/>
            <a:ext cx="4892287" cy="275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571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MongoDB vs SQL Server: Which is Better</a:t>
            </a:r>
            <a:r>
              <a:rPr lang="en-US" dirty="0" smtClean="0"/>
              <a:t>?</a:t>
            </a:r>
            <a:endParaRPr lang="en-US" dirty="0"/>
          </a:p>
        </p:txBody>
      </p:sp>
      <p:sp>
        <p:nvSpPr>
          <p:cNvPr id="3" name="Content Placeholder 2"/>
          <p:cNvSpPr>
            <a:spLocks noGrp="1"/>
          </p:cNvSpPr>
          <p:nvPr>
            <p:ph idx="1"/>
          </p:nvPr>
        </p:nvSpPr>
        <p:spPr/>
        <p:txBody>
          <a:bodyPr>
            <a:noAutofit/>
          </a:bodyPr>
          <a:lstStyle/>
          <a:p>
            <a:r>
              <a:rPr lang="en-US" sz="1400" dirty="0"/>
              <a:t>Data in MongoDB is represented as a collection of JSON documents, whereas data in SQL is represented as tables and rows.</a:t>
            </a:r>
          </a:p>
          <a:p>
            <a:r>
              <a:rPr lang="en-US" sz="1400" dirty="0"/>
              <a:t>When it comes to querying, we must enter a string into the query language that the database system will parse. Structured Query Language is the name of the query language. On the other hand, MongoDB's querying is object-oriented, which means you provide MongoDB with a document that describes what you're looking for, and there is no parsing.</a:t>
            </a:r>
          </a:p>
          <a:p>
            <a:r>
              <a:rPr lang="en-US" sz="1400" dirty="0"/>
              <a:t>The Join command, which permits querying across multiple tables, is a significant advantage of SQL. On the other hand, MongoDB does not enable JOINS but instead supports multi-dimensional data types such as documents and arrays.</a:t>
            </a:r>
          </a:p>
          <a:p>
            <a:r>
              <a:rPr lang="en-US" sz="1400" dirty="0"/>
              <a:t>In SQL, we can have one document inside another. However, MongoDB allows us to have one array of comments and one collection of posts within a post.</a:t>
            </a:r>
          </a:p>
          <a:p>
            <a:r>
              <a:rPr lang="en-US" sz="1400" dirty="0"/>
              <a:t>SQL allows for atomic transactions. You can have many operations within a transaction and roll back as if they were all one operation. MongoDB does not handle transactions, and each operation is atomic</a:t>
            </a:r>
            <a:r>
              <a:rPr lang="en-US" sz="1400" dirty="0" smtClean="0"/>
              <a:t>.</a:t>
            </a:r>
            <a:endParaRPr lang="en-US" sz="1400" dirty="0"/>
          </a:p>
        </p:txBody>
      </p:sp>
    </p:spTree>
    <p:extLst>
      <p:ext uri="{BB962C8B-B14F-4D97-AF65-F5344CB8AC3E}">
        <p14:creationId xmlns:p14="http://schemas.microsoft.com/office/powerpoint/2010/main" val="2888346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vs SQL Server</a:t>
            </a:r>
          </a:p>
        </p:txBody>
      </p:sp>
      <p:sp>
        <p:nvSpPr>
          <p:cNvPr id="3" name="Content Placeholder 2"/>
          <p:cNvSpPr>
            <a:spLocks noGrp="1"/>
          </p:cNvSpPr>
          <p:nvPr>
            <p:ph idx="1"/>
          </p:nvPr>
        </p:nvSpPr>
        <p:spPr/>
        <p:txBody>
          <a:bodyPr/>
          <a:lstStyle/>
          <a:p>
            <a:r>
              <a:rPr lang="en-US" sz="1200" dirty="0"/>
              <a:t>We do not need to define the schema in MongoDB. We may simply drop the docs in. In the case of SQL, we must first define the tables and columns.</a:t>
            </a:r>
          </a:p>
          <a:p>
            <a:r>
              <a:rPr lang="en-US" sz="1200" dirty="0"/>
              <a:t>MongoDB lacks reporting tools, i.e., performance testing and analysis are not always possible, while SQL includes a number of reporting tools.</a:t>
            </a:r>
          </a:p>
          <a:p>
            <a:endParaRPr lang="en-US" dirty="0"/>
          </a:p>
        </p:txBody>
      </p:sp>
      <p:pic>
        <p:nvPicPr>
          <p:cNvPr id="4" name="Picture 2" descr="Ms SQL Vs MongoDB - Which is the right technology for you - Ard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940" y="3638697"/>
            <a:ext cx="5365505" cy="321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00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t>
            </a:r>
            <a:r>
              <a:rPr lang="en-US" b="1" dirty="0" smtClean="0"/>
              <a:t>MongoDB</a:t>
            </a:r>
            <a:endParaRPr lang="en-US" dirty="0"/>
          </a:p>
        </p:txBody>
      </p:sp>
      <p:sp>
        <p:nvSpPr>
          <p:cNvPr id="3" name="Content Placeholder 2"/>
          <p:cNvSpPr>
            <a:spLocks noGrp="1"/>
          </p:cNvSpPr>
          <p:nvPr>
            <p:ph idx="1"/>
          </p:nvPr>
        </p:nvSpPr>
        <p:spPr/>
        <p:txBody>
          <a:bodyPr>
            <a:noAutofit/>
          </a:bodyPr>
          <a:lstStyle/>
          <a:p>
            <a:r>
              <a:rPr lang="en-US" sz="1400" dirty="0"/>
              <a:t>MongoDB is a cross-platform, free, and open-source document-oriented database application. It is a NoSQL database tool that employs JSON-like documents with </a:t>
            </a:r>
            <a:r>
              <a:rPr lang="en-US" sz="1400" dirty="0" smtClean="0"/>
              <a:t>schemas</a:t>
            </a:r>
            <a:endParaRPr lang="en-US" sz="1400" b="1" dirty="0" smtClean="0"/>
          </a:p>
          <a:p>
            <a:r>
              <a:rPr lang="en-US" b="1" dirty="0" smtClean="0"/>
              <a:t>1</a:t>
            </a:r>
            <a:r>
              <a:rPr lang="en-US" b="1" dirty="0"/>
              <a:t>) Document Oriented</a:t>
            </a:r>
            <a:endParaRPr lang="en-US" dirty="0"/>
          </a:p>
          <a:p>
            <a:r>
              <a:rPr lang="en-US" b="1" dirty="0" smtClean="0"/>
              <a:t>2</a:t>
            </a:r>
            <a:r>
              <a:rPr lang="en-US" b="1" dirty="0"/>
              <a:t>) Schema-less database</a:t>
            </a:r>
            <a:endParaRPr lang="en-US" dirty="0"/>
          </a:p>
          <a:p>
            <a:r>
              <a:rPr lang="en-US" b="1" dirty="0" smtClean="0"/>
              <a:t>3</a:t>
            </a:r>
            <a:r>
              <a:rPr lang="en-US" b="1" dirty="0"/>
              <a:t>) </a:t>
            </a:r>
            <a:r>
              <a:rPr lang="en-US" b="1" dirty="0" smtClean="0"/>
              <a:t>Scalability</a:t>
            </a:r>
          </a:p>
          <a:p>
            <a:r>
              <a:rPr lang="en-US" b="1" dirty="0"/>
              <a:t>4) Indexing</a:t>
            </a:r>
            <a:endParaRPr lang="en-US" dirty="0"/>
          </a:p>
          <a:p>
            <a:r>
              <a:rPr lang="en-US" b="1" dirty="0"/>
              <a:t>5) Aggregation</a:t>
            </a:r>
            <a:endParaRPr lang="en-US" dirty="0"/>
          </a:p>
          <a:p>
            <a:r>
              <a:rPr lang="en-US" b="1" dirty="0"/>
              <a:t>6) High Performance</a:t>
            </a:r>
            <a:endParaRPr lang="en-US" dirty="0"/>
          </a:p>
          <a:p>
            <a:endParaRPr lang="en-US" sz="1400" dirty="0"/>
          </a:p>
        </p:txBody>
      </p:sp>
      <p:pic>
        <p:nvPicPr>
          <p:cNvPr id="7172" name="Picture 4" descr="MongoDB - Ratings, Salaries, and Sales Jobs | RepV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2571" y="3272525"/>
            <a:ext cx="2381825" cy="238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8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t>
            </a:r>
            <a:r>
              <a:rPr lang="en-US" b="1" dirty="0" smtClean="0"/>
              <a:t>SQL</a:t>
            </a:r>
            <a:endParaRPr lang="en-US" dirty="0"/>
          </a:p>
        </p:txBody>
      </p:sp>
      <p:sp>
        <p:nvSpPr>
          <p:cNvPr id="3" name="Content Placeholder 2"/>
          <p:cNvSpPr>
            <a:spLocks noGrp="1"/>
          </p:cNvSpPr>
          <p:nvPr>
            <p:ph idx="1"/>
          </p:nvPr>
        </p:nvSpPr>
        <p:spPr/>
        <p:txBody>
          <a:bodyPr>
            <a:noAutofit/>
          </a:bodyPr>
          <a:lstStyle/>
          <a:p>
            <a:r>
              <a:rPr lang="en-US" sz="1400" dirty="0" smtClean="0"/>
              <a:t>SQL </a:t>
            </a:r>
            <a:r>
              <a:rPr lang="en-US" sz="1400" dirty="0"/>
              <a:t>(Structured Query Language) is a domain-specific language developed for managing data stored in a Relational Database Management System (RDBMS). It is especially beneficial when dealing with structured data that contains relationships between multiple entities/variables of the data.</a:t>
            </a:r>
            <a:endParaRPr lang="en-US" sz="1400" b="1" dirty="0" smtClean="0"/>
          </a:p>
          <a:p>
            <a:r>
              <a:rPr lang="en-US" b="1" dirty="0" smtClean="0"/>
              <a:t>1</a:t>
            </a:r>
            <a:r>
              <a:rPr lang="en-US" b="1" dirty="0"/>
              <a:t>) High Performance</a:t>
            </a:r>
            <a:endParaRPr lang="en-US" dirty="0"/>
          </a:p>
          <a:p>
            <a:r>
              <a:rPr lang="en-US" b="1" dirty="0" smtClean="0"/>
              <a:t>2</a:t>
            </a:r>
            <a:r>
              <a:rPr lang="en-US" b="1" dirty="0"/>
              <a:t>) High Availability</a:t>
            </a:r>
            <a:endParaRPr lang="en-US" dirty="0"/>
          </a:p>
          <a:p>
            <a:r>
              <a:rPr lang="en-US" b="1" dirty="0" smtClean="0"/>
              <a:t>3</a:t>
            </a:r>
            <a:r>
              <a:rPr lang="en-US" b="1" dirty="0"/>
              <a:t>) Scalability and Flexibility</a:t>
            </a:r>
            <a:endParaRPr lang="en-US" dirty="0"/>
          </a:p>
          <a:p>
            <a:r>
              <a:rPr lang="en-US" b="1" dirty="0" smtClean="0"/>
              <a:t>4</a:t>
            </a:r>
            <a:r>
              <a:rPr lang="en-US" b="1" dirty="0"/>
              <a:t>) Robust Technical Support</a:t>
            </a:r>
            <a:endParaRPr lang="en-US" dirty="0"/>
          </a:p>
          <a:p>
            <a:r>
              <a:rPr lang="en-US" b="1" dirty="0" smtClean="0"/>
              <a:t>5</a:t>
            </a:r>
            <a:r>
              <a:rPr lang="en-US" b="1" dirty="0"/>
              <a:t>) High Security</a:t>
            </a:r>
            <a:endParaRPr lang="en-US" dirty="0"/>
          </a:p>
          <a:p>
            <a:r>
              <a:rPr lang="en-US" b="1" dirty="0" smtClean="0"/>
              <a:t>6</a:t>
            </a:r>
            <a:r>
              <a:rPr lang="en-US" b="1" dirty="0"/>
              <a:t>) Comprehensive Application Development</a:t>
            </a:r>
            <a:endParaRPr lang="en-US" dirty="0"/>
          </a:p>
          <a:p>
            <a:r>
              <a:rPr lang="en-US" b="1" dirty="0" smtClean="0"/>
              <a:t>7</a:t>
            </a:r>
            <a:r>
              <a:rPr lang="en-US" b="1" dirty="0"/>
              <a:t>) Management Ease</a:t>
            </a:r>
            <a:endParaRPr lang="en-US" dirty="0"/>
          </a:p>
          <a:p>
            <a:endParaRPr lang="en-US" sz="1400" dirty="0"/>
          </a:p>
        </p:txBody>
      </p:sp>
      <p:pic>
        <p:nvPicPr>
          <p:cNvPr id="8194" name="Picture 2" descr="Microsoft annonce SQL Server sous Linux : coup dur pour Oracle ? - Numeram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1455" y="3130788"/>
            <a:ext cx="4021336" cy="211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98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211</TotalTime>
  <Words>641</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Introduction to Databases Checkpoint</vt:lpstr>
      <vt:lpstr>SQL vs NoSQL</vt:lpstr>
      <vt:lpstr>SQL databases</vt:lpstr>
      <vt:lpstr>NoSQL databases</vt:lpstr>
      <vt:lpstr>MongoDB vs SQL Server: Which is Better?</vt:lpstr>
      <vt:lpstr>MongoDB vs SQL Server</vt:lpstr>
      <vt:lpstr>Features of MongoDB</vt:lpstr>
      <vt:lpstr>Features of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Badreddine</dc:creator>
  <cp:lastModifiedBy>Badreddine</cp:lastModifiedBy>
  <cp:revision>9</cp:revision>
  <dcterms:created xsi:type="dcterms:W3CDTF">2023-04-28T10:43:22Z</dcterms:created>
  <dcterms:modified xsi:type="dcterms:W3CDTF">2023-04-28T14:15:11Z</dcterms:modified>
</cp:coreProperties>
</file>