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5" d="100"/>
          <a:sy n="75" d="100"/>
        </p:scale>
        <p:origin x="7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93E7-CF32-44B8-B355-7D988914B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61CA4-046A-4228-A421-C0BF7ED0F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F6D27B-B5DB-45C0-A724-2CC9730DCC1D}"/>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5" name="Footer Placeholder 4">
            <a:extLst>
              <a:ext uri="{FF2B5EF4-FFF2-40B4-BE49-F238E27FC236}">
                <a16:creationId xmlns:a16="http://schemas.microsoft.com/office/drawing/2014/main" id="{9923FFF8-F414-4E22-86A5-B2D34D4E9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7468C-64C1-46E6-B23F-60309421BBDD}"/>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9777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531E-FC4F-4C0C-800F-77186D320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C83D1-9DF5-426A-9B3F-83BA14B20B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55741-2DD6-4ECA-91C2-B8C9786F0DF8}"/>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5" name="Footer Placeholder 4">
            <a:extLst>
              <a:ext uri="{FF2B5EF4-FFF2-40B4-BE49-F238E27FC236}">
                <a16:creationId xmlns:a16="http://schemas.microsoft.com/office/drawing/2014/main" id="{FE875348-7CB4-46A3-B036-5726D6E89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BE905-AEBD-4AB3-96D9-396549F84C22}"/>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147347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49F2A-9316-432A-84F7-41625B50AE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F27C1-B5A4-4A88-B608-F411A4E98F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C3421-CE03-46A9-B55C-E6ABEC6D8017}"/>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5" name="Footer Placeholder 4">
            <a:extLst>
              <a:ext uri="{FF2B5EF4-FFF2-40B4-BE49-F238E27FC236}">
                <a16:creationId xmlns:a16="http://schemas.microsoft.com/office/drawing/2014/main" id="{B2C36946-8DE1-4B69-A0BB-7F421B10E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105E9-D06A-4CCA-A811-1A570213CF9D}"/>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394580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5159-6457-4A89-A286-EB9642A5A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E366E-A00E-48A1-8A67-27C321AB3A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F9787-2E1D-4C09-8043-B73F76353890}"/>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5" name="Footer Placeholder 4">
            <a:extLst>
              <a:ext uri="{FF2B5EF4-FFF2-40B4-BE49-F238E27FC236}">
                <a16:creationId xmlns:a16="http://schemas.microsoft.com/office/drawing/2014/main" id="{C0DC55A4-0C6A-4AF9-B96C-C391DD850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1EDA6-9587-462A-B7E6-33F2CEBE616F}"/>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226276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76C1-5E44-4DCD-A281-CC8DE5C8D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0D442-AC42-4B10-90C3-B7F537B9E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FAEDB8-F498-4B2C-ACB6-97CB3E27CE13}"/>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5" name="Footer Placeholder 4">
            <a:extLst>
              <a:ext uri="{FF2B5EF4-FFF2-40B4-BE49-F238E27FC236}">
                <a16:creationId xmlns:a16="http://schemas.microsoft.com/office/drawing/2014/main" id="{F9B708EE-FF77-49C2-AD41-27411FE62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B3EC4-0230-4FA0-8EF5-801A571BC626}"/>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355650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1A3D-9C77-4F48-9CAD-FE2C0C9B4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4365D-396D-4CD9-86D0-C88B830BFA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14B0CC-43A6-43B1-A0AE-890E73B87F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C7CACB-8127-4C42-9ADF-F3676C1F0E09}"/>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6" name="Footer Placeholder 5">
            <a:extLst>
              <a:ext uri="{FF2B5EF4-FFF2-40B4-BE49-F238E27FC236}">
                <a16:creationId xmlns:a16="http://schemas.microsoft.com/office/drawing/2014/main" id="{887732D7-8A95-4EE8-BEB3-481A25EE5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1AE5D-2FA6-415D-9A70-F69A3E543B36}"/>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81237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2065-C831-460D-847B-E18A1B4E2B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064FA-AB83-49E4-9A19-610035282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39CAD0-D3E0-4635-8C35-41D13039D0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CDF6BE-2FF9-4D80-BEA3-DFDDE8389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0763DD-5CAA-4537-8CFC-C96C4BEDB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80FA6-F869-4CF3-8BDD-0452A7B54040}"/>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8" name="Footer Placeholder 7">
            <a:extLst>
              <a:ext uri="{FF2B5EF4-FFF2-40B4-BE49-F238E27FC236}">
                <a16:creationId xmlns:a16="http://schemas.microsoft.com/office/drawing/2014/main" id="{657DECD5-885A-4940-9450-DA6C5EF21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80F5C0-9556-4C6C-8BE2-DEF4AE5F8892}"/>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224351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890D-5A07-4036-9775-59EF71D95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499A2-D207-4C7E-BE6B-879094A9E53C}"/>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4" name="Footer Placeholder 3">
            <a:extLst>
              <a:ext uri="{FF2B5EF4-FFF2-40B4-BE49-F238E27FC236}">
                <a16:creationId xmlns:a16="http://schemas.microsoft.com/office/drawing/2014/main" id="{C2383446-E390-4BC1-BE05-4EF69CE6E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84C970-C177-4230-8719-8FE8F9B09CE5}"/>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248851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69024-8738-4B51-8BFE-5ED3CA691483}"/>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3" name="Footer Placeholder 2">
            <a:extLst>
              <a:ext uri="{FF2B5EF4-FFF2-40B4-BE49-F238E27FC236}">
                <a16:creationId xmlns:a16="http://schemas.microsoft.com/office/drawing/2014/main" id="{109131E7-D143-4C8E-A788-3618C8784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81DB5A-58D7-4B2D-A499-F01DD2FEB266}"/>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81446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CCF0-B408-4E73-90D9-E19FECD82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534DA-5CEF-42D5-B79B-75E7BD10B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2775E5-0CCC-4B06-9196-0693FBDC2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160C55-ECBE-49C2-97F9-4F1950D330D7}"/>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6" name="Footer Placeholder 5">
            <a:extLst>
              <a:ext uri="{FF2B5EF4-FFF2-40B4-BE49-F238E27FC236}">
                <a16:creationId xmlns:a16="http://schemas.microsoft.com/office/drawing/2014/main" id="{907989F3-DF7C-45AB-AFC9-76A1F6DF3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1B0AA-23D2-440E-A614-43213859C69B}"/>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121221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7D9A-6791-469B-BCC3-D4B6A21D2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7E0903-D6CB-4516-B6D4-D52F5A66C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84314-2180-47E6-97C7-6968A69B8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A5F5B7-066C-4843-8DF3-B722D44431C6}"/>
              </a:ext>
            </a:extLst>
          </p:cNvPr>
          <p:cNvSpPr>
            <a:spLocks noGrp="1"/>
          </p:cNvSpPr>
          <p:nvPr>
            <p:ph type="dt" sz="half" idx="10"/>
          </p:nvPr>
        </p:nvSpPr>
        <p:spPr/>
        <p:txBody>
          <a:bodyPr/>
          <a:lstStyle/>
          <a:p>
            <a:fld id="{2AD5AE35-68C6-4FAB-A5A2-D7FDF25B43DD}" type="datetimeFigureOut">
              <a:rPr lang="en-US" smtClean="0"/>
              <a:t>11/18/2019</a:t>
            </a:fld>
            <a:endParaRPr lang="en-US"/>
          </a:p>
        </p:txBody>
      </p:sp>
      <p:sp>
        <p:nvSpPr>
          <p:cNvPr id="6" name="Footer Placeholder 5">
            <a:extLst>
              <a:ext uri="{FF2B5EF4-FFF2-40B4-BE49-F238E27FC236}">
                <a16:creationId xmlns:a16="http://schemas.microsoft.com/office/drawing/2014/main" id="{4A0F1FA4-FED7-4263-9BA6-944A1F50C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8B052-52A6-49F6-8A5B-CB28260477C3}"/>
              </a:ext>
            </a:extLst>
          </p:cNvPr>
          <p:cNvSpPr>
            <a:spLocks noGrp="1"/>
          </p:cNvSpPr>
          <p:nvPr>
            <p:ph type="sldNum" sz="quarter" idx="12"/>
          </p:nvPr>
        </p:nvSpPr>
        <p:spPr/>
        <p:txBody>
          <a:bodyPr/>
          <a:lstStyle/>
          <a:p>
            <a:fld id="{EFB41847-BC18-412F-855A-3EE7BF294B47}" type="slidenum">
              <a:rPr lang="en-US" smtClean="0"/>
              <a:t>‹#›</a:t>
            </a:fld>
            <a:endParaRPr lang="en-US"/>
          </a:p>
        </p:txBody>
      </p:sp>
    </p:spTree>
    <p:extLst>
      <p:ext uri="{BB962C8B-B14F-4D97-AF65-F5344CB8AC3E}">
        <p14:creationId xmlns:p14="http://schemas.microsoft.com/office/powerpoint/2010/main" val="314979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CB89A-A5CF-4F7B-80CD-196F8ABA0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6B216E-4D66-431F-A606-97E2C0FA8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2761-72BA-4033-82FB-8A67DAF21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AE35-68C6-4FAB-A5A2-D7FDF25B43DD}" type="datetimeFigureOut">
              <a:rPr lang="en-US" smtClean="0"/>
              <a:t>11/18/2019</a:t>
            </a:fld>
            <a:endParaRPr lang="en-US"/>
          </a:p>
        </p:txBody>
      </p:sp>
      <p:sp>
        <p:nvSpPr>
          <p:cNvPr id="5" name="Footer Placeholder 4">
            <a:extLst>
              <a:ext uri="{FF2B5EF4-FFF2-40B4-BE49-F238E27FC236}">
                <a16:creationId xmlns:a16="http://schemas.microsoft.com/office/drawing/2014/main" id="{5AD8B8C3-4CB1-4847-86D2-AB6E6DA79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8F7F1-4512-4720-A188-23B3BA23E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41847-BC18-412F-855A-3EE7BF294B47}" type="slidenum">
              <a:rPr lang="en-US" smtClean="0"/>
              <a:t>‹#›</a:t>
            </a:fld>
            <a:endParaRPr lang="en-US"/>
          </a:p>
        </p:txBody>
      </p:sp>
    </p:spTree>
    <p:extLst>
      <p:ext uri="{BB962C8B-B14F-4D97-AF65-F5344CB8AC3E}">
        <p14:creationId xmlns:p14="http://schemas.microsoft.com/office/powerpoint/2010/main" val="141571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82277-ACD7-4694-A3E1-22425515D563}"/>
              </a:ext>
            </a:extLst>
          </p:cNvPr>
          <p:cNvSpPr>
            <a:spLocks noGrp="1"/>
          </p:cNvSpPr>
          <p:nvPr>
            <p:ph type="title"/>
          </p:nvPr>
        </p:nvSpPr>
        <p:spPr/>
        <p:txBody>
          <a:bodyPr>
            <a:normAutofit/>
          </a:bodyPr>
          <a:lstStyle/>
          <a:p>
            <a:r>
              <a:rPr lang="en-US" b="1" dirty="0">
                <a:solidFill>
                  <a:srgbClr val="FF0000"/>
                </a:solidFill>
              </a:rPr>
              <a:t>HELP NGO </a:t>
            </a:r>
            <a:br>
              <a:rPr lang="en-US" sz="3600" b="1" dirty="0"/>
            </a:br>
            <a:r>
              <a:rPr lang="en-US" sz="2000" b="1" dirty="0"/>
              <a:t>Cluster Analysis to provide insight on backward countries need Aids</a:t>
            </a:r>
          </a:p>
        </p:txBody>
      </p:sp>
      <p:sp>
        <p:nvSpPr>
          <p:cNvPr id="5" name="Content Placeholder 4">
            <a:extLst>
              <a:ext uri="{FF2B5EF4-FFF2-40B4-BE49-F238E27FC236}">
                <a16:creationId xmlns:a16="http://schemas.microsoft.com/office/drawing/2014/main" id="{BEC404E6-1ABF-475A-A3F7-18AB56EBC681}"/>
              </a:ext>
            </a:extLst>
          </p:cNvPr>
          <p:cNvSpPr>
            <a:spLocks noGrp="1"/>
          </p:cNvSpPr>
          <p:nvPr>
            <p:ph idx="1"/>
          </p:nvPr>
        </p:nvSpPr>
        <p:spPr>
          <a:xfrm>
            <a:off x="838200" y="1825624"/>
            <a:ext cx="10515600" cy="4768813"/>
          </a:xfrm>
        </p:spPr>
        <p:txBody>
          <a:bodyPr/>
          <a:lstStyle/>
          <a:p>
            <a:r>
              <a:rPr lang="en-US" dirty="0"/>
              <a:t>The data set being analyzed following two different methodologies</a:t>
            </a:r>
          </a:p>
          <a:p>
            <a:pPr lvl="1"/>
            <a:r>
              <a:rPr lang="en-US" b="1" dirty="0"/>
              <a:t>K-Means Clustering</a:t>
            </a:r>
          </a:p>
          <a:p>
            <a:pPr lvl="2"/>
            <a:r>
              <a:rPr lang="en-US" i="1" dirty="0"/>
              <a:t>This methodology to perform optimal grouping based is based on to find minimum distance between the center aka centroids of a given cluster</a:t>
            </a:r>
          </a:p>
          <a:p>
            <a:pPr lvl="2"/>
            <a:r>
              <a:rPr lang="en-US" i="1" dirty="0"/>
              <a:t>Here, we need to decide what is our optimal K (no of cluster) to start with the algorithm</a:t>
            </a:r>
          </a:p>
          <a:p>
            <a:pPr lvl="2"/>
            <a:r>
              <a:rPr lang="en-US" i="1" dirty="0"/>
              <a:t>First the cluster centers are pre-decided. Then all the points are assigned to their nearest cluster center and then the center is recalculated as the mean of all the points which fall in that cluster. Then the clustering is repeated with the new centers and the centers are updated according to the new cluster points.</a:t>
            </a:r>
            <a:endParaRPr lang="en-US" dirty="0"/>
          </a:p>
          <a:p>
            <a:pPr lvl="1"/>
            <a:r>
              <a:rPr lang="en-US" b="1" dirty="0"/>
              <a:t>Hierarchical Clustering</a:t>
            </a:r>
          </a:p>
          <a:p>
            <a:pPr lvl="2"/>
            <a:r>
              <a:rPr lang="en-US" i="1" dirty="0"/>
              <a:t>This methodology calculates the </a:t>
            </a:r>
            <a:r>
              <a:rPr lang="en-US" i="1" dirty="0" err="1"/>
              <a:t>NxN</a:t>
            </a:r>
            <a:r>
              <a:rPr lang="en-US" i="1" dirty="0"/>
              <a:t> distance (similarity) matrix, which calculates the distance of each data point from the other</a:t>
            </a:r>
          </a:p>
          <a:p>
            <a:pPr lvl="2"/>
            <a:r>
              <a:rPr lang="en-US" i="1" dirty="0"/>
              <a:t>Each item is first assigned to its own cluster, i.e. N clusters are formed</a:t>
            </a:r>
          </a:p>
          <a:p>
            <a:pPr lvl="2"/>
            <a:r>
              <a:rPr lang="en-US" i="1" dirty="0"/>
              <a:t>The clusters which are closest to each other are merged to form a single cluster</a:t>
            </a:r>
          </a:p>
          <a:p>
            <a:pPr lvl="2"/>
            <a:endParaRPr lang="en-US" dirty="0"/>
          </a:p>
          <a:p>
            <a:pPr lvl="2"/>
            <a:endParaRPr lang="en-US" dirty="0"/>
          </a:p>
        </p:txBody>
      </p:sp>
    </p:spTree>
    <p:extLst>
      <p:ext uri="{BB962C8B-B14F-4D97-AF65-F5344CB8AC3E}">
        <p14:creationId xmlns:p14="http://schemas.microsoft.com/office/powerpoint/2010/main" val="372008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1982277-ACD7-4694-A3E1-22425515D563}"/>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400" b="1" dirty="0"/>
              <a:t>HELP NGO </a:t>
            </a:r>
            <a:br>
              <a:rPr lang="en-US" sz="2400" b="1" dirty="0"/>
            </a:br>
            <a:r>
              <a:rPr lang="en-US" sz="2400" b="1" dirty="0"/>
              <a:t>Cluster Analysis to provide insight on backward countries need Aids</a:t>
            </a:r>
          </a:p>
        </p:txBody>
      </p:sp>
      <p:sp>
        <p:nvSpPr>
          <p:cNvPr id="5" name="Content Placeholder 4">
            <a:extLst>
              <a:ext uri="{FF2B5EF4-FFF2-40B4-BE49-F238E27FC236}">
                <a16:creationId xmlns:a16="http://schemas.microsoft.com/office/drawing/2014/main" id="{BEC404E6-1ABF-475A-A3F7-18AB56EBC681}"/>
              </a:ext>
            </a:extLst>
          </p:cNvPr>
          <p:cNvSpPr>
            <a:spLocks noGrp="1"/>
          </p:cNvSpPr>
          <p:nvPr>
            <p:ph idx="1"/>
          </p:nvPr>
        </p:nvSpPr>
        <p:spPr>
          <a:xfrm>
            <a:off x="285673" y="2638043"/>
            <a:ext cx="4144087" cy="3488437"/>
          </a:xfrm>
        </p:spPr>
        <p:txBody>
          <a:bodyPr>
            <a:normAutofit fontScale="70000" lnSpcReduction="20000"/>
          </a:bodyPr>
          <a:lstStyle/>
          <a:p>
            <a:pPr lvl="2"/>
            <a:endParaRPr lang="en-US" dirty="0"/>
          </a:p>
          <a:p>
            <a:r>
              <a:rPr lang="en-US" sz="2000" dirty="0"/>
              <a:t>﻿ </a:t>
            </a:r>
            <a:r>
              <a:rPr lang="en-US" sz="2000" dirty="0">
                <a:latin typeface="Book Antiqua" panose="02040602050305030304" pitchFamily="18" charset="0"/>
              </a:rPr>
              <a:t>Countries participated in </a:t>
            </a:r>
            <a:r>
              <a:rPr lang="en-US" sz="2600" b="1" i="1" dirty="0">
                <a:latin typeface="Book Antiqua" panose="02040602050305030304" pitchFamily="18" charset="0"/>
              </a:rPr>
              <a:t>Cluster-1</a:t>
            </a:r>
            <a:r>
              <a:rPr lang="en-US" sz="2000" dirty="0">
                <a:latin typeface="Book Antiqua" panose="02040602050305030304" pitchFamily="18" charset="0"/>
              </a:rPr>
              <a:t> has very balanced income and </a:t>
            </a:r>
            <a:r>
              <a:rPr lang="en-US" sz="2000" dirty="0" err="1">
                <a:latin typeface="Book Antiqua" panose="02040602050305030304" pitchFamily="18" charset="0"/>
              </a:rPr>
              <a:t>gdpp</a:t>
            </a:r>
            <a:r>
              <a:rPr lang="en-US" sz="2000" dirty="0">
                <a:latin typeface="Book Antiqua" panose="02040602050305030304" pitchFamily="18" charset="0"/>
              </a:rPr>
              <a:t> mean nearly 40K with very </a:t>
            </a:r>
            <a:r>
              <a:rPr lang="en-US" sz="2000" dirty="0" err="1">
                <a:latin typeface="Book Antiqua" panose="02040602050305030304" pitchFamily="18" charset="0"/>
              </a:rPr>
              <a:t>very</a:t>
            </a:r>
            <a:r>
              <a:rPr lang="en-US" sz="2000" dirty="0">
                <a:latin typeface="Book Antiqua" panose="02040602050305030304" pitchFamily="18" charset="0"/>
              </a:rPr>
              <a:t> low child mortality rate</a:t>
            </a:r>
          </a:p>
          <a:p>
            <a:r>
              <a:rPr lang="en-US" sz="2000" dirty="0">
                <a:latin typeface="Book Antiqua" panose="02040602050305030304" pitchFamily="18" charset="0"/>
              </a:rPr>
              <a:t>Countries participated in </a:t>
            </a:r>
            <a:r>
              <a:rPr lang="en-US" sz="2600" b="1" i="1" dirty="0">
                <a:latin typeface="Book Antiqua" panose="02040602050305030304" pitchFamily="18" charset="0"/>
              </a:rPr>
              <a:t>Cluster-2</a:t>
            </a:r>
            <a:r>
              <a:rPr lang="en-US" sz="2000" dirty="0">
                <a:latin typeface="Book Antiqua" panose="02040602050305030304" pitchFamily="18" charset="0"/>
              </a:rPr>
              <a:t> has very high child mortality rate with low income ranges below 20K and low </a:t>
            </a:r>
            <a:r>
              <a:rPr lang="en-US" sz="2000" dirty="0" err="1">
                <a:latin typeface="Book Antiqua" panose="02040602050305030304" pitchFamily="18" charset="0"/>
              </a:rPr>
              <a:t>gdpp</a:t>
            </a:r>
            <a:r>
              <a:rPr lang="en-US" sz="2000" dirty="0">
                <a:latin typeface="Book Antiqua" panose="02040602050305030304" pitchFamily="18" charset="0"/>
              </a:rPr>
              <a:t> even less than 5K mean</a:t>
            </a:r>
          </a:p>
          <a:p>
            <a:r>
              <a:rPr lang="en-US" sz="2000" dirty="0">
                <a:latin typeface="Book Antiqua" panose="02040602050305030304" pitchFamily="18" charset="0"/>
              </a:rPr>
              <a:t>Countries participated in </a:t>
            </a:r>
            <a:r>
              <a:rPr lang="en-US" sz="2600" b="1" i="1" dirty="0">
                <a:latin typeface="Book Antiqua" panose="02040602050305030304" pitchFamily="18" charset="0"/>
              </a:rPr>
              <a:t>Cluster-3</a:t>
            </a:r>
            <a:r>
              <a:rPr lang="en-US" sz="2000" dirty="0">
                <a:latin typeface="Book Antiqua" panose="02040602050305030304" pitchFamily="18" charset="0"/>
              </a:rPr>
              <a:t> has decent income but compared to income the per capita </a:t>
            </a:r>
            <a:r>
              <a:rPr lang="en-US" sz="2000" dirty="0" err="1">
                <a:latin typeface="Book Antiqua" panose="02040602050305030304" pitchFamily="18" charset="0"/>
              </a:rPr>
              <a:t>gdp</a:t>
            </a:r>
            <a:r>
              <a:rPr lang="en-US" sz="2000" dirty="0">
                <a:latin typeface="Book Antiqua" panose="02040602050305030304" pitchFamily="18" charset="0"/>
              </a:rPr>
              <a:t> is low. Where as </a:t>
            </a:r>
            <a:r>
              <a:rPr lang="en-US" sz="2000" dirty="0" err="1">
                <a:latin typeface="Book Antiqua" panose="02040602050305030304" pitchFamily="18" charset="0"/>
              </a:rPr>
              <a:t>chil</a:t>
            </a:r>
            <a:r>
              <a:rPr lang="en-US" sz="2000" dirty="0">
                <a:latin typeface="Book Antiqua" panose="02040602050305030304" pitchFamily="18" charset="0"/>
              </a:rPr>
              <a:t>-mortality is high</a:t>
            </a:r>
          </a:p>
          <a:p>
            <a:r>
              <a:rPr lang="en-US" sz="2000" dirty="0">
                <a:latin typeface="Book Antiqua" panose="02040602050305030304" pitchFamily="18" charset="0"/>
              </a:rPr>
              <a:t>Countries participated in </a:t>
            </a:r>
            <a:r>
              <a:rPr lang="en-US" sz="2600" b="1" i="1" dirty="0">
                <a:latin typeface="Book Antiqua" panose="02040602050305030304" pitchFamily="18" charset="0"/>
              </a:rPr>
              <a:t>Cluster-4</a:t>
            </a:r>
            <a:r>
              <a:rPr lang="en-US" sz="2000" dirty="0">
                <a:latin typeface="Book Antiqua" panose="02040602050305030304" pitchFamily="18" charset="0"/>
              </a:rPr>
              <a:t> has very good income and </a:t>
            </a:r>
            <a:r>
              <a:rPr lang="en-US" sz="2000" dirty="0" err="1">
                <a:latin typeface="Book Antiqua" panose="02040602050305030304" pitchFamily="18" charset="0"/>
              </a:rPr>
              <a:t>gdpp</a:t>
            </a:r>
            <a:r>
              <a:rPr lang="en-US" sz="2000" dirty="0">
                <a:latin typeface="Book Antiqua" panose="02040602050305030304" pitchFamily="18" charset="0"/>
              </a:rPr>
              <a:t> mean </a:t>
            </a:r>
            <a:r>
              <a:rPr lang="en-US" sz="2000" dirty="0" err="1">
                <a:latin typeface="Book Antiqua" panose="02040602050305030304" pitchFamily="18" charset="0"/>
              </a:rPr>
              <a:t>arond</a:t>
            </a:r>
            <a:r>
              <a:rPr lang="en-US" sz="2000" dirty="0">
                <a:latin typeface="Book Antiqua" panose="02040602050305030304" pitchFamily="18" charset="0"/>
              </a:rPr>
              <a:t> roughly 30K with very </a:t>
            </a:r>
            <a:r>
              <a:rPr lang="en-US" sz="2000" dirty="0" err="1">
                <a:latin typeface="Book Antiqua" panose="02040602050305030304" pitchFamily="18" charset="0"/>
              </a:rPr>
              <a:t>very</a:t>
            </a:r>
            <a:r>
              <a:rPr lang="en-US" sz="2000" dirty="0">
                <a:latin typeface="Book Antiqua" panose="02040602050305030304" pitchFamily="18" charset="0"/>
              </a:rPr>
              <a:t> low kind of negligible child mortality rate. These country certainly not required any sort of aid or financial support</a:t>
            </a:r>
          </a:p>
          <a:p>
            <a:pPr marL="914400" lvl="2" indent="0">
              <a:buNone/>
            </a:pPr>
            <a:endParaRPr lang="en-US" dirty="0"/>
          </a:p>
          <a:p>
            <a:pPr marL="914400" lvl="2" indent="0">
              <a:buNone/>
            </a:pPr>
            <a:endParaRPr lang="en-US" dirty="0"/>
          </a:p>
          <a:p>
            <a:pPr marL="914400" lvl="2" indent="0">
              <a:buNone/>
            </a:pPr>
            <a:endParaRPr lang="en-US" dirty="0"/>
          </a:p>
          <a:p>
            <a:pPr lvl="2"/>
            <a:endParaRPr lang="en-US" dirty="0"/>
          </a:p>
          <a:p>
            <a:pPr lvl="2"/>
            <a:endParaRPr lang="en-US" dirty="0"/>
          </a:p>
          <a:p>
            <a:pPr lvl="2"/>
            <a:endParaRPr lang="en-US" dirty="0"/>
          </a:p>
          <a:p>
            <a:pPr lvl="2"/>
            <a:endParaRPr lang="en-US" dirty="0"/>
          </a:p>
        </p:txBody>
      </p:sp>
      <p:pic>
        <p:nvPicPr>
          <p:cNvPr id="2" name="Picture 1">
            <a:extLst>
              <a:ext uri="{FF2B5EF4-FFF2-40B4-BE49-F238E27FC236}">
                <a16:creationId xmlns:a16="http://schemas.microsoft.com/office/drawing/2014/main" id="{F3532FFE-73B2-483B-857F-05F2629672B4}"/>
              </a:ext>
            </a:extLst>
          </p:cNvPr>
          <p:cNvPicPr>
            <a:picLocks noChangeAspect="1"/>
          </p:cNvPicPr>
          <p:nvPr/>
        </p:nvPicPr>
        <p:blipFill>
          <a:blip r:embed="rId2"/>
          <a:stretch>
            <a:fillRect/>
          </a:stretch>
        </p:blipFill>
        <p:spPr>
          <a:xfrm>
            <a:off x="4710758" y="1564640"/>
            <a:ext cx="7195569" cy="3464560"/>
          </a:xfrm>
          <a:prstGeom prst="rect">
            <a:avLst/>
          </a:prstGeom>
        </p:spPr>
      </p:pic>
    </p:spTree>
    <p:extLst>
      <p:ext uri="{BB962C8B-B14F-4D97-AF65-F5344CB8AC3E}">
        <p14:creationId xmlns:p14="http://schemas.microsoft.com/office/powerpoint/2010/main" val="334583531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174</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 Antiqua</vt:lpstr>
      <vt:lpstr>Calibri</vt:lpstr>
      <vt:lpstr>Calibri Light</vt:lpstr>
      <vt:lpstr>Office Theme</vt:lpstr>
      <vt:lpstr>HELP NGO  Cluster Analysis to provide insight on backward countries need Aids</vt:lpstr>
      <vt:lpstr>HELP NGO  Cluster Analysis to provide insight on backward countries need Aids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NGO  Cluster Analysis to provide insight on backward countries need Aids</dc:title>
  <dc:creator>Jyotisekhar Sen. Majumder</dc:creator>
  <cp:lastModifiedBy>Jyotisekhar Sen. Majumder</cp:lastModifiedBy>
  <cp:revision>2</cp:revision>
  <dcterms:created xsi:type="dcterms:W3CDTF">2019-11-18T18:01:35Z</dcterms:created>
  <dcterms:modified xsi:type="dcterms:W3CDTF">2019-11-18T18:08:20Z</dcterms:modified>
</cp:coreProperties>
</file>