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365" r:id="rId3"/>
    <p:sldId id="369" r:id="rId4"/>
    <p:sldId id="366" r:id="rId5"/>
    <p:sldId id="371" r:id="rId6"/>
    <p:sldId id="367" r:id="rId7"/>
    <p:sldId id="355" r:id="rId8"/>
    <p:sldId id="370" r:id="rId9"/>
    <p:sldId id="274" r:id="rId10"/>
    <p:sldId id="368" r:id="rId11"/>
    <p:sldId id="35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AC4A7-9E9F-4194-BC9F-75BFD1555DB9}">
          <p14:sldIdLst>
            <p14:sldId id="256"/>
            <p14:sldId id="365"/>
            <p14:sldId id="369"/>
            <p14:sldId id="366"/>
            <p14:sldId id="371"/>
            <p14:sldId id="367"/>
            <p14:sldId id="355"/>
            <p14:sldId id="370"/>
            <p14:sldId id="274"/>
            <p14:sldId id="368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itz-Esser, Stephan [AN S]" initials="SS[S" lastIdx="33" clrIdx="0">
    <p:extLst/>
  </p:cmAuthor>
  <p:cmAuthor id="2" name="Anast, Justin M [AN S]" initials="AJM[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B80000"/>
    <a:srgbClr val="FFFC89"/>
    <a:srgbClr val="FF1919"/>
    <a:srgbClr val="32343A"/>
    <a:srgbClr val="484B52"/>
    <a:srgbClr val="FFFB61"/>
    <a:srgbClr val="FAFA36"/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67" autoAdjust="0"/>
    <p:restoredTop sz="94683" autoAdjust="0"/>
  </p:normalViewPr>
  <p:slideViewPr>
    <p:cSldViewPr snapToGrid="0">
      <p:cViewPr>
        <p:scale>
          <a:sx n="121" d="100"/>
          <a:sy n="121" d="100"/>
        </p:scale>
        <p:origin x="-320" y="70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78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D0F4-23C0-408A-987B-6E04B7954CE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03781-B1AA-45E4-922D-725ED3DEB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2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12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51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7840-AF73-495E-B674-C4E8BD3769F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gi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4" y="-490544"/>
            <a:ext cx="1026579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5400" b="1" i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5400" b="1" i="1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cooli’s</a:t>
            </a:r>
            <a:r>
              <a:rPr lang="en-US" sz="5400" b="1" i="1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Weise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err="1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Conard</a:t>
            </a:r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indent="519113"/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Joel </a:t>
            </a:r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3200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Anast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66" y="1919876"/>
            <a:ext cx="7458075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034051"/>
            <a:ext cx="9791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8" y="192588"/>
            <a:ext cx="3944116" cy="5996339"/>
          </a:xfrm>
          <a:prstGeom prst="rect">
            <a:avLst/>
          </a:prstGeom>
        </p:spPr>
      </p:pic>
      <p:pic>
        <p:nvPicPr>
          <p:cNvPr id="2" name="Picture 1" descr="abundance_heatmap_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63" y="733876"/>
            <a:ext cx="5560504" cy="5406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44" y="694008"/>
            <a:ext cx="5643766" cy="5494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8398" y="2356327"/>
            <a:ext cx="1061082" cy="2154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8841575" y="2776113"/>
            <a:ext cx="1752535" cy="2154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4329" y="6066293"/>
            <a:ext cx="1" cy="384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72390" y="6046214"/>
            <a:ext cx="1" cy="384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76648" y="6045311"/>
            <a:ext cx="1" cy="384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665208" y="6103245"/>
            <a:ext cx="1" cy="384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7308" y="6056216"/>
            <a:ext cx="1" cy="384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463302" y="6124646"/>
            <a:ext cx="1" cy="384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0642" y="5500045"/>
            <a:ext cx="1144815" cy="19450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7531" y="2309232"/>
            <a:ext cx="1752535" cy="2154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05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336" y="390898"/>
            <a:ext cx="115667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you,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Biological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81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Bacteria are becoming increasingly resistant to commonly prescribed antibiotics at an alarming rate.</a:t>
            </a:r>
          </a:p>
          <a:p>
            <a:pPr lvl="1"/>
            <a:r>
              <a:rPr lang="en-US" dirty="0" smtClean="0"/>
              <a:t>Can be due to overuse of antibiotics on food production animals, unnecessary prescription of antibiotics by doctors, etc. </a:t>
            </a:r>
          </a:p>
          <a:p>
            <a:r>
              <a:rPr lang="en-US" dirty="0" smtClean="0"/>
              <a:t> However, the rate of antibiotic discovery has also slowed down drastically.</a:t>
            </a:r>
          </a:p>
          <a:p>
            <a:pPr lvl="1"/>
            <a:r>
              <a:rPr lang="en-US" dirty="0" smtClean="0"/>
              <a:t>Search for new antibiotics is not profitable, so the research has fallen out of favor with large pharmaceutical companies. </a:t>
            </a:r>
          </a:p>
          <a:p>
            <a:r>
              <a:rPr lang="en-US" dirty="0" smtClean="0"/>
              <a:t>Antibiotic resistant strains can cause ghastly illnesses, which can be difficult or impossible to treat (MRSA, etc.) with standard antibiotics.</a:t>
            </a:r>
          </a:p>
          <a:p>
            <a:pPr lvl="1"/>
            <a:r>
              <a:rPr lang="en-US" dirty="0" smtClean="0"/>
              <a:t>Antibiotic cocktails or toxic alternatives may be used for treatments. </a:t>
            </a:r>
          </a:p>
          <a:p>
            <a:r>
              <a:rPr lang="en-US" dirty="0" smtClean="0"/>
              <a:t>As such, understanding how antibiotic-resistant strains travel through a population is of paramount importance. </a:t>
            </a:r>
          </a:p>
        </p:txBody>
      </p:sp>
    </p:spTree>
    <p:extLst>
      <p:ext uri="{BB962C8B-B14F-4D97-AF65-F5344CB8AC3E}">
        <p14:creationId xmlns:p14="http://schemas.microsoft.com/office/powerpoint/2010/main" val="38286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Cities, as high population density areas, are at high risk for disease outbreaks.</a:t>
            </a:r>
          </a:p>
          <a:p>
            <a:r>
              <a:rPr lang="en-US" dirty="0" smtClean="0"/>
              <a:t>Because </a:t>
            </a:r>
            <a:r>
              <a:rPr lang="en-US" dirty="0"/>
              <a:t>the city of Hong Kong </a:t>
            </a:r>
            <a:r>
              <a:rPr lang="en-US" dirty="0" smtClean="0"/>
              <a:t>has a hot-humid climate and a high mobility of people, it particularly bears a high risk of the spread of infectious disease.</a:t>
            </a:r>
            <a:endParaRPr lang="en-US" dirty="0"/>
          </a:p>
          <a:p>
            <a:r>
              <a:rPr lang="en-US" dirty="0"/>
              <a:t>Due to the frequent circulation and casual handling of physical currency, it is a likely source of many kinds of bacteria, both pathogenic and commensal.</a:t>
            </a:r>
          </a:p>
          <a:p>
            <a:r>
              <a:rPr lang="en-US" dirty="0" smtClean="0"/>
              <a:t>Thus, the authors decided to perform microbial community analyses on Hong Kong banknotes, with a focus on banknotes recovered from hospitals and metro stations.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388" y="1102935"/>
            <a:ext cx="1434867" cy="537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037" y="1095752"/>
            <a:ext cx="153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Obtain sequence files (</a:t>
            </a:r>
            <a:r>
              <a:rPr lang="en-US" sz="1400" dirty="0" err="1" smtClean="0"/>
              <a:t>fastq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57310" y="1112361"/>
            <a:ext cx="150066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7309" y="1112361"/>
            <a:ext cx="156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Quality Trimming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16054" y="1206631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55793" y="1102935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23434" y="3255422"/>
            <a:ext cx="2373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Assembly of genomes, assignment of taxonomy, output of relative abundance, generation of </a:t>
            </a:r>
            <a:r>
              <a:rPr lang="en-US" sz="1400" dirty="0" err="1" smtClean="0"/>
              <a:t>heatmaps</a:t>
            </a:r>
            <a:r>
              <a:rPr lang="en-US" sz="1400" dirty="0" smtClean="0"/>
              <a:t>. 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7976" y="1206631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2642" y="1102935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5177" y="1095744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Taxonomy profiling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14825" y="1206631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98087" y="1102933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74068" y="1093500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Distill relative abundance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00270" y="1206629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182438" y="2762977"/>
            <a:ext cx="1396971" cy="1522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12439" y="2762978"/>
            <a:ext cx="1500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Calculate Shannon diversity, generation of </a:t>
            </a:r>
            <a:r>
              <a:rPr lang="en-US" sz="1400" dirty="0" err="1" smtClean="0"/>
              <a:t>heatmaps</a:t>
            </a:r>
            <a:r>
              <a:rPr lang="en-US" sz="1400" dirty="0" smtClean="0"/>
              <a:t> and rarefaction curve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04285" y="3629319"/>
            <a:ext cx="1250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548" y="1677971"/>
            <a:ext cx="1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7067" y="1720423"/>
            <a:ext cx="115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83678" y="1720423"/>
            <a:ext cx="10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MEGAN5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47259" y="1714058"/>
            <a:ext cx="19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“In-house script”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22846" y="4378804"/>
            <a:ext cx="10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VEGAN R Package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48524" y="2252064"/>
            <a:ext cx="2" cy="788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2339" y="3229275"/>
            <a:ext cx="1508788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339" y="3222527"/>
            <a:ext cx="163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Split files into F and R sequences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45154" y="3811733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16054" y="3490884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94903" y="3238770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37438" y="3255422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Inspect quality and trim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69494" y="3490884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5938" y="3778640"/>
            <a:ext cx="10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r>
              <a:rPr lang="en-US" dirty="0" smtClean="0"/>
              <a:t> and </a:t>
            </a:r>
            <a:r>
              <a:rPr lang="en-US" dirty="0" err="1" smtClean="0"/>
              <a:t>BBMerge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73661" y="3243869"/>
            <a:ext cx="2225257" cy="11867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16482" y="1116731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Mapping reads to </a:t>
            </a:r>
            <a:r>
              <a:rPr lang="en-US" sz="1400" dirty="0" err="1" smtClean="0"/>
              <a:t>nr</a:t>
            </a:r>
            <a:r>
              <a:rPr lang="en-US" sz="1400" dirty="0" smtClean="0"/>
              <a:t> database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71793" y="4517305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MetaPhlAn</a:t>
            </a:r>
            <a:endParaRPr lang="en-US" dirty="0"/>
          </a:p>
        </p:txBody>
      </p:sp>
      <p:sp>
        <p:nvSpPr>
          <p:cNvPr id="56" name="&quot;No&quot; Symbol 55"/>
          <p:cNvSpPr/>
          <p:nvPr/>
        </p:nvSpPr>
        <p:spPr>
          <a:xfrm>
            <a:off x="4329298" y="706420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&quot;No&quot; Symbol 58"/>
          <p:cNvSpPr/>
          <p:nvPr/>
        </p:nvSpPr>
        <p:spPr>
          <a:xfrm>
            <a:off x="6365615" y="678878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&quot;No&quot; Symbol 59"/>
          <p:cNvSpPr/>
          <p:nvPr/>
        </p:nvSpPr>
        <p:spPr>
          <a:xfrm>
            <a:off x="8319995" y="706420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8" y="276869"/>
            <a:ext cx="760015" cy="79110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89272" y="1677029"/>
            <a:ext cx="16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explained</a:t>
            </a:r>
            <a:endParaRPr lang="en-US" dirty="0"/>
          </a:p>
        </p:txBody>
      </p:sp>
      <p:sp>
        <p:nvSpPr>
          <p:cNvPr id="62" name="&quot;No&quot; Symbol 61"/>
          <p:cNvSpPr/>
          <p:nvPr/>
        </p:nvSpPr>
        <p:spPr>
          <a:xfrm>
            <a:off x="2234277" y="706420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ame 64"/>
          <p:cNvSpPr/>
          <p:nvPr/>
        </p:nvSpPr>
        <p:spPr>
          <a:xfrm>
            <a:off x="8174068" y="3869506"/>
            <a:ext cx="1396971" cy="484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872553" y="2116647"/>
            <a:ext cx="13641" cy="508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5208" y="5297864"/>
            <a:ext cx="7388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Because the original dataset was made up of 15 sequencing files that sum to a total of approximately 96 GB of files, we decided to run a partial analysis as a proof of concept, rather than try to recreate the analysis exactly, due to </a:t>
            </a:r>
            <a:r>
              <a:rPr lang="en-US" smtClean="0"/>
              <a:t>storage constraints.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 animBg="1"/>
      <p:bldP spid="40" grpId="0"/>
      <p:bldP spid="41" grpId="0"/>
      <p:bldP spid="44" grpId="0" animBg="1"/>
      <p:bldP spid="45" grpId="0"/>
      <p:bldP spid="47" grpId="0"/>
      <p:bldP spid="49" grpId="0" animBg="1"/>
      <p:bldP spid="51" grpId="0"/>
      <p:bldP spid="56" grpId="0" animBg="1"/>
      <p:bldP spid="59" grpId="0" animBg="1"/>
      <p:bldP spid="60" grpId="0" animBg="1"/>
      <p:bldP spid="62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MetaPhlAn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smtClean="0"/>
              <a:t>we still want to do this part?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52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99 Problems and a Script </a:t>
            </a:r>
            <a:r>
              <a:rPr lang="en-US" dirty="0" err="1" smtClean="0"/>
              <a:t>Ain’t</a:t>
            </a:r>
            <a:r>
              <a:rPr lang="en-US" dirty="0" smtClean="0"/>
              <a:t> One</a:t>
            </a:r>
            <a:br>
              <a:rPr lang="en-US" dirty="0" smtClean="0"/>
            </a:br>
            <a:r>
              <a:rPr lang="en-US" dirty="0" smtClean="0"/>
              <a:t>(It was all of them)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688"/>
            <a:ext cx="8596668" cy="4240211"/>
          </a:xfrm>
        </p:spPr>
        <p:txBody>
          <a:bodyPr/>
          <a:lstStyle/>
          <a:p>
            <a:r>
              <a:rPr lang="en-US" dirty="0" smtClean="0"/>
              <a:t>DIAMOND: We were originally going to use DIAMOND to map our shotgun sequenced reads, but decided not to for two reasons:</a:t>
            </a:r>
          </a:p>
          <a:p>
            <a:pPr lvl="1"/>
            <a:r>
              <a:rPr lang="en-US" dirty="0" smtClean="0"/>
              <a:t>1- DIAMOND’s </a:t>
            </a:r>
            <a:r>
              <a:rPr lang="en-US" dirty="0" err="1" smtClean="0"/>
              <a:t>github</a:t>
            </a:r>
            <a:r>
              <a:rPr lang="en-US" dirty="0" smtClean="0"/>
              <a:t> page said it was used to align protein and translated DNA, but we have DNA sequences. </a:t>
            </a:r>
          </a:p>
          <a:p>
            <a:pPr lvl="1"/>
            <a:r>
              <a:rPr lang="en-US" dirty="0" smtClean="0"/>
              <a:t>2- It required us to download the NCBI </a:t>
            </a:r>
            <a:r>
              <a:rPr lang="en-US" dirty="0" err="1" smtClean="0"/>
              <a:t>nt</a:t>
            </a:r>
            <a:r>
              <a:rPr lang="en-US" dirty="0" smtClean="0"/>
              <a:t> database, which would have been extremely time consuming with our limited internet speeds and computing power.</a:t>
            </a:r>
          </a:p>
          <a:p>
            <a:r>
              <a:rPr lang="en-US" dirty="0" err="1" smtClean="0"/>
              <a:t>MetaPhlAn</a:t>
            </a:r>
            <a:r>
              <a:rPr lang="en-US" dirty="0" smtClean="0"/>
              <a:t>: </a:t>
            </a:r>
            <a:r>
              <a:rPr lang="en-US" dirty="0" err="1" smtClean="0"/>
              <a:t>MetaPhlAn</a:t>
            </a:r>
            <a:r>
              <a:rPr lang="en-US" dirty="0" smtClean="0"/>
              <a:t> needed an older version of Python, so we tried to learn virtual environments, but we gave up and simply uninstalled Python3 in favor of 2.7…</a:t>
            </a:r>
          </a:p>
          <a:p>
            <a:pPr lvl="1"/>
            <a:r>
              <a:rPr lang="en-US" dirty="0" err="1" smtClean="0"/>
              <a:t>Dendrogram</a:t>
            </a:r>
            <a:r>
              <a:rPr lang="en-US" dirty="0" smtClean="0"/>
              <a:t> on </a:t>
            </a:r>
            <a:r>
              <a:rPr lang="en-US" dirty="0" err="1" smtClean="0"/>
              <a:t>heatmap</a:t>
            </a:r>
            <a:r>
              <a:rPr lang="en-US" dirty="0" smtClean="0"/>
              <a:t> figure was “backwards”</a:t>
            </a:r>
          </a:p>
          <a:p>
            <a:r>
              <a:rPr lang="en-US" dirty="0" smtClean="0"/>
              <a:t>VEGAN: Documentation was difficult to navigate.</a:t>
            </a:r>
          </a:p>
          <a:p>
            <a:pPr lvl="1"/>
            <a:r>
              <a:rPr lang="en-US" dirty="0" smtClean="0"/>
              <a:t>Difficult to find out that we needed to change NA values to 0 in order to have our abundance table recognized.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07434"/>
            <a:ext cx="5388864" cy="404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96" y="507434"/>
            <a:ext cx="5462016" cy="409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4736592"/>
            <a:ext cx="1128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Pre-trimmed                                       Post-trimmed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88" y="970157"/>
            <a:ext cx="6938854" cy="45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755" y="1202387"/>
            <a:ext cx="6378754" cy="3926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2" y="1082560"/>
            <a:ext cx="564832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7290" y="4147562"/>
            <a:ext cx="5377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24107" y="4158184"/>
            <a:ext cx="12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Environmental Samples (Metro air)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724175" y="4229494"/>
            <a:ext cx="127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Metro Station 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174509" y="4137160"/>
            <a:ext cx="127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Hospital 6 (Banknote)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867006" y="4158183"/>
            <a:ext cx="127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Hospital 11 (Banknote)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8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14643</TotalTime>
  <Words>560</Words>
  <Application>Microsoft Macintosh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Background of Biological Question</vt:lpstr>
      <vt:lpstr>Background cont.</vt:lpstr>
      <vt:lpstr>PowerPoint Presentation</vt:lpstr>
      <vt:lpstr>MetaPhlAn</vt:lpstr>
      <vt:lpstr>99 Problems and a Script Ain’t One (It was all of them)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Anast, Justin</dc:creator>
  <cp:lastModifiedBy>Microsoft Office User</cp:lastModifiedBy>
  <cp:revision>401</cp:revision>
  <dcterms:created xsi:type="dcterms:W3CDTF">2016-11-06T15:00:20Z</dcterms:created>
  <dcterms:modified xsi:type="dcterms:W3CDTF">2017-12-08T15:40:13Z</dcterms:modified>
</cp:coreProperties>
</file>