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B 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108C1C-3CD0-4A9B-9F8D-C02639D1CADC}">
  <a:tblStyle styleId="{94108C1C-3CD0-4A9B-9F8D-C02639D1C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regular.fntdata"/><Relationship Id="rId25" Type="http://schemas.openxmlformats.org/officeDocument/2006/relationships/slide" Target="slides/slide19.xml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dfeda20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cdfeda20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cdfeda20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cdfeda20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dfeda20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dfeda20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db0a98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0db0a98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db0a9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db0a9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0db0a98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0db0a98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db0a98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db0a98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db0a98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0db0a98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cdfeda20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cdfeda20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cdfeda20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cdfeda20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075008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075008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cdfeda20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cdfeda20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cdfeda20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cdfeda2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cdfeda2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cdfeda2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cdfeda20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cdfeda20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cdfeda20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cdfeda20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dfeda20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cdfeda20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cdfeda20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cdfeda20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and Recurrence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Harish Rithish, Jeff Makings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on two different classification tasks..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96362" y="4351425"/>
            <a:ext cx="37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vs Cancer: BAR, AUC scales with number of features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019000" y="4351425"/>
            <a:ext cx="38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Recurrence: BAR, AUC peak at 5,10 features respectively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00" y="1434322"/>
            <a:ext cx="3657600" cy="287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50" y="1435085"/>
            <a:ext cx="3713700" cy="287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genes are most predictive of recurrence? 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50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F-value transcript (surprisingly) was ENSG00000279198: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An unnamed transcript on Chromosome 19, </a:t>
            </a:r>
            <a:r>
              <a:rPr i="1" lang="en" u="sng"/>
              <a:t>biotype unconfirmed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transcript upregulated </a:t>
            </a:r>
            <a:r>
              <a:rPr b="1" lang="en"/>
              <a:t>over 100%</a:t>
            </a:r>
            <a:r>
              <a:rPr lang="en"/>
              <a:t> in recurrent breast cancer patients in PNAS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Nonrecurrent mean: 7.83 TPM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Recurrent mean: 16.92 TPM 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25" y="1465250"/>
            <a:ext cx="37242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High F-value </a:t>
            </a:r>
            <a:r>
              <a:rPr lang="en"/>
              <a:t>genes/</a:t>
            </a:r>
            <a:r>
              <a:rPr lang="en"/>
              <a:t>transcripts from PNAS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48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ID4:</a:t>
            </a:r>
            <a:r>
              <a:rPr lang="en"/>
              <a:t> protein coding gene for DNA-binding protein inhibitor ID4, known oncogene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ANXA5:</a:t>
            </a:r>
            <a:r>
              <a:rPr lang="en"/>
              <a:t> protein coding for Annexin A5, reported to </a:t>
            </a:r>
            <a:r>
              <a:rPr lang="en"/>
              <a:t>suppress</a:t>
            </a:r>
            <a:r>
              <a:rPr lang="en"/>
              <a:t> or proliferate tumors depending on cancer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PIGHP1:</a:t>
            </a:r>
            <a:r>
              <a:rPr lang="en"/>
              <a:t> pseudogene, phosphatidylinostitol glycan anchor biosynthesis class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ENSG00000277692:</a:t>
            </a:r>
            <a:r>
              <a:rPr lang="en"/>
              <a:t> novel lncRNA transcript, little information on this transcript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75" y="1077986"/>
            <a:ext cx="1904925" cy="146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457" y="1068525"/>
            <a:ext cx="1949831" cy="1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625" y="2563600"/>
            <a:ext cx="1949825" cy="146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6475" y="2580425"/>
            <a:ext cx="1949825" cy="1461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124900" y="4090575"/>
            <a:ext cx="39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4 of these transcripts had greater expression AND variance in recurrent </a:t>
            </a:r>
            <a:r>
              <a:rPr lang="en"/>
              <a:t>patients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11700" y="4624775"/>
            <a:ext cx="66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Others: KCTD12, AMPD2, SKAP2, UBE2FP3, ENSG00000269931 (lncRNA)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Time-course model (recurrent vs non-recurrent cancer)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Longitudinal change of gene EIF3E 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7921" l="2376" r="640" t="10665"/>
          <a:stretch/>
        </p:blipFill>
        <p:spPr>
          <a:xfrm>
            <a:off x="138225" y="1650950"/>
            <a:ext cx="8867550" cy="3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Specimens aligned with Chemo-end date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925" y="1444025"/>
            <a:ext cx="387681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931" y="1447413"/>
            <a:ext cx="118084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528" y="1444025"/>
            <a:ext cx="293198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2015349" y="1329163"/>
            <a:ext cx="162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Recurrent</a:t>
            </a: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 cancer specimen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046252" y="1330648"/>
            <a:ext cx="187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Non-r</a:t>
            </a: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ecurrent cancer specimen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174027" y="1337327"/>
            <a:ext cx="206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Day of recurrence identification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6">
            <a:alphaModFix/>
          </a:blip>
          <a:srcRect b="6365" l="0" r="11808" t="18214"/>
          <a:stretch/>
        </p:blipFill>
        <p:spPr>
          <a:xfrm>
            <a:off x="820725" y="1683175"/>
            <a:ext cx="7376499" cy="33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generation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42 individuals - 10 with recurrent cancer and 32 with non-recurrent cancer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Handling</a:t>
            </a:r>
            <a:r>
              <a:rPr b="1" lang="en"/>
              <a:t> data sparsity</a:t>
            </a:r>
            <a:r>
              <a:rPr lang="en"/>
              <a:t>: specimens having ‘zero’ expression </a:t>
            </a:r>
            <a:r>
              <a:rPr lang="en"/>
              <a:t>level</a:t>
            </a:r>
            <a:r>
              <a:rPr lang="en"/>
              <a:t> for gene-X were replaced with the mean expression level of gene-X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Filtering out less-prevalent genes</a:t>
            </a:r>
            <a:r>
              <a:rPr lang="en"/>
              <a:t>: only genes with at-least 8 recurrent and 8 non-recurrent samples each were retained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381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42 individuals </a:t>
            </a:r>
            <a:r>
              <a:rPr lang="en"/>
              <a:t>and </a:t>
            </a:r>
            <a:r>
              <a:rPr b="1" lang="en"/>
              <a:t>16000 genes!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top-genes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T-test statistic used to compute p-value for each gene, by comparing recurrent and non-recurrent cancer gene-expression levels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Genes with mean fold greater than 2 and p-value less than 0.05 were selected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3942" l="0" r="9016" t="12703"/>
          <a:stretch/>
        </p:blipFill>
        <p:spPr>
          <a:xfrm>
            <a:off x="394125" y="2613200"/>
            <a:ext cx="5599874" cy="2216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8"/>
          <p:cNvGraphicFramePr/>
          <p:nvPr/>
        </p:nvGraphicFramePr>
        <p:xfrm>
          <a:off x="6215900" y="3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{94108C1C-3CD0-4A9B-9F8D-C02639D1CADC}</a:tableStyleId>
              </a:tblPr>
              <a:tblGrid>
                <a:gridCol w="567575"/>
                <a:gridCol w="1028300"/>
                <a:gridCol w="1055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Gene </a:t>
                      </a: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expression change</a:t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Gene expression change per-day</a:t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0" marL="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#</a:t>
                      </a: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genes</a:t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88</a:t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136</a:t>
                      </a:r>
                      <a:endParaRPr sz="12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Results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classifier with 3-fold cross validation on PNAS dataset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5" y="1827575"/>
            <a:ext cx="5515425" cy="22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175" y="1783710"/>
            <a:ext cx="3309249" cy="22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0" y="4267850"/>
            <a:ext cx="92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</a:t>
            </a:r>
            <a:r>
              <a:rPr lang="en" sz="1800">
                <a:solidFill>
                  <a:schemeClr val="dk2"/>
                </a:solidFill>
              </a:rPr>
              <a:t>ongitudinal changes in gene expression shows promise for identifying recurrent cancer!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69450" y="4280775"/>
            <a:ext cx="9025800" cy="46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Combining/testing different feature selection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Trying different model classes (SVM, logistic regression, neural nets) that perform better on sparse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research into transcripts that may be associated with cancer recurrence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problem is challenging but crucial to improve detection of breast cancer and recurrent breast cancer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Background/Dataset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SILVER-Seq performed on approximately 5 ul of patient serum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raw read counts and TPM from exRNA from each patient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78000" y="21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{94108C1C-3CD0-4A9B-9F8D-C02639D1CADC}</a:tableStyleId>
              </a:tblPr>
              <a:tblGrid>
                <a:gridCol w="1797000"/>
                <a:gridCol w="1797000"/>
                <a:gridCol w="1797000"/>
                <a:gridCol w="1797000"/>
              </a:tblGrid>
              <a:tr h="81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Patient type –&gt;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 Samples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Cancer (non-recurrent)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Cancer (recurrent)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PNAS Dataset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(Training)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“Validation” Dataset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(Testing)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Classifier: Feature Selection with ANOVA F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4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Higher F value = More variation due to this gene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Use the genes with top </a:t>
            </a:r>
            <a:r>
              <a:rPr i="1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 highest F values as features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505650" y="1373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{94108C1C-3CD0-4A9B-9F8D-C02639D1CADC}</a:tableStyleId>
              </a:tblPr>
              <a:tblGrid>
                <a:gridCol w="2404525"/>
              </a:tblGrid>
              <a:tr h="74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Mean Square Between Groups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Mean Square Within Groups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5720625" y="1373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{94108C1C-3CD0-4A9B-9F8D-C02639D1CADC}</a:tableStyleId>
              </a:tblPr>
              <a:tblGrid>
                <a:gridCol w="2404525"/>
              </a:tblGrid>
              <a:tr h="74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Variation due to group differences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Variation from individual sample differences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11700" y="1799600"/>
            <a:ext cx="21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 Value = </a:t>
            </a:r>
            <a:endParaRPr sz="3000"/>
          </a:p>
        </p:txBody>
      </p:sp>
      <p:sp>
        <p:nvSpPr>
          <p:cNvPr id="72" name="Google Shape;72;p15"/>
          <p:cNvSpPr txBox="1"/>
          <p:nvPr/>
        </p:nvSpPr>
        <p:spPr>
          <a:xfrm>
            <a:off x="5162625" y="1799600"/>
            <a:ext cx="4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Cancer</a:t>
            </a:r>
            <a:r>
              <a:rPr lang="en"/>
              <a:t> Classifier: Model Selection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70350"/>
            <a:ext cx="85206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Used Random Forest with 100 decision trees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Gene transcripts per million (TPM) used as opposed to raw counts: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But how many genes should be used?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d</a:t>
            </a:r>
            <a:endParaRPr sz="1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75" y="2356738"/>
            <a:ext cx="2770925" cy="20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690" y="2445038"/>
            <a:ext cx="2597884" cy="19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219400" y="4468400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 </a:t>
            </a:r>
            <a:r>
              <a:rPr b="1" lang="en" sz="1200"/>
              <a:t>5000</a:t>
            </a:r>
            <a:r>
              <a:rPr lang="en" sz="1200"/>
              <a:t> genes selected due to </a:t>
            </a:r>
            <a:r>
              <a:rPr b="1" lang="en" sz="1200"/>
              <a:t>100% Accuracy</a:t>
            </a: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3-Fold Validation and </a:t>
            </a:r>
            <a:r>
              <a:rPr b="1" lang="en" sz="1200"/>
              <a:t>AUC of 1.0</a:t>
            </a:r>
            <a:endParaRPr b="1" sz="1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2425" y="2170264"/>
            <a:ext cx="2597875" cy="24046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3172425" y="3619500"/>
            <a:ext cx="2598000" cy="14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Cancer</a:t>
            </a:r>
            <a:r>
              <a:rPr lang="en"/>
              <a:t> Classifier: Results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0878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chosen classifier trained on the top </a:t>
            </a:r>
            <a:r>
              <a:rPr b="1" lang="en" sz="1600"/>
              <a:t>5000</a:t>
            </a:r>
            <a:r>
              <a:rPr lang="en" sz="1600"/>
              <a:t> genes was tested on validation set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Average AUC: </a:t>
            </a:r>
            <a:r>
              <a:rPr b="1" lang="en" sz="1600"/>
              <a:t>0.6668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Balanced Accuracy Rate:</a:t>
            </a:r>
            <a:r>
              <a:rPr b="1" lang="en" sz="1600"/>
              <a:t> 0.5648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However, the classifier using </a:t>
            </a:r>
            <a:r>
              <a:rPr b="1" lang="en" sz="1600"/>
              <a:t>30000</a:t>
            </a:r>
            <a:r>
              <a:rPr lang="en" sz="1600"/>
              <a:t> genes achieved best AUC with similar BAR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Average AUC: </a:t>
            </a:r>
            <a:r>
              <a:rPr b="1" lang="en" sz="1600"/>
              <a:t>0.6838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Balanced Accuracy Rate:</a:t>
            </a:r>
            <a:r>
              <a:rPr b="1" lang="en" sz="1600"/>
              <a:t> 0.5592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/>
              <a:t>Takeaway: For cancer vs normal classifier, more genes (generally) nets greater classification accuracy</a:t>
            </a:r>
            <a:endParaRPr sz="1600" u="sng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650" y="757888"/>
            <a:ext cx="2389575" cy="18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212" y="2761950"/>
            <a:ext cx="2915575" cy="21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3225" y="712887"/>
            <a:ext cx="2448875" cy="185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Recurrence Classification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7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1: Refit Normal vs Cancer Classifier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various </a:t>
            </a:r>
            <a:r>
              <a:rPr i="1" lang="en"/>
              <a:t>n</a:t>
            </a:r>
            <a:r>
              <a:rPr lang="en"/>
              <a:t> TPM features with highest F-value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3-fold cross-validation on Random Forests fit to these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“best” model and test on the validation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2: Longitudinal change with Time-course data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Longitudinal gene expression changes after chemotherapy used to differentiate recurrent and non-recurrent cancer individuals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vs Non-recurrence: Feature Selection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1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the same methods (n best F-value genes, n = 100 </a:t>
            </a:r>
            <a:r>
              <a:rPr lang="en" sz="1400"/>
              <a:t>Random Forest model) we trained a model for recurrence classification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Highest 3-fold cross-validation ROC AUC scores were achieved using 50-1000 genes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However, chose to test using just </a:t>
            </a:r>
            <a:r>
              <a:rPr b="1" lang="en" sz="1400"/>
              <a:t>10 genes </a:t>
            </a:r>
            <a:r>
              <a:rPr lang="en" sz="1400"/>
              <a:t>because it achieved </a:t>
            </a:r>
            <a:r>
              <a:rPr b="1" lang="en" sz="1400"/>
              <a:t>86% accuracy</a:t>
            </a:r>
            <a:r>
              <a:rPr lang="en" sz="1400"/>
              <a:t> while still maintaining ROC AUC above 0.90.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522" y="2941825"/>
            <a:ext cx="2622391" cy="2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26600" l="0" r="0" t="0"/>
          <a:stretch/>
        </p:blipFill>
        <p:spPr>
          <a:xfrm>
            <a:off x="5968563" y="2906475"/>
            <a:ext cx="2436919" cy="20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6015825" y="3449050"/>
            <a:ext cx="2436900" cy="17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28" y="2906475"/>
            <a:ext cx="2786197" cy="2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Recurrence vs Non-recurrence: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55338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Random Forest classifier with</a:t>
            </a:r>
            <a:r>
              <a:rPr b="1" lang="en"/>
              <a:t> only the top 10 genes (by F-value)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/>
              <a:t>AUC: </a:t>
            </a:r>
            <a:r>
              <a:rPr b="1" i="1" lang="en"/>
              <a:t>0.6708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Balanced Acc: </a:t>
            </a:r>
            <a:r>
              <a:rPr b="1" lang="en"/>
              <a:t>0.5378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more surprising, a classifier using just </a:t>
            </a:r>
            <a:r>
              <a:rPr b="1" lang="en"/>
              <a:t>5 genes</a:t>
            </a:r>
            <a:r>
              <a:rPr lang="en"/>
              <a:t> achieved: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AUC: </a:t>
            </a:r>
            <a:r>
              <a:rPr b="1" lang="en"/>
              <a:t>0.5495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Balanced Acc: </a:t>
            </a:r>
            <a:r>
              <a:rPr b="1" i="1" lang="en"/>
              <a:t>0.5978</a:t>
            </a:r>
            <a:endParaRPr i="1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877350"/>
            <a:ext cx="2736300" cy="20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142" y="2954375"/>
            <a:ext cx="2622159" cy="20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vs Non-recurrence: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017725"/>
            <a:ext cx="85206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10 genes, both ROC AUC score and balanced accuracy decrease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Beyond 50 genes, classifiers become trivial (predicting non-recurrent every time)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Takeaway: For the recurrence classifier, it is necessary to select a </a:t>
            </a:r>
            <a:r>
              <a:rPr b="1" lang="en" u="sng"/>
              <a:t>few specific genes</a:t>
            </a:r>
            <a:r>
              <a:rPr lang="en" u="sng"/>
              <a:t>, as too many features leads to trivial classification</a:t>
            </a:r>
            <a:endParaRPr u="sng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0" y="1896325"/>
            <a:ext cx="2495675" cy="19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025" y="1896325"/>
            <a:ext cx="2583279" cy="19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604" y="1947513"/>
            <a:ext cx="2448445" cy="18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