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6" r:id="rId4"/>
    <p:sldId id="267" r:id="rId5"/>
    <p:sldId id="268" r:id="rId6"/>
    <p:sldId id="269" r:id="rId7"/>
    <p:sldId id="272" r:id="rId8"/>
    <p:sldId id="270" r:id="rId9"/>
    <p:sldId id="271" r:id="rId10"/>
    <p:sldId id="257" r:id="rId11"/>
    <p:sldId id="262" r:id="rId12"/>
    <p:sldId id="260" r:id="rId13"/>
    <p:sldId id="261" r:id="rId14"/>
    <p:sldId id="263" r:id="rId15"/>
    <p:sldId id="275" r:id="rId16"/>
    <p:sldId id="265" r:id="rId17"/>
    <p:sldId id="276" r:id="rId18"/>
    <p:sldId id="279" r:id="rId19"/>
    <p:sldId id="280" r:id="rId20"/>
    <p:sldId id="281" r:id="rId21"/>
    <p:sldId id="284" r:id="rId22"/>
    <p:sldId id="277" r:id="rId23"/>
    <p:sldId id="278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2"/>
    <p:restoredTop sz="94666"/>
  </p:normalViewPr>
  <p:slideViewPr>
    <p:cSldViewPr snapToGrid="0">
      <p:cViewPr varScale="1">
        <p:scale>
          <a:sx n="115" d="100"/>
          <a:sy n="115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F5CC-1048-C113-EDC3-74AAA97E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2BDD-0722-76A7-C5CD-988D3B96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DB1D-2C5A-3BF6-7210-F85023D8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D327-3D1A-D134-9DDA-A195E91E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6CC6-6EEA-9528-1A65-FDCFDBDC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D0F7-6AD7-9100-9C0C-2A622ED3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31D9-7515-F498-82EE-F79E89CE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51BD-8E85-B01B-40DD-77EB63B3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4A87-7B87-A876-1BDC-E7246EE3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95FE-6D16-F86E-EACA-8D13B68A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15D3-756A-B761-2683-89B1CD4C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A1746-9AE8-B407-D8B7-D12F6D86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4F68-5D52-24AB-6D4C-456CAA3E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A886-512B-D3C5-4C81-5E6C9A76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A9F9-F730-43E4-A2A3-9DE7C40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46F-E3DC-BAFF-E3EC-817D2D12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A9BF-C332-9D54-7D92-71B4580C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52C6-CDFB-747E-2F64-E4A2ED2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F0A4-4C71-ED0A-915C-6E6C7783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F165-295D-A4DF-34FC-9057496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9452-5620-9668-931B-2BB4A842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B544E-EA6C-64A9-0CEC-0780D302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97C2-AAF6-93A6-3178-63F98DD9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6A2F-67CB-553C-CA57-D1343D0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EA11-991A-3436-5F77-A2311E2C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EF93-C2CB-ED45-514F-0A7C847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B377-8328-18C1-A173-F6D02FE6D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C17BC-6EB5-95A2-DF8A-B13A36D80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4058-EB8A-E31B-FE76-F9EFC8CA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1171F-7412-06AE-87E5-E82A148A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D5F9B-F76E-197D-9F3E-36FD05E7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1BA9-7444-80DC-F8A7-4ABE1469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103C-D494-3F39-CAEC-2E5C153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52089-7B80-2799-C083-1D9B81AA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9033E-EABE-0412-CBFA-B8AABFE4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BD242-164E-C57D-AADC-8DC4CE69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23B67-8378-2041-1127-2E81373F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C4D84-0664-C597-0642-4CC7D6BF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5726B-5308-2572-3161-BC43C10E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40A-7622-16E6-0FFB-7E5661BB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29A03-230D-7F47-6C5E-95704C4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38C4E-89D5-4E60-0673-592EAAAD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B520-ABD6-4272-8064-2794D0D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41DED-08B7-18F1-C939-81BEE558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7B287-F2C2-FDDC-8FA3-F5C34CFA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E396-F0D2-58ED-7191-0F3965E9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9580-A431-0128-014D-1B37D5F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6FCB-A417-59D9-319C-373E5F57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A224D-FD76-92D1-3FE5-AC98F05F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54DBA-9BE0-BD1D-444D-9FAA460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082D-C2DD-830C-960D-9FAF9DB2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2277-80F8-7F2B-B290-382E7B3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C02-27C4-13E0-CFCA-8BEE6F61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22D5-8FC1-4A5D-87CB-1BD1D14F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B79B-4E3E-5A87-9A76-26BF81C3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49229-9547-D55E-5C73-45137D73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8DE51-7E44-D177-691C-0DF900E4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4BB1-49EF-751C-342B-FB5B6E70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03247-1479-2E57-4909-50BF913C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CBAE-39BA-B891-99FC-772B4455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DABB-7644-42E3-45DB-D0706F01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5D28-EEA5-BE43-9D70-6050C694545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F124-3DCF-41A4-F714-0E2A5CC32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68FE-B5CE-F2F6-166B-AC0DAAAB6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FFBB-2ECE-824C-9066-06467148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1DF1-C33F-B254-A95E-0D49F802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exTreg</a:t>
            </a:r>
            <a:r>
              <a:rPr lang="en-US" dirty="0"/>
              <a:t>/Treg </a:t>
            </a:r>
            <a:r>
              <a:rPr lang="en-US" dirty="0" err="1"/>
              <a:t>Pseudotime</a:t>
            </a:r>
            <a:r>
              <a:rPr lang="en-US" dirty="0"/>
              <a:t> Binning, DE, and Bulk Transcriptome</a:t>
            </a:r>
          </a:p>
        </p:txBody>
      </p:sp>
    </p:spTree>
    <p:extLst>
      <p:ext uri="{BB962C8B-B14F-4D97-AF65-F5344CB8AC3E}">
        <p14:creationId xmlns:p14="http://schemas.microsoft.com/office/powerpoint/2010/main" val="89853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0DDE-381B-F37C-7FDC-85231761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3516"/>
            <a:ext cx="3948055" cy="1736201"/>
          </a:xfrm>
        </p:spPr>
        <p:txBody>
          <a:bodyPr>
            <a:normAutofit fontScale="90000"/>
          </a:bodyPr>
          <a:lstStyle/>
          <a:p>
            <a:r>
              <a:rPr lang="en-US" dirty="0"/>
              <a:t>Marker DE for all bins in cluster 7 and 17</a:t>
            </a:r>
            <a:br>
              <a:rPr lang="en-US" dirty="0"/>
            </a:br>
            <a:r>
              <a:rPr lang="en-US" dirty="0"/>
              <a:t>(log2fc)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68CC94F-9266-9F47-C7FE-3743FF3A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32" y="0"/>
            <a:ext cx="8771069" cy="68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B58D-3205-1471-1BCF-4058C07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8" y="280065"/>
            <a:ext cx="4250635" cy="1861240"/>
          </a:xfrm>
        </p:spPr>
        <p:txBody>
          <a:bodyPr>
            <a:normAutofit fontScale="90000"/>
          </a:bodyPr>
          <a:lstStyle/>
          <a:p>
            <a:r>
              <a:rPr lang="en-US" dirty="0"/>
              <a:t>Marker DE for all Cluster 7 (</a:t>
            </a:r>
            <a:r>
              <a:rPr lang="en-US" dirty="0" err="1"/>
              <a:t>exTreg</a:t>
            </a:r>
            <a:r>
              <a:rPr lang="en-US" dirty="0"/>
              <a:t>) bins 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D13CB0A-E660-A2DB-8388-312512A7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95" y="0"/>
            <a:ext cx="782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BA54-72AB-E850-CD1D-A7243B34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943"/>
            <a:ext cx="3062177" cy="2920335"/>
          </a:xfrm>
        </p:spPr>
        <p:txBody>
          <a:bodyPr>
            <a:normAutofit fontScale="90000"/>
          </a:bodyPr>
          <a:lstStyle/>
          <a:p>
            <a:r>
              <a:rPr lang="en-US" dirty="0"/>
              <a:t>Marker DE for all cluster 17 bins (Treg) bins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E4D28-613F-5AE0-77FB-D4076CC57902}"/>
              </a:ext>
            </a:extLst>
          </p:cNvPr>
          <p:cNvSpPr txBox="1"/>
          <p:nvPr/>
        </p:nvSpPr>
        <p:spPr>
          <a:xfrm>
            <a:off x="116958" y="2918637"/>
            <a:ext cx="29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slide shows same results without Bin 1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A096D7-E0C8-D446-DD33-7BEA53CC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66" y="109943"/>
            <a:ext cx="9027934" cy="65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1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D543-1DBF-698A-9A5C-BEC915F9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375758"/>
            <a:ext cx="4343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Marker DE for all cluster 17 bins except bin 1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F4359C2-5699-A128-75ED-3987DFB4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83" y="0"/>
            <a:ext cx="782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9098-49F1-FDB6-74C4-8B305064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715124"/>
            <a:ext cx="3764777" cy="2602234"/>
          </a:xfrm>
        </p:spPr>
        <p:txBody>
          <a:bodyPr>
            <a:normAutofit/>
          </a:bodyPr>
          <a:lstStyle/>
          <a:p>
            <a:r>
              <a:rPr lang="en-US" sz="3200" dirty="0"/>
              <a:t>Bulk Marker Expression for Cluster 7 and 17, separated by bin, Markers clustered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0449AE6-6CAF-E8F7-B5F9-0929DDC2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99" y="0"/>
            <a:ext cx="782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9098-49F1-FDB6-74C4-8B305064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715124"/>
            <a:ext cx="3764777" cy="2602234"/>
          </a:xfrm>
        </p:spPr>
        <p:txBody>
          <a:bodyPr>
            <a:normAutofit/>
          </a:bodyPr>
          <a:lstStyle/>
          <a:p>
            <a:r>
              <a:rPr lang="en-US" sz="3200" dirty="0"/>
              <a:t>Bulk Marker Expression for Cluster 7 and 17, separated by cluster, Markers clustered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822D776-9C22-520E-51BF-06288FF7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82" y="21265"/>
            <a:ext cx="782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9098-49F1-FDB6-74C4-8B305064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98" y="289822"/>
            <a:ext cx="4259792" cy="2666029"/>
          </a:xfrm>
        </p:spPr>
        <p:txBody>
          <a:bodyPr>
            <a:normAutofit fontScale="90000"/>
          </a:bodyPr>
          <a:lstStyle/>
          <a:p>
            <a:r>
              <a:rPr lang="en-US" dirty="0"/>
              <a:t>Bulk Marker Expression by bin for Cluster 7 and 17</a:t>
            </a:r>
            <a:br>
              <a:rPr lang="en-US" dirty="0"/>
            </a:br>
            <a:r>
              <a:rPr lang="en-US" sz="2800" dirty="0"/>
              <a:t>(Clustered by Gene Expression and Bin/Cluster Pair)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02B7DD0D-751D-6DAA-C0B1-A427BF75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4676" y="145774"/>
            <a:ext cx="7280245" cy="6712226"/>
          </a:xfrm>
        </p:spPr>
      </p:pic>
    </p:spTree>
    <p:extLst>
      <p:ext uri="{BB962C8B-B14F-4D97-AF65-F5344CB8AC3E}">
        <p14:creationId xmlns:p14="http://schemas.microsoft.com/office/powerpoint/2010/main" val="50621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89EB-B5F3-DFA6-0968-F2484C23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4" y="365125"/>
            <a:ext cx="2029522" cy="2444982"/>
          </a:xfrm>
        </p:spPr>
        <p:txBody>
          <a:bodyPr>
            <a:normAutofit/>
          </a:bodyPr>
          <a:lstStyle/>
          <a:p>
            <a:r>
              <a:rPr lang="en-US" sz="2800" dirty="0"/>
              <a:t>Cluster 2, 7, and 17 Marker Expression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7C81401-883F-3392-898C-635A7C80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08" y="0"/>
            <a:ext cx="9478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9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A3E45B-72B5-D30D-37FA-8A8F67E6A7A4}"/>
              </a:ext>
            </a:extLst>
          </p:cNvPr>
          <p:cNvSpPr txBox="1">
            <a:spLocks/>
          </p:cNvSpPr>
          <p:nvPr/>
        </p:nvSpPr>
        <p:spPr>
          <a:xfrm>
            <a:off x="223024" y="365125"/>
            <a:ext cx="2029522" cy="244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Cluster 2 and 7 Marker Expression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C4BE618-3EE5-98CD-120E-FDAB5498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56" y="0"/>
            <a:ext cx="948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45CAD-BCB2-006F-02EE-FD5B145254A4}"/>
              </a:ext>
            </a:extLst>
          </p:cNvPr>
          <p:cNvSpPr txBox="1">
            <a:spLocks/>
          </p:cNvSpPr>
          <p:nvPr/>
        </p:nvSpPr>
        <p:spPr>
          <a:xfrm>
            <a:off x="223024" y="365125"/>
            <a:ext cx="2029522" cy="244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Cluster 2 and 17 Marker Expression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D16385B-3D96-6255-BB18-09E1D79A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56" y="0"/>
            <a:ext cx="948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D908EF-BE6D-461E-111F-AF47914CF2B5}"/>
              </a:ext>
            </a:extLst>
          </p:cNvPr>
          <p:cNvGrpSpPr/>
          <p:nvPr/>
        </p:nvGrpSpPr>
        <p:grpSpPr>
          <a:xfrm>
            <a:off x="2014330" y="235951"/>
            <a:ext cx="8786192" cy="5409475"/>
            <a:chOff x="1524000" y="792541"/>
            <a:chExt cx="9144000" cy="6065459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660FF61B-3518-1D8F-2338-7F72ADCFC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792541"/>
              <a:ext cx="9144000" cy="60654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41B0CB-F3B5-68E0-C87F-51BC3C7E8BCD}"/>
                </a:ext>
              </a:extLst>
            </p:cNvPr>
            <p:cNvSpPr txBox="1"/>
            <p:nvPr/>
          </p:nvSpPr>
          <p:spPr>
            <a:xfrm>
              <a:off x="2378216" y="5880646"/>
              <a:ext cx="7975949" cy="414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 1         2          3          4 	   5           6            7        8	9       10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7D46A5-B780-A36F-F31B-7111151B7A41}"/>
              </a:ext>
            </a:extLst>
          </p:cNvPr>
          <p:cNvSpPr txBox="1"/>
          <p:nvPr/>
        </p:nvSpPr>
        <p:spPr>
          <a:xfrm>
            <a:off x="3419061" y="5711920"/>
            <a:ext cx="535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was split into 10 bins, based on the DC1 level. Cluster 7 (</a:t>
            </a:r>
            <a:r>
              <a:rPr lang="en-US" dirty="0" err="1"/>
              <a:t>exTregs</a:t>
            </a:r>
            <a:r>
              <a:rPr lang="en-US" dirty="0"/>
              <a:t>) primarily in bins 8,9,10, while Cluster 17 (Tregs) is mostly in bin 1</a:t>
            </a:r>
          </a:p>
        </p:txBody>
      </p:sp>
    </p:spTree>
    <p:extLst>
      <p:ext uri="{BB962C8B-B14F-4D97-AF65-F5344CB8AC3E}">
        <p14:creationId xmlns:p14="http://schemas.microsoft.com/office/powerpoint/2010/main" val="2181741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47EBA6-2FF5-65F5-8CFC-DFCDE08308B6}"/>
              </a:ext>
            </a:extLst>
          </p:cNvPr>
          <p:cNvSpPr txBox="1">
            <a:spLocks/>
          </p:cNvSpPr>
          <p:nvPr/>
        </p:nvSpPr>
        <p:spPr>
          <a:xfrm>
            <a:off x="223023" y="365125"/>
            <a:ext cx="2620537" cy="244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Cluster 2 and 17 Marker Expression</a:t>
            </a:r>
          </a:p>
          <a:p>
            <a:r>
              <a:rPr lang="en-US" sz="2800" dirty="0"/>
              <a:t>(without Bin 1)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3E9FA18-1827-4D1B-CF0E-F1064655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56" y="0"/>
            <a:ext cx="948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0AE5D-772E-3F43-992A-E30882F43E11}"/>
              </a:ext>
            </a:extLst>
          </p:cNvPr>
          <p:cNvSpPr txBox="1">
            <a:spLocks/>
          </p:cNvSpPr>
          <p:nvPr/>
        </p:nvSpPr>
        <p:spPr>
          <a:xfrm>
            <a:off x="223023" y="365125"/>
            <a:ext cx="2620537" cy="244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Cluster 2, 7, and 17 Bulk Marker Expression by bin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B11C29D-985A-D96C-3D63-3B72788F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56" y="0"/>
            <a:ext cx="948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8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11A23C-8739-C75D-CC32-9865C3A0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4" y="365125"/>
            <a:ext cx="2256928" cy="2444982"/>
          </a:xfrm>
        </p:spPr>
        <p:txBody>
          <a:bodyPr>
            <a:normAutofit/>
          </a:bodyPr>
          <a:lstStyle/>
          <a:p>
            <a:r>
              <a:rPr lang="en-US" sz="2800" dirty="0"/>
              <a:t>Cluster 2, 7, and 17 Transcriptome Expression</a:t>
            </a:r>
          </a:p>
        </p:txBody>
      </p:sp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59F6BD3F-E28A-694F-DF3F-C8FF5B78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52" y="0"/>
            <a:ext cx="10085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6ADAEF-E9A8-87FF-3A0D-80790255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2263699" cy="2444982"/>
          </a:xfrm>
        </p:spPr>
        <p:txBody>
          <a:bodyPr>
            <a:normAutofit/>
          </a:bodyPr>
          <a:lstStyle/>
          <a:p>
            <a:r>
              <a:rPr lang="en-US" sz="2800" dirty="0"/>
              <a:t>Cluster 2 and 7 Transcriptome Expression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DCCB16A-DDB1-CF2A-B915-018CDD7B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1" y="0"/>
            <a:ext cx="10085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ematic&#10;&#10;Description automatically generated with low confidence">
            <a:extLst>
              <a:ext uri="{FF2B5EF4-FFF2-40B4-BE49-F238E27FC236}">
                <a16:creationId xmlns:a16="http://schemas.microsoft.com/office/drawing/2014/main" id="{5FEF79D9-BA6D-F5EE-44BE-B1BBD7AD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56" y="0"/>
            <a:ext cx="9481144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2F28B9-CAC7-0BCF-BF8A-F01C6290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2263699" cy="2444982"/>
          </a:xfrm>
        </p:spPr>
        <p:txBody>
          <a:bodyPr>
            <a:normAutofit/>
          </a:bodyPr>
          <a:lstStyle/>
          <a:p>
            <a:r>
              <a:rPr lang="en-US" sz="2800" dirty="0"/>
              <a:t>Cluster 2 and 17 Transcriptome Expression</a:t>
            </a:r>
          </a:p>
        </p:txBody>
      </p:sp>
    </p:spTree>
    <p:extLst>
      <p:ext uri="{BB962C8B-B14F-4D97-AF65-F5344CB8AC3E}">
        <p14:creationId xmlns:p14="http://schemas.microsoft.com/office/powerpoint/2010/main" val="2034747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7B1649-2844-B518-175C-122F74F8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2453269" cy="2444982"/>
          </a:xfrm>
        </p:spPr>
        <p:txBody>
          <a:bodyPr>
            <a:normAutofit/>
          </a:bodyPr>
          <a:lstStyle/>
          <a:p>
            <a:r>
              <a:rPr lang="en-US" sz="2800" dirty="0"/>
              <a:t>Cluster 2 and 17 Transcriptome Expression </a:t>
            </a:r>
            <a:br>
              <a:rPr lang="en-US" sz="2800" dirty="0"/>
            </a:br>
            <a:r>
              <a:rPr lang="en-US" sz="2800" dirty="0"/>
              <a:t>(Without Bin 1)</a:t>
            </a:r>
          </a:p>
        </p:txBody>
      </p:sp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8DA4CA7-CD3C-6448-362A-A8E25237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56" y="0"/>
            <a:ext cx="948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82FBB9A3-18F0-4520-849F-3FA28501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655" y="0"/>
            <a:ext cx="8124345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1756A4-7C34-9130-20CF-87429B3C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4" y="376276"/>
            <a:ext cx="2453269" cy="2444982"/>
          </a:xfrm>
        </p:spPr>
        <p:txBody>
          <a:bodyPr>
            <a:normAutofit/>
          </a:bodyPr>
          <a:lstStyle/>
          <a:p>
            <a:r>
              <a:rPr lang="en-US" sz="2800" dirty="0"/>
              <a:t>Bulk Transcriptome Expression </a:t>
            </a:r>
          </a:p>
        </p:txBody>
      </p:sp>
    </p:spTree>
    <p:extLst>
      <p:ext uri="{BB962C8B-B14F-4D97-AF65-F5344CB8AC3E}">
        <p14:creationId xmlns:p14="http://schemas.microsoft.com/office/powerpoint/2010/main" val="333674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C7D8-8279-F241-57A4-61D9FCB6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681037"/>
            <a:ext cx="2822308" cy="3119782"/>
          </a:xfrm>
        </p:spPr>
        <p:txBody>
          <a:bodyPr>
            <a:normAutofit/>
          </a:bodyPr>
          <a:lstStyle/>
          <a:p>
            <a:r>
              <a:rPr lang="en-US" sz="3200" dirty="0"/>
              <a:t>Gene DE for all bins in cluster 7 and 17</a:t>
            </a:r>
            <a:br>
              <a:rPr lang="en-US" sz="3200" dirty="0"/>
            </a:br>
            <a:r>
              <a:rPr lang="en-US" sz="3200" dirty="0"/>
              <a:t>(log2fc)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1D7E74C-BA6C-9462-5019-A2C64FA5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55" y="0"/>
            <a:ext cx="782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0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5E55-135C-F518-3816-B8D9ADCC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65125"/>
            <a:ext cx="3289610" cy="1325563"/>
          </a:xfrm>
        </p:spPr>
        <p:txBody>
          <a:bodyPr/>
          <a:lstStyle/>
          <a:p>
            <a:r>
              <a:rPr lang="en-US" dirty="0"/>
              <a:t>Gene DE for cluster 7</a:t>
            </a:r>
          </a:p>
        </p:txBody>
      </p:sp>
      <p:pic>
        <p:nvPicPr>
          <p:cNvPr id="11" name="Picture 10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5147D74-EC3E-4D6C-4812-D470D0B0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62" y="0"/>
            <a:ext cx="919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40E-95E4-0009-00FC-D5F001A1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84" y="376276"/>
            <a:ext cx="3220844" cy="1325563"/>
          </a:xfrm>
        </p:spPr>
        <p:txBody>
          <a:bodyPr/>
          <a:lstStyle/>
          <a:p>
            <a:r>
              <a:rPr lang="en-US" dirty="0"/>
              <a:t>Gene DE for Cluster 17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89E53-6313-C4B3-0240-E96721833CE3}"/>
              </a:ext>
            </a:extLst>
          </p:cNvPr>
          <p:cNvSpPr txBox="1"/>
          <p:nvPr/>
        </p:nvSpPr>
        <p:spPr>
          <a:xfrm>
            <a:off x="116958" y="2918637"/>
            <a:ext cx="29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slide shows same results without Bin 1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5B60E9-009C-EDF9-CC48-86642DEA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04" y="0"/>
            <a:ext cx="919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3896-7B4A-C456-E2DC-01FCF74D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40" y="755936"/>
            <a:ext cx="26957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 DE for Cluster 17 (minus Bin 1)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02DF5E-51BE-5378-88AF-C54EB0C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62" y="0"/>
            <a:ext cx="919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ED5-9FA3-B03A-A113-4A4E99C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0" y="365124"/>
            <a:ext cx="3331868" cy="2824125"/>
          </a:xfrm>
        </p:spPr>
        <p:txBody>
          <a:bodyPr>
            <a:normAutofit/>
          </a:bodyPr>
          <a:lstStyle/>
          <a:p>
            <a:r>
              <a:rPr lang="en-US" sz="3200" dirty="0"/>
              <a:t>Bulk Transcriptome for each bin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A630E2F-6791-CA20-D52B-F65E846D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01" y="0"/>
            <a:ext cx="7943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ED5-9FA3-B03A-A113-4A4E99C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0" y="365124"/>
            <a:ext cx="2842542" cy="2824125"/>
          </a:xfrm>
        </p:spPr>
        <p:txBody>
          <a:bodyPr>
            <a:normAutofit/>
          </a:bodyPr>
          <a:lstStyle/>
          <a:p>
            <a:r>
              <a:rPr lang="en-US" sz="3200" dirty="0"/>
              <a:t>Bulk Transcriptome for each bin</a:t>
            </a:r>
            <a:br>
              <a:rPr lang="en-US" sz="3200" dirty="0"/>
            </a:br>
            <a:r>
              <a:rPr lang="en-US" sz="3200" dirty="0"/>
              <a:t>(top 15 genes for each bin/cluster pair)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F997A8-62DF-5220-DC7E-4931F2DC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02" y="-37214"/>
            <a:ext cx="919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622F-DA46-1AC4-39D3-0D41CF3D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365124"/>
            <a:ext cx="4077149" cy="3063875"/>
          </a:xfrm>
        </p:spPr>
        <p:txBody>
          <a:bodyPr>
            <a:normAutofit fontScale="90000"/>
          </a:bodyPr>
          <a:lstStyle/>
          <a:p>
            <a:r>
              <a:rPr lang="en-US" dirty="0"/>
              <a:t>Bulk Transcriptome (Bins clustered by heatmap algorithm)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F5C9572-E842-358F-03AD-B6A26ACF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29" y="0"/>
            <a:ext cx="7313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1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322</Words>
  <Application>Microsoft Macintosh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exTreg/Treg Pseudotime Binning, DE, and Bulk Transcriptome</vt:lpstr>
      <vt:lpstr>PowerPoint Presentation</vt:lpstr>
      <vt:lpstr>Gene DE for all bins in cluster 7 and 17 (log2fc)</vt:lpstr>
      <vt:lpstr>Gene DE for cluster 7</vt:lpstr>
      <vt:lpstr>Gene DE for Cluster 17 </vt:lpstr>
      <vt:lpstr>Gene DE for Cluster 17 (minus Bin 1)</vt:lpstr>
      <vt:lpstr>Bulk Transcriptome for each bin (all genes)</vt:lpstr>
      <vt:lpstr>Bulk Transcriptome for each bin (top 15 genes for each bin/cluster pair)</vt:lpstr>
      <vt:lpstr>Bulk Transcriptome (Bins clustered by heatmap algorithm)</vt:lpstr>
      <vt:lpstr>Marker DE for all bins in cluster 7 and 17 (log2fc)</vt:lpstr>
      <vt:lpstr>Marker DE for all Cluster 7 (exTreg) bins </vt:lpstr>
      <vt:lpstr>Marker DE for all cluster 17 bins (Treg) bins </vt:lpstr>
      <vt:lpstr>Marker DE for all cluster 17 bins except bin 1 </vt:lpstr>
      <vt:lpstr>Bulk Marker Expression for Cluster 7 and 17, separated by bin, Markers clustered</vt:lpstr>
      <vt:lpstr>Bulk Marker Expression for Cluster 7 and 17, separated by cluster, Markers clustered</vt:lpstr>
      <vt:lpstr>Bulk Marker Expression by bin for Cluster 7 and 17 (Clustered by Gene Expression and Bin/Cluster Pair)</vt:lpstr>
      <vt:lpstr>Cluster 2, 7, and 17 Marker Expression</vt:lpstr>
      <vt:lpstr>PowerPoint Presentation</vt:lpstr>
      <vt:lpstr>PowerPoint Presentation</vt:lpstr>
      <vt:lpstr>PowerPoint Presentation</vt:lpstr>
      <vt:lpstr>PowerPoint Presentation</vt:lpstr>
      <vt:lpstr>Cluster 2, 7, and 17 Transcriptome Expression</vt:lpstr>
      <vt:lpstr>Cluster 2 and 7 Transcriptome Expression</vt:lpstr>
      <vt:lpstr>Cluster 2 and 17 Transcriptome Expression</vt:lpstr>
      <vt:lpstr>Cluster 2 and 17 Transcriptome Expression  (Without Bin 1)</vt:lpstr>
      <vt:lpstr>Bulk Transcriptome Expression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Makings</dc:creator>
  <cp:lastModifiedBy>Jeff Makings</cp:lastModifiedBy>
  <cp:revision>11</cp:revision>
  <dcterms:created xsi:type="dcterms:W3CDTF">2022-08-16T17:05:25Z</dcterms:created>
  <dcterms:modified xsi:type="dcterms:W3CDTF">2022-08-19T01:26:00Z</dcterms:modified>
</cp:coreProperties>
</file>