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ba6b6132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ba6b6132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ba6b6132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ba6b613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a6b6132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a6b6132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a6b6132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a6b6132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ba6b6132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a6b6132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b9706dc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b9706d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b9a79c78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9a79c7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9706dc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b9706dc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a6b6132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a6b6132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b9706dc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b9706dc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a6b6132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a6b6132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a6b6132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a6b6132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a6b613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a6b613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a6b6132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a6b6132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ba6b6132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ba6b6132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9706dc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9706dc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a6b6132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a6b6132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b9706dc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b9706dc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ba6b6132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ba6b6132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9706dc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9706dc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9a79c7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9a79c7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b9706dc3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b9706dc3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ba6b6132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ba6b6132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a6b613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a6b613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a6b613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a6b613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a6b613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a6b613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ba6b613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a6b613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a6b613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a6b613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a6b6132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ba6b6132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arduino.cc/en/Guide/TFT" TargetMode="External"/><Relationship Id="rId4" Type="http://schemas.openxmlformats.org/officeDocument/2006/relationships/hyperlink" Target="https://www.youtube.com/watch?v=oe9R97BWq7w" TargetMode="External"/><Relationship Id="rId9" Type="http://schemas.openxmlformats.org/officeDocument/2006/relationships/hyperlink" Target="https://learn.adafruit.com/steampunk-cameo-necklace/overview" TargetMode="External"/><Relationship Id="rId5" Type="http://schemas.openxmlformats.org/officeDocument/2006/relationships/hyperlink" Target="https://www.youtube.com/watch?v=I6FoPU3GPyg" TargetMode="External"/><Relationship Id="rId6" Type="http://schemas.openxmlformats.org/officeDocument/2006/relationships/hyperlink" Target="https://www.instructables.com/id/Arduino-Tamagotchi-Clone-Digital-Pet/" TargetMode="External"/><Relationship Id="rId7" Type="http://schemas.openxmlformats.org/officeDocument/2006/relationships/hyperlink" Target="https://www.instructables.com/id/Arduino-Touch-Screen-TFT-LCD-Tutorial-First-Review/" TargetMode="External"/><Relationship Id="rId8" Type="http://schemas.openxmlformats.org/officeDocument/2006/relationships/hyperlink" Target="http://doc.gold.ac.uk/compartsblog/index.php/work/a-message-from-our-spons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adafruit.com/category/168" TargetMode="External"/><Relationship Id="rId4" Type="http://schemas.openxmlformats.org/officeDocument/2006/relationships/hyperlink" Target="https://www.programmingelectronics.com/arduino-sound-light-matrix-450-neopixels-student-project/" TargetMode="External"/><Relationship Id="rId5" Type="http://schemas.openxmlformats.org/officeDocument/2006/relationships/hyperlink" Target="http://doc.gold.ac.uk/compartsblog/index.php/work/the-scarf-is-lit/" TargetMode="External"/><Relationship Id="rId6" Type="http://schemas.openxmlformats.org/officeDocument/2006/relationships/hyperlink" Target="https://learn.adafruit.com/3d-printed-daft-punk-helm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learn.adafruit.com/introducing-gemma" TargetMode="External"/><Relationship Id="rId4" Type="http://schemas.openxmlformats.org/officeDocument/2006/relationships/hyperlink" Target="https://www.adafruit.com/product/659" TargetMode="External"/><Relationship Id="rId5" Type="http://schemas.openxmlformats.org/officeDocument/2006/relationships/hyperlink" Target="https://www.adafruit.com/product/333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create.arduino.cc/projecthub/Advanced/punch-activated-arm-flamethrowers-real-firebending-95bb80?ref=tag&amp;ref_id=wearables&amp;offset=5" TargetMode="External"/><Relationship Id="rId4" Type="http://schemas.openxmlformats.org/officeDocument/2006/relationships/hyperlink" Target="http://doc.gold.ac.uk/compartsblog/index.php/work/the-modern-conversation/" TargetMode="External"/><Relationship Id="rId5" Type="http://schemas.openxmlformats.org/officeDocument/2006/relationships/hyperlink" Target="https://create.arduino.cc/projecthub/kimbab-studio/issey-miyake-bao-bao-bag-concept-by-kimbab-d84eaf?ref=tag&amp;ref_id=wearables&amp;offset=16" TargetMode="External"/><Relationship Id="rId6" Type="http://schemas.openxmlformats.org/officeDocument/2006/relationships/hyperlink" Target="https://kahoabe.net/portfolio/hotaru/" TargetMode="External"/><Relationship Id="rId7" Type="http://schemas.openxmlformats.org/officeDocument/2006/relationships/hyperlink" Target="https://learn.adafruit.com/midi-drum-glov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shop.pimoroni.com/" TargetMode="External"/><Relationship Id="rId4" Type="http://schemas.openxmlformats.org/officeDocument/2006/relationships/hyperlink" Target="https://coolcomponents.co.uk/" TargetMode="External"/><Relationship Id="rId5" Type="http://schemas.openxmlformats.org/officeDocument/2006/relationships/hyperlink" Target="https://uk.farnell.com/" TargetMode="External"/><Relationship Id="rId6" Type="http://schemas.openxmlformats.org/officeDocument/2006/relationships/hyperlink" Target="https://uk.rs-online.com/web/" TargetMode="External"/><Relationship Id="rId7" Type="http://schemas.openxmlformats.org/officeDocument/2006/relationships/hyperlink" Target="https://learn.adafruit.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fritzing.org/home/" TargetMode="External"/><Relationship Id="rId4" Type="http://schemas.openxmlformats.org/officeDocument/2006/relationships/hyperlink" Target="https://www.autodesk.com/products/eagle/free-downlo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bastiaanvanhengel.files.wordpress.com/2016/06/arduino_projects_book.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learn.adafruit.com/heybrows" TargetMode="External"/><Relationship Id="rId4" Type="http://schemas.openxmlformats.org/officeDocument/2006/relationships/hyperlink" Target="https://learn.adafruit.com/getting-started-with-myoware-muscle-sensor" TargetMode="External"/><Relationship Id="rId5" Type="http://schemas.openxmlformats.org/officeDocument/2006/relationships/hyperlink" Target="https://www.instructables.com/id/Muscle-EMG-Sensor-for-a-Microcontroll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ulsesensor.com/" TargetMode="External"/><Relationship Id="rId4" Type="http://schemas.openxmlformats.org/officeDocument/2006/relationships/hyperlink" Target="https://create.arduino.cc/projecthub/Ingeimaks/diy-heart-rate-sensor-a96e8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doc.gold.ac.uk/compartsblog/index.php/work/ridge-of-sentiment/" TargetMode="External"/><Relationship Id="rId4" Type="http://schemas.openxmlformats.org/officeDocument/2006/relationships/hyperlink" Target="https://www.aliexpress.com/item/32606318948.html?wgu=9271_196673_15747311628552_c08dd4c422&amp;wgexpiry=1582507162&amp;af=196673&amp;dp=9271_196673_15747311628552_c08dd4c422&amp;cn=9271&amp;cv=15095" TargetMode="External"/><Relationship Id="rId5" Type="http://schemas.openxmlformats.org/officeDocument/2006/relationships/hyperlink" Target="https://www.instructables.com/id/Mini-Arduino-Portable-EEG-Brain-Wave-Moni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vimeo.com/35977495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youtube.com/watch?v=HAmOHAw7M5M" TargetMode="External"/><Relationship Id="rId4" Type="http://schemas.openxmlformats.org/officeDocument/2006/relationships/hyperlink" Target="https://www.youtube.com/watch?v=coS4lLBMP3I" TargetMode="External"/><Relationship Id="rId5" Type="http://schemas.openxmlformats.org/officeDocument/2006/relationships/hyperlink" Target="https://www.youtube.com/watch?v=7ENsdx2dDjQ" TargetMode="External"/><Relationship Id="rId6" Type="http://schemas.openxmlformats.org/officeDocument/2006/relationships/hyperlink" Target="https://www.youtube.com/watch?v=k6CHJ9VKTnY" TargetMode="External"/><Relationship Id="rId7" Type="http://schemas.openxmlformats.org/officeDocument/2006/relationships/hyperlink" Target="https://www.youtube.com/watch?v=T5Aq7cRc-m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learn.adafruit.com/3d-printed-led-animation-bmo/led-animations" TargetMode="External"/><Relationship Id="rId4" Type="http://schemas.openxmlformats.org/officeDocument/2006/relationships/hyperlink" Target="https://twitter.com/WeThrowSwitches/status/117759224404973158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29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Roboto Mono"/>
                <a:ea typeface="Roboto Mono"/>
                <a:cs typeface="Roboto Mono"/>
                <a:sym typeface="Roboto Mono"/>
              </a:rPr>
              <a:t>Introduction to Physical Computing: Week 3</a:t>
            </a:r>
            <a:endParaRPr>
              <a:solidFill>
                <a:srgbClr val="FF00FF"/>
              </a:solidFill>
              <a:latin typeface="Roboto Mono"/>
              <a:ea typeface="Roboto Mono"/>
              <a:cs typeface="Roboto Mono"/>
              <a:sym typeface="Roboto Mono"/>
            </a:endParaRPr>
          </a:p>
        </p:txBody>
      </p:sp>
      <p:sp>
        <p:nvSpPr>
          <p:cNvPr id="55" name="Google Shape;55;p13"/>
          <p:cNvSpPr txBox="1"/>
          <p:nvPr>
            <p:ph idx="1" type="subTitle"/>
          </p:nvPr>
        </p:nvSpPr>
        <p:spPr>
          <a:xfrm>
            <a:off x="311700" y="3678875"/>
            <a:ext cx="8520600" cy="8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41B47"/>
                </a:solidFill>
              </a:rPr>
              <a:t>Julia Makivic</a:t>
            </a:r>
            <a:endParaRPr>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idx="1" type="subTitle"/>
          </p:nvPr>
        </p:nvSpPr>
        <p:spPr>
          <a:xfrm>
            <a:off x="311700" y="3374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TFT LCD Screens</a:t>
            </a:r>
            <a:endParaRPr>
              <a:solidFill>
                <a:srgbClr val="FF00FF"/>
              </a:solidFill>
              <a:latin typeface="Roboto Mono"/>
              <a:ea typeface="Roboto Mono"/>
              <a:cs typeface="Roboto Mono"/>
              <a:sym typeface="Roboto Mono"/>
            </a:endParaRPr>
          </a:p>
        </p:txBody>
      </p:sp>
      <p:sp>
        <p:nvSpPr>
          <p:cNvPr id="108" name="Google Shape;108;p22"/>
          <p:cNvSpPr txBox="1"/>
          <p:nvPr/>
        </p:nvSpPr>
        <p:spPr>
          <a:xfrm>
            <a:off x="356675" y="1023075"/>
            <a:ext cx="8456700" cy="3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Hooking up your Arduino to a TFT Screen:</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3"/>
              </a:rPr>
              <a:t>https://www.arduino.cc/en/Guide/TFT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741B47"/>
                </a:solidFill>
                <a:latin typeface="Roboto Mono"/>
                <a:ea typeface="Roboto Mono"/>
                <a:cs typeface="Roboto Mono"/>
                <a:sym typeface="Roboto Mono"/>
              </a:rPr>
              <a:t>Examples:</a:t>
            </a:r>
            <a:endParaRPr b="1">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Some examples by Yours Truly:</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4"/>
              </a:rPr>
              <a:t>https://www.youtube.com/watch?v=oe9R97BWq7w</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5"/>
              </a:rPr>
              <a:t>https://www.youtube.com/watch?v=I6FoPU3GPyg</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Arduino Tamagotchi:</a:t>
            </a:r>
            <a:r>
              <a:rPr lang="en" sz="1100" u="sng">
                <a:solidFill>
                  <a:schemeClr val="hlink"/>
                </a:solidFill>
                <a:hlinkClick r:id="rId6"/>
              </a:rPr>
              <a:t>https://www.instructables.com/id/Arduino-Tamagotchi-Clone-Digital-Pet/</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Tutorial on setting up an Arduino LCD touchscreen:</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7"/>
              </a:rPr>
              <a:t>https://www.instructables.com/id/Arduino-Touch-Screen-TFT-LCD-Tutorial-First-Review/</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A Message From Our Sponsors: </a:t>
            </a:r>
            <a:r>
              <a:rPr lang="en" sz="1100" u="sng">
                <a:solidFill>
                  <a:schemeClr val="hlink"/>
                </a:solidFill>
                <a:hlinkClick r:id="rId8"/>
              </a:rPr>
              <a:t>http://doc.gold.ac.uk/compartsblog/index.php/work/a-message-from-our-sponsor/</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Steampunk Cameo Necklace: </a:t>
            </a:r>
            <a:r>
              <a:rPr lang="en" sz="1100" u="sng">
                <a:solidFill>
                  <a:schemeClr val="hlink"/>
                </a:solidFill>
                <a:hlinkClick r:id="rId9"/>
              </a:rPr>
              <a:t>https://learn.adafruit.com/steampunk-cameo-necklace/overview</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41B47"/>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idx="1" type="subTitle"/>
          </p:nvPr>
        </p:nvSpPr>
        <p:spPr>
          <a:xfrm>
            <a:off x="311700" y="3374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Neopixels</a:t>
            </a:r>
            <a:endParaRPr>
              <a:solidFill>
                <a:srgbClr val="FF00FF"/>
              </a:solidFill>
              <a:latin typeface="Roboto Mono"/>
              <a:ea typeface="Roboto Mono"/>
              <a:cs typeface="Roboto Mono"/>
              <a:sym typeface="Roboto Mono"/>
            </a:endParaRPr>
          </a:p>
        </p:txBody>
      </p:sp>
      <p:sp>
        <p:nvSpPr>
          <p:cNvPr id="114" name="Google Shape;114;p23"/>
          <p:cNvSpPr txBox="1"/>
          <p:nvPr/>
        </p:nvSpPr>
        <p:spPr>
          <a:xfrm>
            <a:off x="396175" y="985525"/>
            <a:ext cx="8137500" cy="3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Full list of Neopixel products:</a:t>
            </a:r>
            <a:r>
              <a:rPr lang="en"/>
              <a:t> </a:t>
            </a:r>
            <a:r>
              <a:rPr lang="en" sz="1100" u="sng">
                <a:solidFill>
                  <a:schemeClr val="hlink"/>
                </a:solidFill>
                <a:hlinkClick r:id="rId3"/>
              </a:rPr>
              <a:t>https://www.adafruit.com/category/168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Sound to light Neopixel installation: </a:t>
            </a:r>
            <a:r>
              <a:rPr lang="en" sz="1100" u="sng">
                <a:solidFill>
                  <a:schemeClr val="hlink"/>
                </a:solidFill>
                <a:hlinkClick r:id="rId4"/>
              </a:rPr>
              <a:t>https://www.programmingelectronics.com/arduino-sound-light-matrix-450-neopixels-student-project/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The Scarf is Lit: </a:t>
            </a:r>
            <a:r>
              <a:rPr lang="en" sz="1100" u="sng">
                <a:solidFill>
                  <a:schemeClr val="hlink"/>
                </a:solidFill>
                <a:hlinkClick r:id="rId5"/>
              </a:rPr>
              <a:t>http://doc.gold.ac.uk/compartsblog/index.php/work/the-scarf-is-lit/</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3D Printed Daft Punk Helmet: </a:t>
            </a:r>
            <a:r>
              <a:rPr lang="en" sz="1100" u="sng">
                <a:solidFill>
                  <a:schemeClr val="hlink"/>
                </a:solidFill>
                <a:hlinkClick r:id="rId6"/>
              </a:rPr>
              <a:t>https://learn.adafruit.com/3d-printed-daft-punk-helmet</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idx="1" type="subTitle"/>
          </p:nvPr>
        </p:nvSpPr>
        <p:spPr>
          <a:xfrm>
            <a:off x="264775" y="4594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Wearables</a:t>
            </a:r>
            <a:endParaRPr>
              <a:solidFill>
                <a:srgbClr val="FF00FF"/>
              </a:solidFill>
              <a:latin typeface="Roboto Mono"/>
              <a:ea typeface="Roboto Mono"/>
              <a:cs typeface="Roboto Mono"/>
              <a:sym typeface="Roboto Mono"/>
            </a:endParaRPr>
          </a:p>
        </p:txBody>
      </p:sp>
      <p:sp>
        <p:nvSpPr>
          <p:cNvPr id="120" name="Google Shape;120;p24"/>
          <p:cNvSpPr txBox="1"/>
          <p:nvPr/>
        </p:nvSpPr>
        <p:spPr>
          <a:xfrm>
            <a:off x="450525" y="1275900"/>
            <a:ext cx="8381700" cy="339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Gemma: </a:t>
            </a:r>
            <a:r>
              <a:rPr lang="en" sz="1100" u="sng">
                <a:solidFill>
                  <a:schemeClr val="hlink"/>
                </a:solidFill>
                <a:latin typeface="Roboto Mono"/>
                <a:ea typeface="Roboto Mono"/>
                <a:cs typeface="Roboto Mono"/>
                <a:sym typeface="Roboto Mono"/>
                <a:hlinkClick r:id="rId3"/>
              </a:rPr>
              <a:t>https://learn.adafruit.com/introducing-gemma</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FLORA: </a:t>
            </a:r>
            <a:r>
              <a:rPr lang="en" sz="1100" u="sng">
                <a:solidFill>
                  <a:schemeClr val="hlink"/>
                </a:solidFill>
                <a:latin typeface="Roboto Mono"/>
                <a:ea typeface="Roboto Mono"/>
                <a:cs typeface="Roboto Mono"/>
                <a:sym typeface="Roboto Mono"/>
                <a:hlinkClick r:id="rId4"/>
              </a:rPr>
              <a:t>https://www.adafruit.com/product/659</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Playground Circuit Express: </a:t>
            </a:r>
            <a:r>
              <a:rPr lang="en" sz="1100" u="sng">
                <a:solidFill>
                  <a:schemeClr val="hlink"/>
                </a:solidFill>
                <a:latin typeface="Roboto Mono"/>
                <a:ea typeface="Roboto Mono"/>
                <a:cs typeface="Roboto Mono"/>
                <a:sym typeface="Roboto Mono"/>
                <a:hlinkClick r:id="rId5"/>
              </a:rPr>
              <a:t>https://www.adafruit.com/product/3333</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Speakers and microphone</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Push buttons</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10 LEDs</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Infrared sensor and transmitter</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Sound sensor, motion sensor, temperature sensor and altimeter</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Capacitive touch inputs</a:t>
            </a:r>
            <a:endParaRPr>
              <a:latin typeface="Roboto Mono"/>
              <a:ea typeface="Roboto Mono"/>
              <a:cs typeface="Roboto Mono"/>
              <a:sym typeface="Roboto Mono"/>
            </a:endParaRPr>
          </a:p>
        </p:txBody>
      </p:sp>
      <p:sp>
        <p:nvSpPr>
          <p:cNvPr id="121" name="Google Shape;121;p24"/>
          <p:cNvSpPr txBox="1"/>
          <p:nvPr/>
        </p:nvSpPr>
        <p:spPr>
          <a:xfrm>
            <a:off x="506850" y="797800"/>
            <a:ext cx="54063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idx="1" type="subTitle"/>
          </p:nvPr>
        </p:nvSpPr>
        <p:spPr>
          <a:xfrm>
            <a:off x="311700" y="825550"/>
            <a:ext cx="8520600" cy="15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741B47"/>
                </a:solidFill>
                <a:latin typeface="Roboto Mono"/>
                <a:ea typeface="Roboto Mono"/>
                <a:cs typeface="Roboto Mono"/>
                <a:sym typeface="Roboto Mono"/>
              </a:rPr>
              <a:t>Examples:</a:t>
            </a:r>
            <a:endParaRPr b="1"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b="1"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741B47"/>
                </a:solidFill>
                <a:latin typeface="Roboto Mono"/>
                <a:ea typeface="Roboto Mono"/>
                <a:cs typeface="Roboto Mono"/>
                <a:sym typeface="Roboto Mono"/>
              </a:rPr>
              <a:t>Flamethrower Arms: </a:t>
            </a:r>
            <a:r>
              <a:rPr lang="en" sz="1100" u="sng">
                <a:solidFill>
                  <a:schemeClr val="accent5"/>
                </a:solidFill>
                <a:hlinkClick r:id="rId3"/>
              </a:rPr>
              <a:t>https://create.arduino.cc/projecthub/Advanced/punch-activated-arm-flamethrowers-real-firebending-95bb80?ref=tag&amp;ref_id=wearables&amp;offset=5</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741B47"/>
                </a:solidFill>
                <a:latin typeface="Roboto Mono"/>
                <a:ea typeface="Roboto Mono"/>
                <a:cs typeface="Roboto Mono"/>
                <a:sym typeface="Roboto Mono"/>
              </a:rPr>
              <a:t>The Modern Conversation: </a:t>
            </a:r>
            <a:r>
              <a:rPr lang="en" sz="1100" u="sng">
                <a:solidFill>
                  <a:schemeClr val="accent5"/>
                </a:solidFill>
                <a:hlinkClick r:id="rId4"/>
              </a:rPr>
              <a:t>http://doc.gold.ac.uk/compartsblog/index.php/work/the-modern-conversation/</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741B47"/>
                </a:solidFill>
                <a:latin typeface="Roboto Mono"/>
                <a:ea typeface="Roboto Mono"/>
                <a:cs typeface="Roboto Mono"/>
                <a:sym typeface="Roboto Mono"/>
              </a:rPr>
              <a:t>Bao Bao Bag Concept: </a:t>
            </a:r>
            <a:r>
              <a:rPr lang="en" sz="1100" u="sng">
                <a:solidFill>
                  <a:schemeClr val="hlink"/>
                </a:solidFill>
                <a:hlinkClick r:id="rId5"/>
              </a:rPr>
              <a:t>https://create.arduino.cc/projecthub/kimbab-studio/issey-miyake-bao-bao-bag-concept-by-kimbab-d84eaf?ref=tag&amp;ref_id=wearables&amp;offset=16</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741B47"/>
                </a:solidFill>
                <a:latin typeface="Roboto Mono"/>
                <a:ea typeface="Roboto Mono"/>
                <a:cs typeface="Roboto Mono"/>
                <a:sym typeface="Roboto Mono"/>
              </a:rPr>
              <a:t>Hotaru by Kaho Abe:</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6"/>
              </a:rPr>
              <a:t>https://kahoabe.net/portfolio/hotaru/</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741B47"/>
                </a:solidFill>
                <a:latin typeface="Roboto Mono"/>
                <a:ea typeface="Roboto Mono"/>
                <a:cs typeface="Roboto Mono"/>
                <a:sym typeface="Roboto Mono"/>
              </a:rPr>
              <a:t>MIDI Drum Glove</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7"/>
              </a:rPr>
              <a:t>https://learn.adafruit.com/midi-drum-glove</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27" name="Google Shape;127;p25"/>
          <p:cNvSpPr txBox="1"/>
          <p:nvPr/>
        </p:nvSpPr>
        <p:spPr>
          <a:xfrm>
            <a:off x="215875" y="197100"/>
            <a:ext cx="7874700" cy="7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00FF"/>
                </a:solidFill>
                <a:latin typeface="Roboto Mono"/>
                <a:ea typeface="Roboto Mono"/>
                <a:cs typeface="Roboto Mono"/>
                <a:sym typeface="Roboto Mono"/>
              </a:rPr>
              <a:t>Wearables cont .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11700" y="2717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Where to search for these items</a:t>
            </a:r>
            <a:endParaRPr>
              <a:solidFill>
                <a:srgbClr val="FF00FF"/>
              </a:solidFill>
              <a:latin typeface="Roboto Mono"/>
              <a:ea typeface="Roboto Mono"/>
              <a:cs typeface="Roboto Mono"/>
              <a:sym typeface="Roboto Mono"/>
            </a:endParaRPr>
          </a:p>
        </p:txBody>
      </p:sp>
      <p:sp>
        <p:nvSpPr>
          <p:cNvPr id="133" name="Google Shape;133;p26"/>
          <p:cNvSpPr txBox="1"/>
          <p:nvPr/>
        </p:nvSpPr>
        <p:spPr>
          <a:xfrm>
            <a:off x="253425" y="966750"/>
            <a:ext cx="8250300" cy="3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Pimoroni</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3"/>
              </a:rPr>
              <a:t>https://shop.pimoroni.com/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Cool Components</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4"/>
              </a:rPr>
              <a:t>https://coolcomponents.co.uk/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Farnell</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5"/>
              </a:rPr>
              <a:t>https://uk.farnell.com/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RS Components</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6"/>
              </a:rPr>
              <a:t>https://uk.rs-online.com/web/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Adafruit</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7"/>
              </a:rPr>
              <a:t>https://learn.adafruit.com/</a:t>
            </a:r>
            <a:endParaRPr/>
          </a:p>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Based in the US, so try to use the distributors listed above to shop their components</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User friendly</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Plenty of libraries and how to guides to use their products in conjunction with Arduino and other devices</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1424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600">
                <a:solidFill>
                  <a:srgbClr val="FF00FF"/>
                </a:solidFill>
                <a:latin typeface="Roboto Mono"/>
                <a:ea typeface="Roboto Mono"/>
                <a:cs typeface="Roboto Mono"/>
                <a:sym typeface="Roboto Mono"/>
              </a:rPr>
              <a:t>==</a:t>
            </a:r>
            <a:r>
              <a:rPr lang="en" sz="9600">
                <a:solidFill>
                  <a:srgbClr val="FF00FF"/>
                </a:solidFill>
                <a:latin typeface="Roboto Mono"/>
                <a:ea typeface="Roboto Mono"/>
                <a:cs typeface="Roboto Mono"/>
                <a:sym typeface="Roboto Mono"/>
              </a:rPr>
              <a:t>LAB==</a:t>
            </a:r>
            <a:endParaRPr sz="9600">
              <a:solidFill>
                <a:srgbClr val="FF00FF"/>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Last week’s homework</a:t>
            </a:r>
            <a:endParaRPr>
              <a:solidFill>
                <a:srgbClr val="FF00FF"/>
              </a:solidFill>
              <a:latin typeface="Roboto Mono"/>
              <a:ea typeface="Roboto Mono"/>
              <a:cs typeface="Roboto Mono"/>
              <a:sym typeface="Roboto Mono"/>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741B47"/>
                </a:solidFill>
                <a:latin typeface="Roboto Mono"/>
                <a:ea typeface="Roboto Mono"/>
                <a:cs typeface="Roboto Mono"/>
                <a:sym typeface="Roboto Mono"/>
              </a:rPr>
              <a:t>How can you create a new speculative design object using the sensors from lab? What would the object do? What physical, digital and “immaterial” materials would it use? What affordances would its material qualities provide and what sort of interaction would they enable?</a:t>
            </a:r>
            <a:endParaRPr>
              <a:solidFill>
                <a:srgbClr val="741B47"/>
              </a:solidFill>
              <a:latin typeface="Roboto Mono"/>
              <a:ea typeface="Roboto Mono"/>
              <a:cs typeface="Roboto Mono"/>
              <a:sym typeface="Roboto Mono"/>
            </a:endParaRPr>
          </a:p>
          <a:p>
            <a:pPr indent="0" lvl="0" marL="0" rtl="0" algn="l">
              <a:spcBef>
                <a:spcPts val="1600"/>
              </a:spcBef>
              <a:spcAft>
                <a:spcPts val="0"/>
              </a:spcAft>
              <a:buClr>
                <a:schemeClr val="dk1"/>
              </a:buClr>
              <a:buSzPts val="1100"/>
              <a:buFont typeface="Arial"/>
              <a:buNone/>
            </a:pPr>
            <a:r>
              <a:rPr b="1" lang="en">
                <a:solidFill>
                  <a:srgbClr val="741B47"/>
                </a:solidFill>
                <a:latin typeface="Roboto Mono"/>
                <a:ea typeface="Roboto Mono"/>
                <a:cs typeface="Roboto Mono"/>
                <a:sym typeface="Roboto Mono"/>
              </a:rPr>
              <a:t>Bonus:</a:t>
            </a:r>
            <a:r>
              <a:rPr lang="en">
                <a:solidFill>
                  <a:srgbClr val="741B47"/>
                </a:solidFill>
                <a:latin typeface="Roboto Mono"/>
                <a:ea typeface="Roboto Mono"/>
                <a:cs typeface="Roboto Mono"/>
                <a:sym typeface="Roboto Mono"/>
              </a:rPr>
              <a:t> Research a new type of sensor on your own and create a speculative object that uses it.</a:t>
            </a:r>
            <a:endParaRPr>
              <a:solidFill>
                <a:srgbClr val="741B47"/>
              </a:solidFill>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Schematics</a:t>
            </a:r>
            <a:endParaRPr>
              <a:solidFill>
                <a:srgbClr val="FF00FF"/>
              </a:solidFill>
              <a:latin typeface="Roboto Mono"/>
              <a:ea typeface="Roboto Mono"/>
              <a:cs typeface="Roboto Mono"/>
              <a:sym typeface="Roboto Mono"/>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Abstract way of showing a circuit diagram </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Doesn’t show where the components are connected, but shows how they are connected</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Many projects will use circuit diagrams to show how components are connected instead of picture of a breadboard</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Circuit diagrams are used to depict electronics in more detail</a:t>
            </a:r>
            <a:endParaRPr>
              <a:solidFill>
                <a:srgbClr val="741B47"/>
              </a:solidFill>
              <a:latin typeface="Roboto Mono"/>
              <a:ea typeface="Roboto Mono"/>
              <a:cs typeface="Roboto Mono"/>
              <a:sym typeface="Roboto Mono"/>
            </a:endParaRPr>
          </a:p>
          <a:p>
            <a:pPr indent="0" lvl="0" marL="457200" rtl="0" algn="l">
              <a:spcBef>
                <a:spcPts val="16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Schematics cont . . .</a:t>
            </a:r>
            <a:endParaRPr>
              <a:solidFill>
                <a:srgbClr val="FF00FF"/>
              </a:solidFill>
              <a:latin typeface="Roboto Mono"/>
              <a:ea typeface="Roboto Mono"/>
              <a:cs typeface="Roboto Mono"/>
              <a:sym typeface="Roboto Mono"/>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Great way to think about your circuit before putting it together</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If you are having trouble, you can show someone what you were trying to do</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If you ever want to mass produce or print your circuit, you will need to show a schematic to the manufacturer</a:t>
            </a:r>
            <a:endParaRPr>
              <a:solidFill>
                <a:srgbClr val="741B47"/>
              </a:solidFill>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Schematic and Circuit Design Tools</a:t>
            </a:r>
            <a:endParaRPr>
              <a:solidFill>
                <a:srgbClr val="FF00FF"/>
              </a:solidFill>
              <a:latin typeface="Roboto Mono"/>
              <a:ea typeface="Roboto Mono"/>
              <a:cs typeface="Roboto Mono"/>
              <a:sym typeface="Roboto Mono"/>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Mono"/>
              <a:buChar char="●"/>
            </a:pPr>
            <a:r>
              <a:rPr lang="en" sz="1400">
                <a:latin typeface="Roboto Mono"/>
                <a:ea typeface="Roboto Mono"/>
                <a:cs typeface="Roboto Mono"/>
                <a:sym typeface="Roboto Mono"/>
              </a:rPr>
              <a:t>Fritzing: </a:t>
            </a:r>
            <a:r>
              <a:rPr lang="en" sz="1400" u="sng">
                <a:solidFill>
                  <a:schemeClr val="hlink"/>
                </a:solidFill>
                <a:latin typeface="Roboto Mono"/>
                <a:ea typeface="Roboto Mono"/>
                <a:cs typeface="Roboto Mono"/>
                <a:sym typeface="Roboto Mono"/>
                <a:hlinkClick r:id="rId3"/>
              </a:rPr>
              <a:t>https://fritzing.org/home/</a:t>
            </a:r>
            <a:endParaRPr sz="1400">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Beginner friendly</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Arduino friendly</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7 pounds</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sz="1400">
                <a:latin typeface="Roboto Mono"/>
                <a:ea typeface="Roboto Mono"/>
                <a:cs typeface="Roboto Mono"/>
                <a:sym typeface="Roboto Mono"/>
              </a:rPr>
              <a:t>Eagle: </a:t>
            </a:r>
            <a:r>
              <a:rPr lang="en" sz="1400" u="sng">
                <a:solidFill>
                  <a:schemeClr val="hlink"/>
                </a:solidFill>
                <a:latin typeface="Roboto Mono"/>
                <a:ea typeface="Roboto Mono"/>
                <a:cs typeface="Roboto Mono"/>
                <a:sym typeface="Roboto Mono"/>
                <a:hlinkClick r:id="rId4"/>
              </a:rPr>
              <a:t>https://www.autodesk.com/products/eagle/free-download</a:t>
            </a:r>
            <a:endParaRPr sz="1400">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Free</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Industry standard</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Scriptable </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Can be used to print circuit boards</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Difficult interface</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478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Office Hours</a:t>
            </a:r>
            <a:endParaRPr>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00FF"/>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741B47"/>
                </a:solidFill>
                <a:latin typeface="Roboto Mono"/>
                <a:ea typeface="Roboto Mono"/>
                <a:cs typeface="Roboto Mono"/>
                <a:sym typeface="Roboto Mono"/>
              </a:rPr>
              <a:t>Thursday 12pm - 4pm</a:t>
            </a:r>
            <a:endParaRPr sz="2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2400">
                <a:solidFill>
                  <a:srgbClr val="741B47"/>
                </a:solidFill>
                <a:latin typeface="Roboto Mono"/>
                <a:ea typeface="Roboto Mono"/>
                <a:cs typeface="Roboto Mono"/>
                <a:sym typeface="Roboto Mono"/>
              </a:rPr>
              <a:t>Friday 12pm - 4pm</a:t>
            </a:r>
            <a:endParaRPr sz="2400">
              <a:solidFill>
                <a:srgbClr val="741B47"/>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Schematic Examples:</a:t>
            </a:r>
            <a:endParaRPr>
              <a:solidFill>
                <a:srgbClr val="FF00FF"/>
              </a:solidFill>
              <a:latin typeface="Roboto Mono"/>
              <a:ea typeface="Roboto Mono"/>
              <a:cs typeface="Roboto Mono"/>
              <a:sym typeface="Roboto Mono"/>
            </a:endParaRPr>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Arduino Project Book: pg. 10</a:t>
            </a:r>
            <a:endParaRPr>
              <a:solidFill>
                <a:srgbClr val="741B47"/>
              </a:solidFill>
              <a:latin typeface="Roboto Mono"/>
              <a:ea typeface="Roboto Mono"/>
              <a:cs typeface="Roboto Mono"/>
              <a:sym typeface="Roboto Mono"/>
            </a:endParaRPr>
          </a:p>
          <a:p>
            <a:pPr indent="0" lvl="0" marL="0" rtl="0" algn="l">
              <a:spcBef>
                <a:spcPts val="1600"/>
              </a:spcBef>
              <a:spcAft>
                <a:spcPts val="0"/>
              </a:spcAft>
              <a:buNone/>
            </a:pPr>
            <a:r>
              <a:rPr lang="en" sz="1100" u="sng">
                <a:solidFill>
                  <a:schemeClr val="hlink"/>
                </a:solidFill>
                <a:hlinkClick r:id="rId3"/>
              </a:rPr>
              <a:t>https://bastiaanvanhengel.files.wordpress.com/2016/06/arduino_projects_book.pdf</a:t>
            </a:r>
            <a:endParaRPr>
              <a:solidFill>
                <a:srgbClr val="741B47"/>
              </a:solidFill>
              <a:latin typeface="Roboto Mono"/>
              <a:ea typeface="Roboto Mono"/>
              <a:cs typeface="Roboto Mono"/>
              <a:sym typeface="Roboto Mono"/>
            </a:endParaRPr>
          </a:p>
          <a:p>
            <a:pPr indent="0" lvl="0" marL="0" rtl="0" algn="l">
              <a:spcBef>
                <a:spcPts val="1600"/>
              </a:spcBef>
              <a:spcAft>
                <a:spcPts val="1600"/>
              </a:spcAft>
              <a:buNone/>
            </a:pPr>
            <a:r>
              <a:rPr lang="en">
                <a:solidFill>
                  <a:srgbClr val="741B47"/>
                </a:solidFill>
                <a:latin typeface="Roboto Mono"/>
                <a:ea typeface="Roboto Mono"/>
                <a:cs typeface="Roboto Mono"/>
                <a:sym typeface="Roboto Mono"/>
              </a:rPr>
              <a:t>This page shows a list of schematic symbols for common components.</a:t>
            </a:r>
            <a:endParaRPr>
              <a:solidFill>
                <a:srgbClr val="741B47"/>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14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Describe this Schematic:</a:t>
            </a:r>
            <a:endParaRPr>
              <a:solidFill>
                <a:srgbClr val="FF00FF"/>
              </a:solidFill>
              <a:latin typeface="Roboto Mono"/>
              <a:ea typeface="Roboto Mono"/>
              <a:cs typeface="Roboto Mono"/>
              <a:sym typeface="Roboto Mono"/>
            </a:endParaRPr>
          </a:p>
        </p:txBody>
      </p:sp>
      <p:pic>
        <p:nvPicPr>
          <p:cNvPr id="174" name="Google Shape;174;p33"/>
          <p:cNvPicPr preferRelativeResize="0"/>
          <p:nvPr/>
        </p:nvPicPr>
        <p:blipFill>
          <a:blip r:embed="rId3">
            <a:alphaModFix/>
          </a:blip>
          <a:stretch>
            <a:fillRect/>
          </a:stretch>
        </p:blipFill>
        <p:spPr>
          <a:xfrm>
            <a:off x="4222200" y="717363"/>
            <a:ext cx="4610100" cy="448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4"/>
          <p:cNvPicPr preferRelativeResize="0"/>
          <p:nvPr/>
        </p:nvPicPr>
        <p:blipFill>
          <a:blip r:embed="rId3">
            <a:alphaModFix/>
          </a:blip>
          <a:stretch>
            <a:fillRect/>
          </a:stretch>
        </p:blipFill>
        <p:spPr>
          <a:xfrm>
            <a:off x="1588450" y="143000"/>
            <a:ext cx="5534025" cy="4581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5"/>
          <p:cNvPicPr preferRelativeResize="0"/>
          <p:nvPr/>
        </p:nvPicPr>
        <p:blipFill>
          <a:blip r:embed="rId3">
            <a:alphaModFix/>
          </a:blip>
          <a:stretch>
            <a:fillRect/>
          </a:stretch>
        </p:blipFill>
        <p:spPr>
          <a:xfrm>
            <a:off x="612325" y="152400"/>
            <a:ext cx="7730013"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Light Theremin</a:t>
            </a:r>
            <a:endParaRPr>
              <a:solidFill>
                <a:srgbClr val="FF00FF"/>
              </a:solidFill>
              <a:latin typeface="Roboto Mono"/>
              <a:ea typeface="Roboto Mono"/>
              <a:cs typeface="Roboto Mono"/>
              <a:sym typeface="Roboto Mono"/>
            </a:endParaRPr>
          </a:p>
        </p:txBody>
      </p:sp>
      <p:pic>
        <p:nvPicPr>
          <p:cNvPr id="190" name="Google Shape;190;p36"/>
          <p:cNvPicPr preferRelativeResize="0"/>
          <p:nvPr/>
        </p:nvPicPr>
        <p:blipFill>
          <a:blip r:embed="rId3">
            <a:alphaModFix/>
          </a:blip>
          <a:stretch>
            <a:fillRect/>
          </a:stretch>
        </p:blipFill>
        <p:spPr>
          <a:xfrm>
            <a:off x="152400" y="1170125"/>
            <a:ext cx="5600208"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10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FF"/>
                </a:solidFill>
                <a:latin typeface="Roboto Mono"/>
                <a:ea typeface="Roboto Mono"/>
                <a:cs typeface="Roboto Mono"/>
                <a:sym typeface="Roboto Mono"/>
              </a:rPr>
              <a:t>Light Theremin</a:t>
            </a:r>
            <a:endParaRPr/>
          </a:p>
        </p:txBody>
      </p:sp>
      <p:pic>
        <p:nvPicPr>
          <p:cNvPr id="196" name="Google Shape;196;p37"/>
          <p:cNvPicPr preferRelativeResize="0"/>
          <p:nvPr/>
        </p:nvPicPr>
        <p:blipFill>
          <a:blip r:embed="rId3">
            <a:alphaModFix/>
          </a:blip>
          <a:stretch>
            <a:fillRect/>
          </a:stretch>
        </p:blipFill>
        <p:spPr>
          <a:xfrm>
            <a:off x="2861600" y="904925"/>
            <a:ext cx="5811139" cy="4125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125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Keyboard Instrument</a:t>
            </a:r>
            <a:endParaRPr>
              <a:solidFill>
                <a:srgbClr val="FF00FF"/>
              </a:solidFill>
              <a:latin typeface="Roboto Mono"/>
              <a:ea typeface="Roboto Mono"/>
              <a:cs typeface="Roboto Mono"/>
              <a:sym typeface="Roboto Mono"/>
            </a:endParaRPr>
          </a:p>
        </p:txBody>
      </p:sp>
      <p:pic>
        <p:nvPicPr>
          <p:cNvPr id="202" name="Google Shape;202;p38"/>
          <p:cNvPicPr preferRelativeResize="0"/>
          <p:nvPr/>
        </p:nvPicPr>
        <p:blipFill>
          <a:blip r:embed="rId3">
            <a:alphaModFix/>
          </a:blip>
          <a:stretch>
            <a:fillRect/>
          </a:stretch>
        </p:blipFill>
        <p:spPr>
          <a:xfrm>
            <a:off x="415225" y="698600"/>
            <a:ext cx="7744703" cy="4140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17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Instrument</a:t>
            </a:r>
            <a:endParaRPr/>
          </a:p>
        </p:txBody>
      </p:sp>
      <p:pic>
        <p:nvPicPr>
          <p:cNvPr id="208" name="Google Shape;208;p39"/>
          <p:cNvPicPr preferRelativeResize="0"/>
          <p:nvPr/>
        </p:nvPicPr>
        <p:blipFill>
          <a:blip r:embed="rId3">
            <a:alphaModFix/>
          </a:blip>
          <a:stretch>
            <a:fillRect/>
          </a:stretch>
        </p:blipFill>
        <p:spPr>
          <a:xfrm>
            <a:off x="1983200" y="792400"/>
            <a:ext cx="5872850" cy="424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144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Knock Lock</a:t>
            </a:r>
            <a:endParaRPr>
              <a:solidFill>
                <a:srgbClr val="FF00FF"/>
              </a:solidFill>
              <a:latin typeface="Roboto Mono"/>
              <a:ea typeface="Roboto Mono"/>
              <a:cs typeface="Roboto Mono"/>
              <a:sym typeface="Roboto Mono"/>
            </a:endParaRPr>
          </a:p>
        </p:txBody>
      </p:sp>
      <p:pic>
        <p:nvPicPr>
          <p:cNvPr id="214" name="Google Shape;214;p40"/>
          <p:cNvPicPr preferRelativeResize="0"/>
          <p:nvPr/>
        </p:nvPicPr>
        <p:blipFill>
          <a:blip r:embed="rId3">
            <a:alphaModFix/>
          </a:blip>
          <a:stretch>
            <a:fillRect/>
          </a:stretch>
        </p:blipFill>
        <p:spPr>
          <a:xfrm>
            <a:off x="1241150" y="850975"/>
            <a:ext cx="6182025" cy="4121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Audio-Visual Improvisation</a:t>
            </a:r>
            <a:endParaRPr>
              <a:solidFill>
                <a:srgbClr val="FF00FF"/>
              </a:solidFill>
              <a:latin typeface="Roboto Mono"/>
              <a:ea typeface="Roboto Mono"/>
              <a:cs typeface="Roboto Mono"/>
              <a:sym typeface="Roboto Mono"/>
            </a:endParaRPr>
          </a:p>
        </p:txBody>
      </p:sp>
      <p:sp>
        <p:nvSpPr>
          <p:cNvPr id="220" name="Google Shape;220;p41"/>
          <p:cNvSpPr txBox="1"/>
          <p:nvPr/>
        </p:nvSpPr>
        <p:spPr>
          <a:xfrm>
            <a:off x="566925" y="1144150"/>
            <a:ext cx="7442100" cy="332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741B47"/>
              </a:buClr>
              <a:buSzPts val="1400"/>
              <a:buFont typeface="Roboto Mono"/>
              <a:buAutoNum type="arabicPeriod"/>
            </a:pPr>
            <a:r>
              <a:rPr lang="en">
                <a:solidFill>
                  <a:srgbClr val="741B47"/>
                </a:solidFill>
                <a:latin typeface="Roboto Mono"/>
                <a:ea typeface="Roboto Mono"/>
                <a:cs typeface="Roboto Mono"/>
                <a:sym typeface="Roboto Mono"/>
              </a:rPr>
              <a:t>Make a schematic of your circuit</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AutoNum type="arabicPeriod"/>
            </a:pPr>
            <a:r>
              <a:rPr lang="en">
                <a:solidFill>
                  <a:srgbClr val="741B47"/>
                </a:solidFill>
                <a:latin typeface="Roboto Mono"/>
                <a:ea typeface="Roboto Mono"/>
                <a:cs typeface="Roboto Mono"/>
                <a:sym typeface="Roboto Mono"/>
              </a:rPr>
              <a:t>Yo</a:t>
            </a:r>
            <a:r>
              <a:rPr lang="en">
                <a:solidFill>
                  <a:srgbClr val="741B47"/>
                </a:solidFill>
                <a:latin typeface="Roboto Mono"/>
                <a:ea typeface="Roboto Mono"/>
                <a:cs typeface="Roboto Mono"/>
                <a:sym typeface="Roboto Mono"/>
              </a:rPr>
              <a:t>u know how to code a piezo and RGB LED. Use an input of your choice such as buttons, capacitive touch, temperature sensor, tilt switch, or piezo to create a piece with both light and sound.</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AutoNum type="arabicPeriod"/>
            </a:pPr>
            <a:r>
              <a:rPr lang="en">
                <a:solidFill>
                  <a:srgbClr val="741B47"/>
                </a:solidFill>
                <a:latin typeface="Roboto Mono"/>
                <a:ea typeface="Roboto Mono"/>
                <a:cs typeface="Roboto Mono"/>
                <a:sym typeface="Roboto Mono"/>
              </a:rPr>
              <a:t>Try to coordinate the light and sound. Maybe the sound can be influenced by the RGB values of the LED or vice versa</a:t>
            </a:r>
            <a:endParaRPr>
              <a:solidFill>
                <a:srgbClr val="741B47"/>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3938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Detailed Dive into Devices, Sensors and Example Projects</a:t>
            </a:r>
            <a:endParaRPr>
              <a:solidFill>
                <a:srgbClr val="FF00FF"/>
              </a:solidFill>
              <a:latin typeface="Roboto Mono"/>
              <a:ea typeface="Roboto Mono"/>
              <a:cs typeface="Roboto Mono"/>
              <a:sym typeface="Roboto Mono"/>
            </a:endParaRPr>
          </a:p>
        </p:txBody>
      </p:sp>
      <p:sp>
        <p:nvSpPr>
          <p:cNvPr id="66" name="Google Shape;66;p15"/>
          <p:cNvSpPr txBox="1"/>
          <p:nvPr/>
        </p:nvSpPr>
        <p:spPr>
          <a:xfrm>
            <a:off x="422375" y="2064325"/>
            <a:ext cx="8241000" cy="271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Muscle sensors, pulse sensors, EEG waves</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Wearable technologies</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TFT LCD screens</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LED matrices</a:t>
            </a:r>
            <a:endParaRPr>
              <a:solidFill>
                <a:srgbClr val="741B47"/>
              </a:solidFill>
              <a:latin typeface="Roboto Mono"/>
              <a:ea typeface="Roboto Mono"/>
              <a:cs typeface="Roboto Mono"/>
              <a:sym typeface="Roboto Mono"/>
            </a:endParaRPr>
          </a:p>
          <a:p>
            <a:pPr indent="-317500" lvl="0" marL="4572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Neopixels</a:t>
            </a:r>
            <a:endParaRPr>
              <a:solidFill>
                <a:srgbClr val="741B47"/>
              </a:solidFill>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Homework</a:t>
            </a:r>
            <a:endParaRPr>
              <a:solidFill>
                <a:srgbClr val="FF00FF"/>
              </a:solidFill>
              <a:latin typeface="Roboto Mono"/>
              <a:ea typeface="Roboto Mono"/>
              <a:cs typeface="Roboto Mono"/>
              <a:sym typeface="Roboto Mono"/>
            </a:endParaRPr>
          </a:p>
        </p:txBody>
      </p:sp>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AutoNum type="arabicPeriod"/>
            </a:pPr>
            <a:r>
              <a:rPr lang="en">
                <a:solidFill>
                  <a:srgbClr val="741B47"/>
                </a:solidFill>
                <a:latin typeface="Roboto Mono"/>
                <a:ea typeface="Roboto Mono"/>
                <a:cs typeface="Roboto Mono"/>
                <a:sym typeface="Roboto Mono"/>
              </a:rPr>
              <a:t>Study some of the examples I showed today. Take a look at the components and the code used (if provided). Try to understand how it all works together.   </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AutoNum type="arabicPeriod"/>
            </a:pPr>
            <a:r>
              <a:rPr lang="en">
                <a:solidFill>
                  <a:srgbClr val="741B47"/>
                </a:solidFill>
                <a:latin typeface="Roboto Mono"/>
                <a:ea typeface="Roboto Mono"/>
                <a:cs typeface="Roboto Mono"/>
                <a:sym typeface="Roboto Mono"/>
              </a:rPr>
              <a:t>If you have any questions about the examples and would like a more detailed overview in class, let me know by November Saturday 30th and I will delve into further detail next class. </a:t>
            </a:r>
            <a:endParaRPr>
              <a:solidFill>
                <a:srgbClr val="741B47"/>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nvSpPr>
        <p:spPr>
          <a:xfrm>
            <a:off x="347275" y="394200"/>
            <a:ext cx="7987500" cy="40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FF"/>
                </a:solidFill>
                <a:latin typeface="Roboto Mono"/>
                <a:ea typeface="Roboto Mono"/>
                <a:cs typeface="Roboto Mono"/>
                <a:sym typeface="Roboto Mono"/>
              </a:rPr>
              <a:t>Muscle Sensors</a:t>
            </a:r>
            <a:endParaRPr sz="30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3000">
              <a:solidFill>
                <a:srgbClr val="FF00F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741B47"/>
                </a:solidFill>
                <a:latin typeface="Roboto Mono"/>
                <a:ea typeface="Roboto Mono"/>
                <a:cs typeface="Roboto Mono"/>
                <a:sym typeface="Roboto Mono"/>
              </a:rPr>
              <a:t>‘Sup Brows:</a:t>
            </a:r>
            <a:r>
              <a:rPr lang="en" sz="3000">
                <a:solidFill>
                  <a:srgbClr val="FF00FF"/>
                </a:solidFill>
                <a:latin typeface="Roboto Mono"/>
                <a:ea typeface="Roboto Mono"/>
                <a:cs typeface="Roboto Mono"/>
                <a:sym typeface="Roboto Mono"/>
              </a:rPr>
              <a:t> </a:t>
            </a:r>
            <a:r>
              <a:rPr lang="en" sz="1100" u="sng">
                <a:solidFill>
                  <a:schemeClr val="hlink"/>
                </a:solidFill>
                <a:hlinkClick r:id="rId3"/>
              </a:rPr>
              <a:t>https://learn.adafruit.com/heybrows</a:t>
            </a:r>
            <a:endParaRPr sz="30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3000">
              <a:solidFill>
                <a:srgbClr val="FF00F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741B47"/>
                </a:solidFill>
                <a:latin typeface="Roboto Mono"/>
                <a:ea typeface="Roboto Mono"/>
                <a:cs typeface="Roboto Mono"/>
                <a:sym typeface="Roboto Mono"/>
              </a:rPr>
              <a:t>MyoWare muscle sensor: </a:t>
            </a:r>
            <a:endParaRPr sz="18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4"/>
              </a:rPr>
              <a:t>https://learn.adafruit.com/getting-started-with-myoware-muscle-sensor</a:t>
            </a:r>
            <a:endParaRPr sz="30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3000">
              <a:solidFill>
                <a:srgbClr val="FF00F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741B47"/>
                </a:solidFill>
                <a:latin typeface="Roboto Mono"/>
                <a:ea typeface="Roboto Mono"/>
                <a:cs typeface="Roboto Mono"/>
                <a:sym typeface="Roboto Mono"/>
              </a:rPr>
              <a:t>Tutorial:</a:t>
            </a:r>
            <a:r>
              <a:rPr lang="en" sz="3000">
                <a:solidFill>
                  <a:srgbClr val="FF00FF"/>
                </a:solidFill>
                <a:latin typeface="Roboto Mono"/>
                <a:ea typeface="Roboto Mono"/>
                <a:cs typeface="Roboto Mono"/>
                <a:sym typeface="Roboto Mono"/>
              </a:rPr>
              <a:t> </a:t>
            </a:r>
            <a:r>
              <a:rPr lang="en" sz="1100" u="sng">
                <a:solidFill>
                  <a:schemeClr val="hlink"/>
                </a:solidFill>
                <a:hlinkClick r:id="rId5"/>
              </a:rPr>
              <a:t>https://www.instructables.com/id/Muscle-EMG-Sensor-for-a-Microcontroller/</a:t>
            </a:r>
            <a:endParaRPr sz="3000">
              <a:solidFill>
                <a:srgbClr val="FF00F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idx="1" type="subTitle"/>
          </p:nvPr>
        </p:nvSpPr>
        <p:spPr>
          <a:xfrm>
            <a:off x="311700" y="356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Pulse Sensors</a:t>
            </a:r>
            <a:endParaRPr>
              <a:solidFill>
                <a:srgbClr val="FF00FF"/>
              </a:solidFill>
              <a:latin typeface="Roboto Mono"/>
              <a:ea typeface="Roboto Mono"/>
              <a:cs typeface="Roboto Mono"/>
              <a:sym typeface="Roboto Mono"/>
            </a:endParaRPr>
          </a:p>
        </p:txBody>
      </p:sp>
      <p:sp>
        <p:nvSpPr>
          <p:cNvPr id="77" name="Google Shape;77;p17"/>
          <p:cNvSpPr txBox="1"/>
          <p:nvPr/>
        </p:nvSpPr>
        <p:spPr>
          <a:xfrm>
            <a:off x="319125" y="1304650"/>
            <a:ext cx="8513100" cy="3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 to pulse sensor: </a:t>
            </a:r>
            <a:r>
              <a:rPr lang="en" sz="1100" u="sng">
                <a:solidFill>
                  <a:schemeClr val="hlink"/>
                </a:solidFill>
                <a:hlinkClick r:id="rId3"/>
              </a:rPr>
              <a:t>https://pulsesensor.com/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Tutorial: </a:t>
            </a:r>
            <a:r>
              <a:rPr lang="en" sz="1100" u="sng">
                <a:solidFill>
                  <a:schemeClr val="hlink"/>
                </a:solidFill>
                <a:hlinkClick r:id="rId4"/>
              </a:rPr>
              <a:t>https://create.arduino.cc/projecthub/Ingeimaks/diy-heart-rate-sensor-a96e89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idx="1" type="subTitle"/>
          </p:nvPr>
        </p:nvSpPr>
        <p:spPr>
          <a:xfrm>
            <a:off x="311700" y="2623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FF"/>
                </a:solidFill>
                <a:latin typeface="Roboto Mono"/>
                <a:ea typeface="Roboto Mono"/>
                <a:cs typeface="Roboto Mono"/>
                <a:sym typeface="Roboto Mono"/>
              </a:rPr>
              <a:t>Using </a:t>
            </a:r>
            <a:r>
              <a:rPr lang="en" sz="3000">
                <a:solidFill>
                  <a:srgbClr val="FF00FF"/>
                </a:solidFill>
                <a:latin typeface="Roboto Mono"/>
                <a:ea typeface="Roboto Mono"/>
                <a:cs typeface="Roboto Mono"/>
                <a:sym typeface="Roboto Mono"/>
              </a:rPr>
              <a:t>EEG Waves With Arduino</a:t>
            </a:r>
            <a:endParaRPr sz="3000">
              <a:solidFill>
                <a:srgbClr val="FF00FF"/>
              </a:solidFill>
              <a:latin typeface="Roboto Mono"/>
              <a:ea typeface="Roboto Mono"/>
              <a:cs typeface="Roboto Mono"/>
              <a:sym typeface="Roboto Mono"/>
            </a:endParaRPr>
          </a:p>
        </p:txBody>
      </p:sp>
      <p:sp>
        <p:nvSpPr>
          <p:cNvPr id="83" name="Google Shape;83;p18"/>
          <p:cNvSpPr txBox="1"/>
          <p:nvPr/>
        </p:nvSpPr>
        <p:spPr>
          <a:xfrm>
            <a:off x="244025" y="1229550"/>
            <a:ext cx="7152000" cy="31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Ridge of Sentiment by Yunny Jang:</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3"/>
              </a:rPr>
              <a:t>http://doc.gold.ac.uk/compartsblog/index.php/work/ridge-of-sentiment/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Cheap EEG Machine:</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4"/>
              </a:rPr>
              <a:t>https://www.aliexpress.com/item/32606318948.html?wgu=9271_196673_15747311628552_c08dd4c422&amp;wgexpiry=1582507162&amp;af=196673&amp;dp=9271_196673_15747311628552_c08dd4c422&amp;cn=9271&amp;cv=15095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How to Use EEG Machine with Arduino:</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5"/>
              </a:rPr>
              <a:t>https://www.instructables.com/id/Mini-Arduino-Portable-EEG-Brain-Wave-Monitor-/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idx="1" type="subTitle"/>
          </p:nvPr>
        </p:nvSpPr>
        <p:spPr>
          <a:xfrm>
            <a:off x="311700" y="13136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741B47"/>
                </a:solidFill>
                <a:latin typeface="Roboto Mono"/>
                <a:ea typeface="Roboto Mono"/>
                <a:cs typeface="Roboto Mono"/>
                <a:sym typeface="Roboto Mono"/>
              </a:rPr>
              <a:t>The Sonic Pharmacy by Sarah Song</a:t>
            </a:r>
            <a:endParaRPr sz="18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3"/>
              </a:rPr>
              <a:t>https://vimeo.com/359774955</a:t>
            </a:r>
            <a:endParaRPr/>
          </a:p>
        </p:txBody>
      </p:sp>
      <p:sp>
        <p:nvSpPr>
          <p:cNvPr id="89" name="Google Shape;89;p19"/>
          <p:cNvSpPr txBox="1"/>
          <p:nvPr/>
        </p:nvSpPr>
        <p:spPr>
          <a:xfrm>
            <a:off x="311700" y="384825"/>
            <a:ext cx="3951600" cy="13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FF"/>
                </a:solidFill>
                <a:latin typeface="Roboto Mono"/>
                <a:ea typeface="Roboto Mono"/>
                <a:cs typeface="Roboto Mono"/>
                <a:sym typeface="Roboto Mono"/>
              </a:rPr>
              <a:t>Iris Scanning</a:t>
            </a:r>
            <a:endParaRPr sz="3000">
              <a:solidFill>
                <a:srgbClr val="FF00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idx="1" type="subTitle"/>
          </p:nvPr>
        </p:nvSpPr>
        <p:spPr>
          <a:xfrm>
            <a:off x="311700" y="478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LED Matrices</a:t>
            </a:r>
            <a:endParaRPr>
              <a:solidFill>
                <a:srgbClr val="FF00FF"/>
              </a:solidFill>
              <a:latin typeface="Roboto Mono"/>
              <a:ea typeface="Roboto Mono"/>
              <a:cs typeface="Roboto Mono"/>
              <a:sym typeface="Roboto Mono"/>
            </a:endParaRPr>
          </a:p>
        </p:txBody>
      </p:sp>
      <p:sp>
        <p:nvSpPr>
          <p:cNvPr id="95" name="Google Shape;95;p20"/>
          <p:cNvSpPr txBox="1"/>
          <p:nvPr/>
        </p:nvSpPr>
        <p:spPr>
          <a:xfrm>
            <a:off x="422375" y="1135100"/>
            <a:ext cx="8034300" cy="3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Some examples by Yours Truly!</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3"/>
              </a:rPr>
              <a:t>https://www.youtube.com/watch?v=HAmOHAw7M5M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4"/>
              </a:rPr>
              <a:t>https://www.youtube.com/watch?v=coS4lLBMP3I</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5"/>
              </a:rPr>
              <a:t>https://www.youtube.com/watch?v=7ENsdx2dDjQ</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Snake on an LED Matrix:</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6"/>
              </a:rPr>
              <a:t>https://www.youtube.com/watch?v=k6CHJ9VKTnY</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LED Matrix Cube:</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7"/>
              </a:rPr>
              <a:t>https://www.youtube.com/watch?v=T5Aq7cRc-mU</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413000" y="15106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741B47"/>
                </a:solidFill>
                <a:latin typeface="Roboto Mono"/>
                <a:ea typeface="Roboto Mono"/>
                <a:cs typeface="Roboto Mono"/>
                <a:sym typeface="Roboto Mono"/>
              </a:rPr>
              <a:t>BMO LED Keychain</a:t>
            </a:r>
            <a:endParaRPr sz="1400">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3"/>
              </a:rPr>
              <a:t>https://learn.adafruit.com/3d-printed-led-animation-bmo/led-animations</a:t>
            </a:r>
            <a:endParaRPr/>
          </a:p>
        </p:txBody>
      </p:sp>
      <p:sp>
        <p:nvSpPr>
          <p:cNvPr id="101" name="Google Shape;101;p21"/>
          <p:cNvSpPr txBox="1"/>
          <p:nvPr/>
        </p:nvSpPr>
        <p:spPr>
          <a:xfrm>
            <a:off x="413000" y="909775"/>
            <a:ext cx="53124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We Throw Switches Giant LED Matrix</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sz="1100" u="sng">
                <a:solidFill>
                  <a:schemeClr val="hlink"/>
                </a:solidFill>
                <a:hlinkClick r:id="rId4"/>
              </a:rPr>
              <a:t>https://twitter.com/WeThrowSwitches/status/1177592244049731585</a:t>
            </a:r>
            <a:endParaRPr/>
          </a:p>
        </p:txBody>
      </p:sp>
      <p:sp>
        <p:nvSpPr>
          <p:cNvPr id="102" name="Google Shape;102;p21"/>
          <p:cNvSpPr txBox="1"/>
          <p:nvPr/>
        </p:nvSpPr>
        <p:spPr>
          <a:xfrm>
            <a:off x="311700" y="215875"/>
            <a:ext cx="83253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00FF"/>
                </a:solidFill>
                <a:latin typeface="Roboto Mono"/>
                <a:ea typeface="Roboto Mono"/>
                <a:cs typeface="Roboto Mono"/>
                <a:sym typeface="Roboto Mono"/>
              </a:rPr>
              <a:t>LED Matrices cont .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