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26"/>
  </p:notesMasterIdLst>
  <p:handoutMasterIdLst>
    <p:handoutMasterId r:id="rId27"/>
  </p:handoutMasterIdLst>
  <p:sldIdLst>
    <p:sldId id="293" r:id="rId3"/>
    <p:sldId id="339" r:id="rId4"/>
    <p:sldId id="338" r:id="rId5"/>
    <p:sldId id="340" r:id="rId6"/>
    <p:sldId id="341" r:id="rId7"/>
    <p:sldId id="342" r:id="rId8"/>
    <p:sldId id="345" r:id="rId9"/>
    <p:sldId id="374" r:id="rId10"/>
    <p:sldId id="343" r:id="rId11"/>
    <p:sldId id="346" r:id="rId12"/>
    <p:sldId id="375" r:id="rId13"/>
    <p:sldId id="376" r:id="rId14"/>
    <p:sldId id="377" r:id="rId15"/>
    <p:sldId id="378" r:id="rId16"/>
    <p:sldId id="381" r:id="rId17"/>
    <p:sldId id="382" r:id="rId18"/>
    <p:sldId id="383" r:id="rId19"/>
    <p:sldId id="384" r:id="rId20"/>
    <p:sldId id="380" r:id="rId21"/>
    <p:sldId id="385" r:id="rId22"/>
    <p:sldId id="386" r:id="rId23"/>
    <p:sldId id="373" r:id="rId24"/>
    <p:sldId id="256" r:id="rId25"/>
  </p:sldIdLst>
  <p:sldSz cx="9144000" cy="6858000" type="screen4x3"/>
  <p:notesSz cx="68580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253980-6334-4DA3-9A68-6F7A2A2E440C}">
          <p14:sldIdLst>
            <p14:sldId id="293"/>
            <p14:sldId id="339"/>
            <p14:sldId id="338"/>
            <p14:sldId id="340"/>
            <p14:sldId id="341"/>
            <p14:sldId id="342"/>
            <p14:sldId id="345"/>
            <p14:sldId id="374"/>
            <p14:sldId id="343"/>
            <p14:sldId id="346"/>
            <p14:sldId id="375"/>
            <p14:sldId id="376"/>
            <p14:sldId id="377"/>
            <p14:sldId id="378"/>
            <p14:sldId id="381"/>
            <p14:sldId id="382"/>
            <p14:sldId id="383"/>
            <p14:sldId id="384"/>
            <p14:sldId id="380"/>
            <p14:sldId id="385"/>
            <p14:sldId id="386"/>
            <p14:sldId id="373"/>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80808"/>
    <a:srgbClr val="F6AE1E"/>
    <a:srgbClr val="FF0066"/>
    <a:srgbClr val="000000"/>
    <a:srgbClr val="F3AF35"/>
    <a:srgbClr val="9C42E6"/>
    <a:srgbClr val="D1943B"/>
    <a:srgbClr val="F8F57B"/>
    <a:srgbClr val="D5B9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6105" autoAdjust="0"/>
  </p:normalViewPr>
  <p:slideViewPr>
    <p:cSldViewPr>
      <p:cViewPr varScale="1">
        <p:scale>
          <a:sx n="72" d="100"/>
          <a:sy n="72" d="100"/>
        </p:scale>
        <p:origin x="-1416" y="-84"/>
      </p:cViewPr>
      <p:guideLst>
        <p:guide orient="horz" pos="96"/>
        <p:guide orient="horz" pos="887"/>
        <p:guide orient="horz" pos="1484"/>
        <p:guide orient="horz" pos="1008"/>
        <p:guide orient="horz" pos="2544"/>
        <p:guide orient="horz" pos="4176"/>
        <p:guide pos="3116"/>
        <p:guide pos="244"/>
        <p:guide pos="460"/>
        <p:guide pos="5516"/>
        <p:guide pos="893"/>
        <p:guide pos="5293"/>
      </p:guideLst>
    </p:cSldViewPr>
  </p:slid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36" d="100"/>
          <a:sy n="36" d="100"/>
        </p:scale>
        <p:origin x="-2202" y="-90"/>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r>
              <a:rPr lang="en-US" dirty="0" smtClean="0"/>
              <a:t>A Lap Around </a:t>
            </a:r>
            <a:br>
              <a:rPr lang="en-US" dirty="0" smtClean="0"/>
            </a:br>
            <a:r>
              <a:rPr lang="en-US" dirty="0" smtClean="0"/>
              <a:t>Windows Azure</a:t>
            </a:r>
            <a:endParaRPr lang="en-US" dirty="0">
              <a:latin typeface="Calibri" pitchFamily="34" charset="0"/>
            </a:endParaRPr>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Calibri" pitchFamily="34" charset="0"/>
              </a:rPr>
              <a:pPr/>
              <a:t>12/11/2011</a:t>
            </a:fld>
            <a:endParaRPr lang="en-US" dirty="0">
              <a:latin typeface="Calibri" pitchFamily="34" charset="0"/>
            </a:endParaRPr>
          </a:p>
        </p:txBody>
      </p:sp>
      <p:sp>
        <p:nvSpPr>
          <p:cNvPr id="4" name="Footer Placeholder 3"/>
          <p:cNvSpPr>
            <a:spLocks noGrp="1"/>
          </p:cNvSpPr>
          <p:nvPr>
            <p:ph type="ftr" sz="quarter" idx="2"/>
          </p:nvPr>
        </p:nvSpPr>
        <p:spPr>
          <a:xfrm>
            <a:off x="0" y="8829967"/>
            <a:ext cx="6248400" cy="46482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400" y="8829967"/>
            <a:ext cx="608013" cy="46482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2850913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Calibri" pitchFamily="34" charset="0"/>
              </a:defRPr>
            </a:lvl1pPr>
          </a:lstStyle>
          <a:p>
            <a:r>
              <a:rPr lang="en-US" dirty="0" smtClean="0"/>
              <a:t>A Lap Around </a:t>
            </a:r>
            <a:br>
              <a:rPr lang="en-US" dirty="0" smtClean="0"/>
            </a:br>
            <a:r>
              <a:rPr lang="en-US" dirty="0" smtClean="0"/>
              <a:t>Windows Azure</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Calibri" pitchFamily="34" charset="0"/>
              </a:defRPr>
            </a:lvl1pPr>
          </a:lstStyle>
          <a:p>
            <a:fld id="{7C3FBCD4-166E-446F-AF18-7D4A0CF9AEF6}" type="datetimeFigureOut">
              <a:rPr lang="en-US" smtClean="0"/>
              <a:pPr/>
              <a:t>12/11/2011</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6172200" cy="46482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Calibri" pitchFamily="34" charset="0"/>
              </a:rPr>
            </a:br>
            <a:r>
              <a:rPr lang="en-US" dirty="0" smtClean="0">
                <a:solidFill>
                  <a:srgbClr val="000000"/>
                </a:solidFill>
                <a:latin typeface="Calibr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200" y="8829967"/>
            <a:ext cx="684213" cy="464820"/>
          </a:xfrm>
          <a:prstGeom prst="rect">
            <a:avLst/>
          </a:prstGeom>
        </p:spPr>
        <p:txBody>
          <a:bodyPr vert="horz" lIns="91440" tIns="45720" rIns="91440" bIns="45720" rtlCol="0" anchor="b"/>
          <a:lstStyle>
            <a:lvl1pPr algn="r">
              <a:defRPr sz="1200">
                <a:latin typeface="Calibr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1740324266"/>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Calibr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Calibr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12/11/2011 9:04 AM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202" y="8829967"/>
            <a:ext cx="684213" cy="46482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12/11/2011 9:00 AM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49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12/11/2011 9:00 AM</a:t>
            </a:fld>
            <a:endParaRPr lang="en-US" dirty="0"/>
          </a:p>
        </p:txBody>
      </p:sp>
      <p:sp>
        <p:nvSpPr>
          <p:cNvPr id="6" name="Footer Placeholder 5"/>
          <p:cNvSpPr>
            <a:spLocks noGrp="1"/>
          </p:cNvSpPr>
          <p:nvPr>
            <p:ph type="ftr" sz="quarter" idx="12"/>
          </p:nvPr>
        </p:nvSpPr>
        <p:spPr>
          <a:xfrm>
            <a:off x="0" y="8829967"/>
            <a:ext cx="6172200" cy="464820"/>
          </a:xfrm>
        </p:spPr>
        <p:txBody>
          <a:bodyPr/>
          <a:lstStyle/>
          <a:p>
            <a:r>
              <a:rPr lang="en-US" sz="500" dirty="0" smtClean="0">
                <a:solidFill>
                  <a:srgbClr val="000000"/>
                </a:solidFill>
                <a:latin typeface="Calibri"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Calibri" pitchFamily="34" charset="0"/>
              </a:rPr>
            </a:br>
            <a:r>
              <a:rPr lang="en-US" sz="500" dirty="0" smtClean="0">
                <a:solidFill>
                  <a:srgbClr val="000000"/>
                </a:solidFill>
                <a:latin typeface="Calibri" pitchFamily="34" charset="0"/>
              </a:rPr>
              <a:t>MICROSOFT MAKES NO WARRANTIES, EXPRESS, IMPLIED OR STATUTORY, AS TO THE INFORMATION IN THIS PRESENTATION.</a:t>
            </a:r>
          </a:p>
          <a:p>
            <a:endParaRPr lang="en-US" sz="500" dirty="0">
              <a:latin typeface="Calibri" pitchFamily="34" charset="0"/>
            </a:endParaRPr>
          </a:p>
        </p:txBody>
      </p:sp>
      <p:sp>
        <p:nvSpPr>
          <p:cNvPr id="7" name="Slide Number Placeholder 6"/>
          <p:cNvSpPr>
            <a:spLocks noGrp="1"/>
          </p:cNvSpPr>
          <p:nvPr>
            <p:ph type="sldNum" sz="quarter" idx="13"/>
          </p:nvPr>
        </p:nvSpPr>
        <p:spPr>
          <a:xfrm>
            <a:off x="6172200" y="8829967"/>
            <a:ext cx="684213" cy="464820"/>
          </a:xfrm>
        </p:spPr>
        <p:txBody>
          <a:bodyPr/>
          <a:lstStyle/>
          <a:p>
            <a:fld id="{EC87E0CF-87F6-4B58-B8B8-DCAB2DAAF3CA}"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135" y="1905001"/>
            <a:ext cx="7681913" cy="1523495"/>
          </a:xfrm>
        </p:spPr>
        <p:txBody>
          <a:bodyPr>
            <a:noAutofit/>
          </a:bodyPr>
          <a:lstStyle>
            <a:lvl1pPr>
              <a:lnSpc>
                <a:spcPct val="90000"/>
              </a:lnSpc>
              <a:defRPr sz="4400" b="1"/>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4038600"/>
            <a:ext cx="3456094" cy="914400"/>
          </a:xfrm>
        </p:spPr>
        <p:txBody>
          <a:bodyPr>
            <a:noAutofit/>
          </a:bodyPr>
          <a:lstStyle>
            <a:lvl1pPr marL="457200" indent="-457200" algn="l">
              <a:lnSpc>
                <a:spcPct val="75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Click to edit Master subtitle style</a:t>
            </a:r>
            <a:endParaRPr lang="en-US" dirty="0"/>
          </a:p>
        </p:txBody>
      </p:sp>
      <p:sp>
        <p:nvSpPr>
          <p:cNvPr id="7" name="Text Placeholder 6"/>
          <p:cNvSpPr>
            <a:spLocks noGrp="1"/>
          </p:cNvSpPr>
          <p:nvPr>
            <p:ph type="body" sz="quarter" idx="10" hasCustomPrompt="1"/>
          </p:nvPr>
        </p:nvSpPr>
        <p:spPr>
          <a:xfrm>
            <a:off x="4945954" y="5486400"/>
            <a:ext cx="3456094" cy="838200"/>
          </a:xfrm>
        </p:spPr>
        <p:txBody>
          <a:bodyPr vert="horz" wrap="square" lIns="0" tIns="0" rIns="0" bIns="0" rtlCol="0">
            <a:noAutofit/>
          </a:bodyPr>
          <a:lstStyle>
            <a:lvl1pPr marL="457200" indent="-457200" algn="l" defTabSz="914363" rtl="0" eaLnBrk="1" latinLnBrk="0" hangingPunct="1">
              <a:lnSpc>
                <a:spcPct val="75000"/>
              </a:lnSpc>
              <a:spcBef>
                <a:spcPts val="0"/>
              </a:spcBef>
              <a:spcAft>
                <a:spcPts val="0"/>
              </a:spcAft>
              <a:buFont typeface="Arial" pitchFamily="34" charset="0"/>
              <a:buNone/>
              <a:tabLst>
                <a:tab pos="457200" algn="l"/>
              </a:tabLst>
              <a:defRPr lang="en-US" sz="3000" kern="1200" dirty="0">
                <a:solidFill>
                  <a:schemeClr val="tx1">
                    <a:tint val="75000"/>
                  </a:schemeClr>
                </a:solidFill>
                <a:latin typeface="+mn-lt"/>
                <a:ea typeface="+mn-ea"/>
                <a:cs typeface="+mn-cs"/>
                <a:sym typeface="Wingdings"/>
              </a:defRPr>
            </a:lvl1pPr>
          </a:lstStyle>
          <a:p>
            <a:r>
              <a:rPr lang="en-US" dirty="0" smtClean="0"/>
              <a:t>	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peaker Notes BLACK slide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baseline="0"/>
            </a:lvl1pPr>
          </a:lstStyle>
          <a:p>
            <a:r>
              <a:rPr lang="en-US" dirty="0" smtClean="0"/>
              <a:t>Use this Slide for Speaker Notes</a:t>
            </a:r>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793750" indent="-384175">
              <a:buClr>
                <a:schemeClr val="tx1"/>
              </a:buClr>
              <a:buSzPct val="70000"/>
              <a:buFont typeface="Wingdings" pitchFamily="2" charset="2"/>
              <a:buChar char="l"/>
              <a:defRPr/>
            </a:lvl2pPr>
            <a:lvl3pPr marL="1147763" indent="-346075">
              <a:buClr>
                <a:schemeClr val="tx1"/>
              </a:buClr>
              <a:buSzPct val="70000"/>
              <a:buFont typeface="Wingdings" pitchFamily="2" charset="2"/>
              <a:buChar char="l"/>
              <a:defRPr/>
            </a:lvl3pPr>
            <a:lvl4pPr marL="1476375" indent="-328613">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peaker Notes BLACK slide with Footer - you must hide i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p:txBody>
          <a:bodyPr/>
          <a:lstStyle>
            <a:lvl1pPr>
              <a:defRPr/>
            </a:lvl1pPr>
          </a:lstStyle>
          <a:p>
            <a:r>
              <a:rPr lang="en-US" dirty="0" smtClean="0"/>
              <a:t>Use this Slide for Speaker Notes</a:t>
            </a:r>
            <a:endParaRPr lang="en-US" dirty="0"/>
          </a:p>
        </p:txBody>
      </p:sp>
      <p:sp>
        <p:nvSpPr>
          <p:cNvPr id="6" name="Text Placeholder 5"/>
          <p:cNvSpPr>
            <a:spLocks noGrp="1"/>
          </p:cNvSpPr>
          <p:nvPr>
            <p:ph type="body" sz="quarter" idx="10"/>
          </p:nvPr>
        </p:nvSpPr>
        <p:spPr bwMode="white">
          <a:xfrm>
            <a:off x="381000" y="1411554"/>
            <a:ext cx="8382000" cy="1892249"/>
          </a:xfrm>
        </p:spPr>
        <p:txBody>
          <a:bodyPr/>
          <a:lstStyle>
            <a:lvl1pPr marL="401638" indent="-401638">
              <a:spcAft>
                <a:spcPts val="0"/>
              </a:spcAft>
              <a:buClr>
                <a:schemeClr val="tx1"/>
              </a:buClr>
              <a:buSzPct val="70000"/>
              <a:buFont typeface="Wingdings" pitchFamily="2" charset="2"/>
              <a:buChar char="l"/>
              <a:defRPr/>
            </a:lvl1pPr>
            <a:lvl2pPr marL="801688" indent="-392113">
              <a:buClr>
                <a:schemeClr val="tx1"/>
              </a:buClr>
              <a:buSzPct val="70000"/>
              <a:buFont typeface="Wingdings" pitchFamily="2" charset="2"/>
              <a:buChar char="l"/>
              <a:defRPr/>
            </a:lvl2pPr>
            <a:lvl3pPr marL="1155700" indent="-346075">
              <a:buClr>
                <a:schemeClr val="tx1"/>
              </a:buClr>
              <a:buSzPct val="70000"/>
              <a:buFont typeface="Wingdings" pitchFamily="2" charset="2"/>
              <a:buChar char="l"/>
              <a:defRPr/>
            </a:lvl3pPr>
            <a:lvl4pPr marL="1476375" indent="-312738">
              <a:buClr>
                <a:schemeClr val="tx1"/>
              </a:buClr>
              <a:buSzPct val="70000"/>
              <a:buFont typeface="Wingdings" pitchFamily="2" charset="2"/>
              <a:buChar char="l"/>
              <a:defRPr/>
            </a:lvl4pPr>
            <a:lvl5pPr marL="1812925" indent="-320675">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Calibr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veloper Co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CURRENT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TURE - Developer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for FUTURE Software Code</a:t>
            </a:r>
            <a:endParaRPr lang="en-US" dirty="0"/>
          </a:p>
        </p:txBody>
      </p:sp>
      <p:sp>
        <p:nvSpPr>
          <p:cNvPr id="6" name="Text Placeholder 5"/>
          <p:cNvSpPr>
            <a:spLocks noGrp="1"/>
          </p:cNvSpPr>
          <p:nvPr>
            <p:ph type="body" sz="quarter" idx="10"/>
          </p:nvPr>
        </p:nvSpPr>
        <p:spPr>
          <a:xfrm>
            <a:off x="576072" y="1463040"/>
            <a:ext cx="8001000" cy="1602939"/>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Partner and Custom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945954" y="5334001"/>
            <a:ext cx="3456094" cy="1066799"/>
          </a:xfrm>
        </p:spPr>
        <p:txBody>
          <a:bodyPr>
            <a:noAutofit/>
          </a:bodyPr>
          <a:lstStyle>
            <a:lvl1pPr marL="457200" indent="-457200" algn="l">
              <a:lnSpc>
                <a:spcPct val="78000"/>
              </a:lnSpc>
              <a:spcBef>
                <a:spcPts val="0"/>
              </a:spcBef>
              <a:spcAft>
                <a:spcPts val="0"/>
              </a:spcAft>
              <a:buNone/>
              <a:tabLst>
                <a:tab pos="457200" algn="l"/>
              </a:tabLst>
              <a:defRPr sz="3000">
                <a:solidFill>
                  <a:schemeClr val="tx1">
                    <a:tint val="75000"/>
                  </a:schemeClr>
                </a:solidFill>
                <a:sym typeface="Wingding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	Presenter Name</a:t>
            </a:r>
          </a:p>
          <a:p>
            <a:r>
              <a:rPr lang="en-US" sz="2400" dirty="0" smtClean="0"/>
              <a:t>	Title</a:t>
            </a:r>
          </a:p>
          <a:p>
            <a:r>
              <a:rPr lang="en-US" sz="2400" dirty="0" smtClean="0"/>
              <a:t>	Group</a:t>
            </a:r>
            <a:endParaRPr lang="en-US" sz="2400" dirty="0"/>
          </a:p>
        </p:txBody>
      </p:sp>
      <p:sp>
        <p:nvSpPr>
          <p:cNvPr id="7" name="Text Placeholder 6"/>
          <p:cNvSpPr>
            <a:spLocks noGrp="1"/>
          </p:cNvSpPr>
          <p:nvPr>
            <p:ph type="body" sz="quarter" idx="10" hasCustomPrompt="1"/>
          </p:nvPr>
        </p:nvSpPr>
        <p:spPr>
          <a:xfrm>
            <a:off x="730044" y="1905000"/>
            <a:ext cx="7682119" cy="1384994"/>
          </a:xfrm>
        </p:spPr>
        <p:txBody>
          <a:bodyPr vert="horz" wrap="square" lIns="0" tIns="0" rIns="0" bIns="0" rtlCol="0"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marL="0" lvl="0" indent="0" algn="l" defTabSz="914363" rtl="0" eaLnBrk="1" latinLnBrk="0" hangingPunct="1">
              <a:lnSpc>
                <a:spcPct val="78000"/>
              </a:lnSpc>
              <a:spcBef>
                <a:spcPct val="20000"/>
              </a:spcBef>
              <a:spcAft>
                <a:spcPts val="800"/>
              </a:spcAft>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and Announc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45954" y="4038600"/>
            <a:ext cx="3456094" cy="914400"/>
          </a:xfrm>
        </p:spPr>
        <p:txBody>
          <a:bodyPr anchor="t" anchorCtr="0">
            <a:noAutofit/>
          </a:bodyPr>
          <a:lstStyle>
            <a:lvl1pPr>
              <a:lnSpc>
                <a:spcPct val="78000"/>
              </a:lnSpc>
              <a:spcBef>
                <a:spcPts val="0"/>
              </a:spcBef>
              <a:spcAft>
                <a:spcPts val="0"/>
              </a:spcAft>
              <a:defRPr sz="3600"/>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730044" y="1905000"/>
            <a:ext cx="7682119" cy="1384994"/>
          </a:xfrm>
        </p:spPr>
        <p:txBody>
          <a:bodyPr anchor="t" anchorCtr="0">
            <a:noAutofit/>
            <a:scene3d>
              <a:camera prst="orthographicFront"/>
              <a:lightRig rig="flat" dir="t"/>
            </a:scene3d>
            <a:sp3d>
              <a:contourClr>
                <a:srgbClr val="F4A234"/>
              </a:contourClr>
            </a:sp3d>
          </a:bodyPr>
          <a:lstStyle>
            <a:lvl1pPr marL="0" indent="0" algn="l">
              <a:buFont typeface="Arial" pitchFamily="34" charset="0"/>
              <a:buNone/>
              <a:defRPr kumimoji="0" lang="en-US" sz="10000" b="0" i="0" u="none" strike="noStrike" kern="1200" cap="none" spc="-642" normalizeH="0" baseline="0" noProof="0" dirty="0" smtClean="0">
                <a:ln w="11430"/>
                <a:gradFill>
                  <a:gsLst>
                    <a:gs pos="62000">
                      <a:schemeClr val="tx1"/>
                    </a:gs>
                    <a:gs pos="88000">
                      <a:schemeClr val="tx1"/>
                    </a:gs>
                  </a:gsLst>
                  <a:lin ang="5400000"/>
                </a:gradFill>
                <a:effectLst/>
                <a:uLnTx/>
                <a:uFillTx/>
                <a:latin typeface="Calibr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UTURE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Use this Slide for FUTURE Content</a:t>
            </a:r>
            <a:endParaRPr lang="en-US" dirty="0"/>
          </a:p>
        </p:txBody>
      </p:sp>
      <p:sp>
        <p:nvSpPr>
          <p:cNvPr id="6" name="Text Placeholder 5"/>
          <p:cNvSpPr>
            <a:spLocks noGrp="1"/>
          </p:cNvSpPr>
          <p:nvPr>
            <p:ph type="body" sz="quarter" idx="10"/>
          </p:nvPr>
        </p:nvSpPr>
        <p:spPr>
          <a:xfrm>
            <a:off x="730044" y="1411553"/>
            <a:ext cx="7672004" cy="1994841"/>
          </a:xfrm>
        </p:spPr>
        <p:txBody>
          <a:bodyPr/>
          <a:lstStyle>
            <a:lvl1pPr>
              <a:lnSpc>
                <a:spcPct val="78000"/>
              </a:lnSpc>
              <a:defRPr/>
            </a:lvl1pPr>
            <a:lvl2pPr>
              <a:lnSpc>
                <a:spcPct val="78000"/>
              </a:lnSpc>
              <a:buClr>
                <a:srgbClr val="95E3E7"/>
              </a:buClr>
              <a:defRPr/>
            </a:lvl2pPr>
            <a:lvl3pPr>
              <a:lnSpc>
                <a:spcPct val="78000"/>
              </a:lnSpc>
              <a:buClr>
                <a:srgbClr val="95E3E7"/>
              </a:buClr>
              <a:defRPr/>
            </a:lvl3pPr>
            <a:lvl4pPr>
              <a:lnSpc>
                <a:spcPct val="78000"/>
              </a:lnSpc>
              <a:buClr>
                <a:srgbClr val="95E3E7"/>
              </a:buClr>
              <a:defRPr/>
            </a:lvl4pPr>
            <a:lvl5pPr>
              <a:lnSpc>
                <a:spcPct val="78000"/>
              </a:lnSpc>
              <a:buClr>
                <a:srgbClr val="95E3E7"/>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730044" y="1412875"/>
            <a:ext cx="7681532" cy="1994841"/>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730045" y="1411554"/>
            <a:ext cx="3670461" cy="1981376"/>
          </a:xfrm>
        </p:spPr>
        <p:txBody>
          <a:bodyPr/>
          <a:lstStyle>
            <a:lvl1pPr marL="339976" indent="-339976">
              <a:lnSpc>
                <a:spcPct val="78000"/>
              </a:lnSpc>
              <a:defRPr sz="2800"/>
            </a:lvl1pPr>
            <a:lvl2pPr marL="673338" indent="-325424">
              <a:lnSpc>
                <a:spcPct val="78000"/>
              </a:lnSpc>
              <a:defRPr sz="2400"/>
            </a:lvl2pPr>
            <a:lvl3pPr marL="953785" indent="-288384">
              <a:lnSpc>
                <a:spcPct val="78000"/>
              </a:lnSpc>
              <a:defRPr sz="2000"/>
            </a:lvl3pPr>
            <a:lvl4pPr marL="1227618" indent="-273833">
              <a:lnSpc>
                <a:spcPct val="78000"/>
              </a:lnSpc>
              <a:defRPr sz="1800"/>
            </a:lvl4pPr>
            <a:lvl5pPr marL="1516002" indent="-280447">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6330" y="1411554"/>
            <a:ext cx="3725246" cy="1981376"/>
          </a:xfrm>
        </p:spPr>
        <p:txBody>
          <a:bodyPr/>
          <a:lstStyle>
            <a:lvl1pPr marL="347914" indent="-347914">
              <a:lnSpc>
                <a:spcPct val="78000"/>
              </a:lnSpc>
              <a:defRPr sz="2800"/>
            </a:lvl1pPr>
            <a:lvl2pPr marL="673338" indent="-339976">
              <a:lnSpc>
                <a:spcPct val="78000"/>
              </a:lnSpc>
              <a:defRPr sz="2400"/>
            </a:lvl2pPr>
            <a:lvl3pPr marL="961722" indent="-302936">
              <a:lnSpc>
                <a:spcPct val="78000"/>
              </a:lnSpc>
              <a:defRPr sz="2000"/>
            </a:lvl3pPr>
            <a:lvl4pPr marL="1227618" indent="-265896">
              <a:lnSpc>
                <a:spcPct val="78000"/>
              </a:lnSpc>
              <a:defRPr sz="1800"/>
            </a:lvl4pPr>
            <a:lvl5pPr marL="1516002" indent="-273833">
              <a:lnSpc>
                <a:spcPct val="78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045" y="1411553"/>
            <a:ext cx="3670461"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0044" y="2174876"/>
            <a:ext cx="3670461" cy="1464503"/>
          </a:xfrm>
        </p:spPr>
        <p:txBody>
          <a:bodyPr/>
          <a:lstStyle>
            <a:lvl1pPr marL="281770" indent="-281770">
              <a:lnSpc>
                <a:spcPct val="78000"/>
              </a:lnSpc>
              <a:defRPr sz="2300"/>
            </a:lvl1pPr>
            <a:lvl2pPr marL="562218" indent="-265896">
              <a:lnSpc>
                <a:spcPct val="78000"/>
              </a:lnSpc>
              <a:defRPr sz="2000"/>
            </a:lvl2pPr>
            <a:lvl3pPr marL="813562" indent="-243407">
              <a:lnSpc>
                <a:spcPct val="78000"/>
              </a:lnSpc>
              <a:defRPr sz="1800"/>
            </a:lvl3pPr>
            <a:lvl4pPr marL="1050354" indent="-228856">
              <a:lnSpc>
                <a:spcPct val="78000"/>
              </a:lnSpc>
              <a:defRPr sz="1700"/>
            </a:lvl4pPr>
            <a:lvl5pPr marL="1279210" indent="-206367">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3495" y="1411553"/>
            <a:ext cx="3658553" cy="600164"/>
          </a:xfrm>
        </p:spPr>
        <p:txBody>
          <a:bodyPr anchor="b"/>
          <a:lstStyle>
            <a:lvl1pPr marL="0" indent="0">
              <a:lnSpc>
                <a:spcPct val="78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3495" y="2174876"/>
            <a:ext cx="3668081" cy="1464503"/>
          </a:xfrm>
        </p:spPr>
        <p:txBody>
          <a:bodyPr/>
          <a:lstStyle>
            <a:lvl1pPr marL="296321" indent="-296321">
              <a:lnSpc>
                <a:spcPct val="78000"/>
              </a:lnSpc>
              <a:defRPr sz="2300"/>
            </a:lvl1pPr>
            <a:lvl2pPr marL="570155" indent="-273833">
              <a:lnSpc>
                <a:spcPct val="78000"/>
              </a:lnSpc>
              <a:defRPr sz="2000"/>
            </a:lvl2pPr>
            <a:lvl3pPr marL="821499" indent="-244730">
              <a:lnSpc>
                <a:spcPct val="78000"/>
              </a:lnSpc>
              <a:defRPr sz="1800"/>
            </a:lvl3pPr>
            <a:lvl4pPr marL="1050354" indent="-236793">
              <a:lnSpc>
                <a:spcPct val="78000"/>
              </a:lnSpc>
              <a:defRPr sz="1700"/>
            </a:lvl4pPr>
            <a:lvl5pPr marL="1279210" indent="-220919">
              <a:lnSpc>
                <a:spcPct val="78000"/>
              </a:lnSpc>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350" y="152400"/>
            <a:ext cx="8369300"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30250" y="1408113"/>
            <a:ext cx="7672388" cy="199484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696" r:id="rId4"/>
    <p:sldLayoutId id="2147483722"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Picture 4" descr="16-9-coding-white-space.png"/>
          <p:cNvPicPr>
            <a:picLocks noChangeAspect="1"/>
          </p:cNvPicPr>
          <p:nvPr/>
        </p:nvPicPr>
        <p:blipFill>
          <a:blip r:embed="rId5"/>
          <a:stretch>
            <a:fillRect/>
          </a:stretch>
        </p:blipFill>
        <p:spPr>
          <a:xfrm>
            <a:off x="387350" y="1331495"/>
            <a:ext cx="8369300" cy="5526505"/>
          </a:xfrm>
          <a:prstGeom prst="rect">
            <a:avLst/>
          </a:prstGeom>
        </p:spPr>
      </p:pic>
      <p:sp>
        <p:nvSpPr>
          <p:cNvPr id="2" name="Title Placeholder 1"/>
          <p:cNvSpPr>
            <a:spLocks noGrp="1"/>
          </p:cNvSpPr>
          <p:nvPr>
            <p:ph type="title"/>
          </p:nvPr>
        </p:nvSpPr>
        <p:spPr>
          <a:xfrm>
            <a:off x="381000" y="152400"/>
            <a:ext cx="8382000" cy="5539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73505" y="1459832"/>
            <a:ext cx="8005009" cy="160293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4" r:id="rId2"/>
  </p:sldLayoutIdLst>
  <p:transition>
    <p:fade/>
  </p:transition>
  <p:txStyles>
    <p:titleStyle>
      <a:lvl1pPr algn="l" defTabSz="914363" rtl="0" eaLnBrk="1" latinLnBrk="0" hangingPunct="1">
        <a:lnSpc>
          <a:spcPct val="90000"/>
        </a:lnSpc>
        <a:spcBef>
          <a:spcPct val="0"/>
        </a:spcBef>
        <a:buNone/>
        <a:defRPr lang="en-US" sz="4000" b="0" kern="1200" cap="none" spc="-150" dirty="0">
          <a:ln w="3175">
            <a:noFill/>
          </a:ln>
          <a:gradFill>
            <a:gsLst>
              <a:gs pos="0">
                <a:srgbClr val="FFFFFF"/>
              </a:gs>
              <a:gs pos="86000">
                <a:srgbClr val="FFFFFF"/>
              </a:gs>
            </a:gsLst>
            <a:lin ang="5400000" scaled="0"/>
          </a:gradFill>
          <a:effectLst/>
          <a:latin typeface="+mj-lt"/>
          <a:ea typeface="+mn-ea"/>
          <a:cs typeface="Arial" charset="0"/>
        </a:defRPr>
      </a:lvl1pPr>
    </p:titleStyle>
    <p:bodyStyle>
      <a:lvl1pPr marL="0" indent="0" algn="l" defTabSz="914363" rtl="0" eaLnBrk="1" latinLnBrk="0" hangingPunct="1">
        <a:lnSpc>
          <a:spcPct val="78000"/>
        </a:lnSpc>
        <a:spcBef>
          <a:spcPct val="20000"/>
        </a:spcBef>
        <a:buFont typeface="Arial" pitchFamily="34" charset="0"/>
        <a:buNone/>
        <a:defRPr sz="2800" b="0" kern="1200">
          <a:solidFill>
            <a:schemeClr val="tx1"/>
          </a:solidFill>
          <a:latin typeface="Consolas" pitchFamily="49" charset="0"/>
          <a:ea typeface="+mn-ea"/>
          <a:cs typeface="Courier New" pitchFamily="49" charset="0"/>
        </a:defRPr>
      </a:lvl1pPr>
      <a:lvl2pPr marL="384954" indent="-7937" algn="l" defTabSz="914363" rtl="0" eaLnBrk="1" latinLnBrk="0" hangingPunct="1">
        <a:lnSpc>
          <a:spcPct val="78000"/>
        </a:lnSpc>
        <a:spcBef>
          <a:spcPct val="20000"/>
        </a:spcBef>
        <a:buFont typeface="Arial" pitchFamily="34" charset="0"/>
        <a:buNone/>
        <a:defRPr sz="2400" b="0" kern="1200">
          <a:solidFill>
            <a:schemeClr val="tx1"/>
          </a:solidFill>
          <a:latin typeface="Consolas" pitchFamily="49" charset="0"/>
          <a:ea typeface="+mn-ea"/>
          <a:cs typeface="Courier New" pitchFamily="49" charset="0"/>
        </a:defRPr>
      </a:lvl2pPr>
      <a:lvl3pPr marL="761970"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3pPr>
      <a:lvl4pPr marL="1094009" indent="7937"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4pPr>
      <a:lvl5pPr marL="1426047" indent="0" algn="l" defTabSz="914363" rtl="0" eaLnBrk="1" latinLnBrk="0" hangingPunct="1">
        <a:lnSpc>
          <a:spcPct val="78000"/>
        </a:lnSpc>
        <a:spcBef>
          <a:spcPct val="20000"/>
        </a:spcBef>
        <a:buFont typeface="Arial" pitchFamily="34" charset="0"/>
        <a:buNone/>
        <a:defRPr sz="2000" b="0" kern="1200">
          <a:solidFill>
            <a:schemeClr val="tx1"/>
          </a:soli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38400"/>
            <a:ext cx="7681913" cy="1523495"/>
          </a:xfrm>
        </p:spPr>
        <p:txBody>
          <a:bodyPr/>
          <a:lstStyle/>
          <a:p>
            <a:r>
              <a:rPr lang="pl-PL" sz="3600" dirty="0" smtClean="0"/>
              <a:t>WCF </a:t>
            </a:r>
            <a:r>
              <a:rPr lang="pl-PL" sz="3600" dirty="0" err="1" smtClean="0"/>
              <a:t>Study</a:t>
            </a:r>
            <a:r>
              <a:rPr lang="pl-PL" sz="3600" dirty="0" smtClean="0"/>
              <a:t> </a:t>
            </a:r>
            <a:r>
              <a:rPr lang="pl-PL" sz="3600" dirty="0" err="1" smtClean="0"/>
              <a:t>Group</a:t>
            </a:r>
            <a:r>
              <a:rPr lang="pl-PL" sz="3600" dirty="0" smtClean="0"/>
              <a:t/>
            </a:r>
            <a:br>
              <a:rPr lang="pl-PL" sz="3600" dirty="0" smtClean="0"/>
            </a:br>
            <a:r>
              <a:rPr lang="en-US" sz="2800" dirty="0" smtClean="0"/>
              <a:t>Windows Azure</a:t>
            </a:r>
            <a:r>
              <a:rPr lang="pl-PL" sz="2800" dirty="0" smtClean="0"/>
              <a:t> </a:t>
            </a:r>
            <a:r>
              <a:rPr lang="pl-PL" sz="2800" dirty="0" err="1" smtClean="0"/>
              <a:t>AppFabric</a:t>
            </a:r>
            <a:endParaRPr lang="en-US" sz="3600" dirty="0"/>
          </a:p>
        </p:txBody>
      </p:sp>
      <p:sp>
        <p:nvSpPr>
          <p:cNvPr id="3" name="Subtitle 2"/>
          <p:cNvSpPr>
            <a:spLocks noGrp="1"/>
          </p:cNvSpPr>
          <p:nvPr>
            <p:ph type="subTitle" idx="1"/>
          </p:nvPr>
        </p:nvSpPr>
        <p:spPr>
          <a:xfrm>
            <a:off x="6705600" y="6096000"/>
            <a:ext cx="2216846" cy="381000"/>
          </a:xfrm>
        </p:spPr>
        <p:txBody>
          <a:bodyPr/>
          <a:lstStyle/>
          <a:p>
            <a:r>
              <a:rPr lang="pl-PL" sz="2800" dirty="0" smtClean="0"/>
              <a:t>Jakub Malczak</a:t>
            </a:r>
            <a:endParaRPr lang="en-US" sz="2800"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981615"/>
          </a:xfrm>
        </p:spPr>
        <p:txBody>
          <a:bodyPr/>
          <a:lstStyle/>
          <a:p>
            <a:pPr marL="461963" indent="-461963"/>
            <a:r>
              <a:rPr lang="pl-PL" dirty="0" err="1" smtClean="0"/>
              <a:t>Relay</a:t>
            </a:r>
            <a:r>
              <a:rPr lang="pl-PL" dirty="0" smtClean="0"/>
              <a:t> Services</a:t>
            </a:r>
            <a:endParaRPr lang="pl-PL" b="1" dirty="0" smtClean="0"/>
          </a:p>
          <a:p>
            <a:pPr marL="461963" indent="-461963"/>
            <a:r>
              <a:rPr lang="pl-PL" dirty="0" err="1" smtClean="0"/>
              <a:t>Brokered</a:t>
            </a:r>
            <a:r>
              <a:rPr lang="pl-PL" dirty="0" smtClean="0"/>
              <a:t> Messaging Services</a:t>
            </a:r>
            <a:endParaRPr lang="en-US" dirty="0"/>
          </a:p>
        </p:txBody>
      </p:sp>
      <p:sp>
        <p:nvSpPr>
          <p:cNvPr id="3" name="Title 2"/>
          <p:cNvSpPr>
            <a:spLocks noGrp="1"/>
          </p:cNvSpPr>
          <p:nvPr>
            <p:ph type="title"/>
          </p:nvPr>
        </p:nvSpPr>
        <p:spPr>
          <a:xfrm>
            <a:off x="387054" y="152400"/>
            <a:ext cx="8375946" cy="553998"/>
          </a:xfrm>
        </p:spPr>
        <p:txBody>
          <a:bodyPr/>
          <a:lstStyle/>
          <a:p>
            <a:r>
              <a:rPr lang="pl-PL" dirty="0" err="1" smtClean="0"/>
              <a:t>Azure</a:t>
            </a:r>
            <a:r>
              <a:rPr lang="pl-PL" dirty="0" smtClean="0"/>
              <a:t> </a:t>
            </a:r>
            <a:r>
              <a:rPr lang="pl-PL" dirty="0" err="1" smtClean="0"/>
              <a:t>AppFabric</a:t>
            </a:r>
            <a:r>
              <a:rPr lang="pl-PL" dirty="0" smtClean="0"/>
              <a:t> Service Bus</a:t>
            </a:r>
            <a:endParaRPr lang="en-US" dirty="0"/>
          </a:p>
        </p:txBody>
      </p:sp>
      <p:pic>
        <p:nvPicPr>
          <p:cNvPr id="4" name="Picture 3" descr="RelayService.png"/>
          <p:cNvPicPr/>
          <p:nvPr/>
        </p:nvPicPr>
        <p:blipFill>
          <a:blip r:embed="rId3" cstate="print"/>
          <a:stretch>
            <a:fillRect/>
          </a:stretch>
        </p:blipFill>
        <p:spPr>
          <a:xfrm>
            <a:off x="1600200" y="2743199"/>
            <a:ext cx="5867400" cy="3716583"/>
          </a:xfrm>
          <a:prstGeom prst="rect">
            <a:avLst/>
          </a:prstGeom>
        </p:spPr>
      </p:pic>
    </p:spTree>
    <p:extLst>
      <p:ext uri="{BB962C8B-B14F-4D97-AF65-F5344CB8AC3E}">
        <p14:creationId xmlns:p14="http://schemas.microsoft.com/office/powerpoint/2010/main" val="2552755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1938479"/>
          </a:xfrm>
        </p:spPr>
        <p:txBody>
          <a:bodyPr/>
          <a:lstStyle/>
          <a:p>
            <a:pPr marL="461963" indent="-461963"/>
            <a:r>
              <a:rPr lang="pl-PL" dirty="0" smtClean="0"/>
              <a:t>Wsparcie dla standardów (SOAP, WS-*, REST)</a:t>
            </a:r>
          </a:p>
          <a:p>
            <a:pPr marL="461963" indent="-461963"/>
            <a:r>
              <a:rPr lang="pl-PL" dirty="0" smtClean="0"/>
              <a:t>SDK dostępne dla .NET, Java, </a:t>
            </a:r>
            <a:r>
              <a:rPr lang="pl-PL" dirty="0" err="1" smtClean="0"/>
              <a:t>Ruby</a:t>
            </a:r>
            <a:endParaRPr lang="pl-PL" dirty="0" smtClean="0"/>
          </a:p>
          <a:p>
            <a:pPr marL="461963" indent="-461963"/>
            <a:endParaRPr lang="en-US" dirty="0"/>
          </a:p>
        </p:txBody>
      </p:sp>
      <p:sp>
        <p:nvSpPr>
          <p:cNvPr id="3" name="Title 2"/>
          <p:cNvSpPr>
            <a:spLocks noGrp="1"/>
          </p:cNvSpPr>
          <p:nvPr>
            <p:ph type="title"/>
          </p:nvPr>
        </p:nvSpPr>
        <p:spPr>
          <a:xfrm>
            <a:off x="387054" y="152400"/>
            <a:ext cx="8375946" cy="553998"/>
          </a:xfrm>
        </p:spPr>
        <p:txBody>
          <a:bodyPr/>
          <a:lstStyle/>
          <a:p>
            <a:r>
              <a:rPr lang="pl-PL" dirty="0" err="1" smtClean="0"/>
              <a:t>Azure</a:t>
            </a:r>
            <a:r>
              <a:rPr lang="pl-PL" dirty="0" smtClean="0"/>
              <a:t> </a:t>
            </a:r>
            <a:r>
              <a:rPr lang="pl-PL" dirty="0" err="1" smtClean="0"/>
              <a:t>AppFabric</a:t>
            </a:r>
            <a:r>
              <a:rPr lang="pl-PL" dirty="0" smtClean="0"/>
              <a:t> Service Bus</a:t>
            </a:r>
            <a:endParaRPr lang="en-US" dirty="0"/>
          </a:p>
        </p:txBody>
      </p:sp>
    </p:spTree>
    <p:extLst>
      <p:ext uri="{BB962C8B-B14F-4D97-AF65-F5344CB8AC3E}">
        <p14:creationId xmlns:p14="http://schemas.microsoft.com/office/powerpoint/2010/main" val="3401954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86200" y="3489745"/>
            <a:ext cx="1981200" cy="396455"/>
          </a:xfrm>
        </p:spPr>
        <p:txBody>
          <a:bodyPr/>
          <a:lstStyle/>
          <a:p>
            <a:pPr marL="0" indent="0">
              <a:buNone/>
            </a:pPr>
            <a:r>
              <a:rPr lang="pl-PL" dirty="0" smtClean="0"/>
              <a:t>Demo</a:t>
            </a:r>
            <a:endParaRPr lang="en-US" dirty="0"/>
          </a:p>
        </p:txBody>
      </p:sp>
      <p:sp>
        <p:nvSpPr>
          <p:cNvPr id="3" name="Title 2"/>
          <p:cNvSpPr>
            <a:spLocks noGrp="1"/>
          </p:cNvSpPr>
          <p:nvPr>
            <p:ph type="title"/>
          </p:nvPr>
        </p:nvSpPr>
        <p:spPr>
          <a:xfrm>
            <a:off x="387054" y="152400"/>
            <a:ext cx="8375946" cy="553998"/>
          </a:xfrm>
        </p:spPr>
        <p:txBody>
          <a:bodyPr/>
          <a:lstStyle/>
          <a:p>
            <a:r>
              <a:rPr lang="pl-PL" dirty="0" err="1" smtClean="0"/>
              <a:t>Azure</a:t>
            </a:r>
            <a:r>
              <a:rPr lang="pl-PL" dirty="0" smtClean="0"/>
              <a:t> </a:t>
            </a:r>
            <a:r>
              <a:rPr lang="pl-PL" dirty="0" err="1" smtClean="0"/>
              <a:t>AppFabric</a:t>
            </a:r>
            <a:r>
              <a:rPr lang="pl-PL" dirty="0" smtClean="0"/>
              <a:t> Service Bus</a:t>
            </a:r>
            <a:endParaRPr lang="en-US" dirty="0"/>
          </a:p>
        </p:txBody>
      </p:sp>
    </p:spTree>
    <p:extLst>
      <p:ext uri="{BB962C8B-B14F-4D97-AF65-F5344CB8AC3E}">
        <p14:creationId xmlns:p14="http://schemas.microsoft.com/office/powerpoint/2010/main" val="3614646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Service Bus Konwencja nazewnicza</a:t>
            </a:r>
            <a:endParaRPr lang="en-US" dirty="0"/>
          </a:p>
        </p:txBody>
      </p:sp>
      <p:pic>
        <p:nvPicPr>
          <p:cNvPr id="5" name="Picture 4" descr="NamingHierarchy.png"/>
          <p:cNvPicPr/>
          <p:nvPr/>
        </p:nvPicPr>
        <p:blipFill>
          <a:blip r:embed="rId3" cstate="print"/>
          <a:stretch>
            <a:fillRect/>
          </a:stretch>
        </p:blipFill>
        <p:spPr>
          <a:xfrm>
            <a:off x="1027430" y="1704252"/>
            <a:ext cx="7049770" cy="4315548"/>
          </a:xfrm>
          <a:prstGeom prst="rect">
            <a:avLst/>
          </a:prstGeom>
        </p:spPr>
      </p:pic>
    </p:spTree>
    <p:extLst>
      <p:ext uri="{BB962C8B-B14F-4D97-AF65-F5344CB8AC3E}">
        <p14:creationId xmlns:p14="http://schemas.microsoft.com/office/powerpoint/2010/main" val="138952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4078039"/>
          </a:xfrm>
        </p:spPr>
        <p:txBody>
          <a:bodyPr/>
          <a:lstStyle/>
          <a:p>
            <a:pPr marL="461963" indent="-461963"/>
            <a:r>
              <a:rPr lang="pl-PL" dirty="0" smtClean="0"/>
              <a:t>TCP</a:t>
            </a:r>
          </a:p>
          <a:p>
            <a:pPr marL="461963" indent="-461963"/>
            <a:r>
              <a:rPr lang="pl-PL" dirty="0" smtClean="0"/>
              <a:t>HTTP</a:t>
            </a:r>
          </a:p>
          <a:p>
            <a:pPr marL="461963" indent="-461963"/>
            <a:r>
              <a:rPr lang="pl-PL" dirty="0" smtClean="0"/>
              <a:t>HTTPS</a:t>
            </a:r>
          </a:p>
          <a:p>
            <a:pPr marL="461963" indent="-461963"/>
            <a:endParaRPr lang="pl-PL" dirty="0"/>
          </a:p>
          <a:p>
            <a:pPr marL="0" indent="0">
              <a:buNone/>
            </a:pPr>
            <a:r>
              <a:rPr lang="en-US" dirty="0"/>
              <a:t>[scheme]://[service-namespace].servicebus.windows.net/[name1]/[name2]/...</a:t>
            </a:r>
            <a:endParaRPr lang="pl-PL" dirty="0"/>
          </a:p>
          <a:p>
            <a:pPr marL="0" indent="0">
              <a:buNone/>
            </a:pPr>
            <a:endParaRPr lang="en-US" dirty="0"/>
          </a:p>
        </p:txBody>
      </p:sp>
      <p:sp>
        <p:nvSpPr>
          <p:cNvPr id="3" name="Title 2"/>
          <p:cNvSpPr>
            <a:spLocks noGrp="1"/>
          </p:cNvSpPr>
          <p:nvPr>
            <p:ph type="title"/>
          </p:nvPr>
        </p:nvSpPr>
        <p:spPr>
          <a:xfrm>
            <a:off x="387054" y="208002"/>
            <a:ext cx="8375946" cy="553998"/>
          </a:xfrm>
        </p:spPr>
        <p:txBody>
          <a:bodyPr/>
          <a:lstStyle/>
          <a:p>
            <a:r>
              <a:rPr lang="pl-PL" dirty="0" smtClean="0"/>
              <a:t>Service Bus </a:t>
            </a:r>
            <a:r>
              <a:rPr lang="pl-PL" dirty="0" err="1" smtClean="0"/>
              <a:t>Bindingi</a:t>
            </a:r>
            <a:endParaRPr lang="en-US" dirty="0"/>
          </a:p>
        </p:txBody>
      </p:sp>
    </p:spTree>
    <p:extLst>
      <p:ext uri="{BB962C8B-B14F-4D97-AF65-F5344CB8AC3E}">
        <p14:creationId xmlns:p14="http://schemas.microsoft.com/office/powerpoint/2010/main" val="338367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208002"/>
            <a:ext cx="8375946" cy="553998"/>
          </a:xfrm>
        </p:spPr>
        <p:txBody>
          <a:bodyPr/>
          <a:lstStyle/>
          <a:p>
            <a:r>
              <a:rPr lang="pl-PL" dirty="0" smtClean="0"/>
              <a:t>Service Bus </a:t>
            </a:r>
            <a:r>
              <a:rPr lang="pl-PL" dirty="0" err="1" smtClean="0"/>
              <a:t>Bindingi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7947318"/>
              </p:ext>
            </p:extLst>
          </p:nvPr>
        </p:nvGraphicFramePr>
        <p:xfrm>
          <a:off x="990600" y="1600197"/>
          <a:ext cx="7086600" cy="4114803"/>
        </p:xfrm>
        <a:graphic>
          <a:graphicData uri="http://schemas.openxmlformats.org/drawingml/2006/table">
            <a:tbl>
              <a:tblPr firstRow="1" firstCol="1" bandRow="1">
                <a:tableStyleId>{5C22544A-7EE6-4342-B048-85BDC9FD1C3A}</a:tableStyleId>
              </a:tblPr>
              <a:tblGrid>
                <a:gridCol w="3287227"/>
                <a:gridCol w="3799373"/>
              </a:tblGrid>
              <a:tr h="587829">
                <a:tc>
                  <a:txBody>
                    <a:bodyPr/>
                    <a:lstStyle/>
                    <a:p>
                      <a:pPr algn="just">
                        <a:lnSpc>
                          <a:spcPct val="115000"/>
                        </a:lnSpc>
                        <a:spcAft>
                          <a:spcPts val="0"/>
                        </a:spcAft>
                      </a:pPr>
                      <a:r>
                        <a:rPr lang="en-US" sz="1100" dirty="0">
                          <a:effectLst/>
                        </a:rPr>
                        <a:t>Standard WCF Binding</a:t>
                      </a:r>
                      <a:endParaRPr lang="pl-PL" sz="1100" dirty="0">
                        <a:effectLst/>
                        <a:latin typeface="Calibri"/>
                        <a:ea typeface="Times New Roman"/>
                        <a:cs typeface="Times New Roman"/>
                      </a:endParaRPr>
                    </a:p>
                  </a:txBody>
                  <a:tcPr marL="68580" marR="68580" marT="0" marB="0"/>
                </a:tc>
                <a:tc>
                  <a:txBody>
                    <a:bodyPr/>
                    <a:lstStyle/>
                    <a:p>
                      <a:pPr algn="just">
                        <a:lnSpc>
                          <a:spcPct val="115000"/>
                        </a:lnSpc>
                        <a:spcAft>
                          <a:spcPts val="0"/>
                        </a:spcAft>
                      </a:pPr>
                      <a:r>
                        <a:rPr lang="en-US" sz="1100">
                          <a:effectLst/>
                        </a:rPr>
                        <a:t>Equivalent Relay Binding</a:t>
                      </a:r>
                      <a:endParaRPr lang="pl-PL" sz="1100">
                        <a:effectLst/>
                        <a:latin typeface="Calibri"/>
                        <a:ea typeface="Times New Roman"/>
                        <a:cs typeface="Times New Roman"/>
                      </a:endParaRPr>
                    </a:p>
                  </a:txBody>
                  <a:tcPr marL="68580" marR="68580" marT="0" marB="0"/>
                </a:tc>
              </a:tr>
              <a:tr h="587829">
                <a:tc>
                  <a:txBody>
                    <a:bodyPr/>
                    <a:lstStyle/>
                    <a:p>
                      <a:pPr algn="just">
                        <a:lnSpc>
                          <a:spcPct val="115000"/>
                        </a:lnSpc>
                        <a:spcAft>
                          <a:spcPts val="0"/>
                        </a:spcAft>
                      </a:pPr>
                      <a:r>
                        <a:rPr lang="en-US" sz="1100">
                          <a:effectLst/>
                        </a:rPr>
                        <a:t>BasicHttpBinding</a:t>
                      </a:r>
                      <a:endParaRPr lang="pl-PL" sz="1100">
                        <a:effectLst/>
                        <a:latin typeface="Calibri"/>
                        <a:ea typeface="Times New Roman"/>
                        <a:cs typeface="Times New Roman"/>
                      </a:endParaRPr>
                    </a:p>
                  </a:txBody>
                  <a:tcPr marL="68580" marR="68580" marT="0" marB="0"/>
                </a:tc>
                <a:tc>
                  <a:txBody>
                    <a:bodyPr/>
                    <a:lstStyle/>
                    <a:p>
                      <a:pPr algn="just">
                        <a:lnSpc>
                          <a:spcPct val="115000"/>
                        </a:lnSpc>
                        <a:spcAft>
                          <a:spcPts val="0"/>
                        </a:spcAft>
                      </a:pPr>
                      <a:r>
                        <a:rPr lang="en-US" sz="1100">
                          <a:effectLst/>
                        </a:rPr>
                        <a:t>BasicHttpRelayBinding</a:t>
                      </a:r>
                      <a:endParaRPr lang="pl-PL" sz="1100">
                        <a:effectLst/>
                        <a:latin typeface="Calibri"/>
                        <a:ea typeface="Times New Roman"/>
                        <a:cs typeface="Times New Roman"/>
                      </a:endParaRPr>
                    </a:p>
                  </a:txBody>
                  <a:tcPr marL="68580" marR="68580" marT="0" marB="0"/>
                </a:tc>
              </a:tr>
              <a:tr h="587829">
                <a:tc>
                  <a:txBody>
                    <a:bodyPr/>
                    <a:lstStyle/>
                    <a:p>
                      <a:pPr algn="just">
                        <a:lnSpc>
                          <a:spcPct val="115000"/>
                        </a:lnSpc>
                        <a:spcAft>
                          <a:spcPts val="0"/>
                        </a:spcAft>
                      </a:pPr>
                      <a:r>
                        <a:rPr lang="en-US" sz="1100">
                          <a:effectLst/>
                        </a:rPr>
                        <a:t>WebHttpBinding</a:t>
                      </a:r>
                      <a:endParaRPr lang="pl-PL" sz="1100">
                        <a:effectLst/>
                        <a:latin typeface="Calibri"/>
                        <a:ea typeface="Times New Roman"/>
                        <a:cs typeface="Times New Roman"/>
                      </a:endParaRPr>
                    </a:p>
                  </a:txBody>
                  <a:tcPr marL="68580" marR="68580" marT="0" marB="0"/>
                </a:tc>
                <a:tc>
                  <a:txBody>
                    <a:bodyPr/>
                    <a:lstStyle/>
                    <a:p>
                      <a:pPr algn="just">
                        <a:lnSpc>
                          <a:spcPct val="115000"/>
                        </a:lnSpc>
                        <a:spcAft>
                          <a:spcPts val="0"/>
                        </a:spcAft>
                      </a:pPr>
                      <a:r>
                        <a:rPr lang="en-US" sz="1100" dirty="0" err="1">
                          <a:effectLst/>
                        </a:rPr>
                        <a:t>WebHttpRelayBinding</a:t>
                      </a:r>
                      <a:endParaRPr lang="pl-PL" sz="1100" dirty="0">
                        <a:effectLst/>
                        <a:latin typeface="Calibri"/>
                        <a:ea typeface="Times New Roman"/>
                        <a:cs typeface="Times New Roman"/>
                      </a:endParaRPr>
                    </a:p>
                  </a:txBody>
                  <a:tcPr marL="68580" marR="68580" marT="0" marB="0"/>
                </a:tc>
              </a:tr>
              <a:tr h="587829">
                <a:tc>
                  <a:txBody>
                    <a:bodyPr/>
                    <a:lstStyle/>
                    <a:p>
                      <a:pPr algn="just">
                        <a:lnSpc>
                          <a:spcPct val="115000"/>
                        </a:lnSpc>
                        <a:spcAft>
                          <a:spcPts val="0"/>
                        </a:spcAft>
                      </a:pPr>
                      <a:r>
                        <a:rPr lang="en-US" sz="1100">
                          <a:effectLst/>
                        </a:rPr>
                        <a:t>WS2007HttpBinding</a:t>
                      </a:r>
                      <a:endParaRPr lang="pl-PL" sz="1100">
                        <a:effectLst/>
                        <a:latin typeface="Calibri"/>
                        <a:ea typeface="Times New Roman"/>
                        <a:cs typeface="Times New Roman"/>
                      </a:endParaRPr>
                    </a:p>
                  </a:txBody>
                  <a:tcPr marL="68580" marR="68580" marT="0" marB="0"/>
                </a:tc>
                <a:tc>
                  <a:txBody>
                    <a:bodyPr/>
                    <a:lstStyle/>
                    <a:p>
                      <a:pPr algn="just">
                        <a:lnSpc>
                          <a:spcPct val="115000"/>
                        </a:lnSpc>
                        <a:spcAft>
                          <a:spcPts val="0"/>
                        </a:spcAft>
                      </a:pPr>
                      <a:r>
                        <a:rPr lang="en-US" sz="1100" dirty="0">
                          <a:effectLst/>
                        </a:rPr>
                        <a:t>WS2007HttpRelayBinding</a:t>
                      </a:r>
                      <a:endParaRPr lang="pl-PL" sz="1100" dirty="0">
                        <a:effectLst/>
                        <a:latin typeface="Calibri"/>
                        <a:ea typeface="Times New Roman"/>
                        <a:cs typeface="Times New Roman"/>
                      </a:endParaRPr>
                    </a:p>
                  </a:txBody>
                  <a:tcPr marL="68580" marR="68580" marT="0" marB="0"/>
                </a:tc>
              </a:tr>
              <a:tr h="587829">
                <a:tc>
                  <a:txBody>
                    <a:bodyPr/>
                    <a:lstStyle/>
                    <a:p>
                      <a:pPr algn="just">
                        <a:lnSpc>
                          <a:spcPct val="115000"/>
                        </a:lnSpc>
                        <a:spcAft>
                          <a:spcPts val="0"/>
                        </a:spcAft>
                      </a:pPr>
                      <a:r>
                        <a:rPr lang="en-US" sz="1100">
                          <a:effectLst/>
                        </a:rPr>
                        <a:t>NetTcpBinding</a:t>
                      </a:r>
                      <a:endParaRPr lang="pl-PL" sz="1100">
                        <a:effectLst/>
                        <a:latin typeface="Calibri"/>
                        <a:ea typeface="Times New Roman"/>
                        <a:cs typeface="Times New Roman"/>
                      </a:endParaRPr>
                    </a:p>
                  </a:txBody>
                  <a:tcPr marL="68580" marR="68580" marT="0" marB="0"/>
                </a:tc>
                <a:tc>
                  <a:txBody>
                    <a:bodyPr/>
                    <a:lstStyle/>
                    <a:p>
                      <a:pPr algn="just">
                        <a:lnSpc>
                          <a:spcPct val="115000"/>
                        </a:lnSpc>
                        <a:spcAft>
                          <a:spcPts val="0"/>
                        </a:spcAft>
                      </a:pPr>
                      <a:r>
                        <a:rPr lang="en-US" sz="1100">
                          <a:effectLst/>
                        </a:rPr>
                        <a:t>NetTcpRelayBinding</a:t>
                      </a:r>
                      <a:endParaRPr lang="pl-PL" sz="1100">
                        <a:effectLst/>
                        <a:latin typeface="Calibri"/>
                        <a:ea typeface="Times New Roman"/>
                        <a:cs typeface="Times New Roman"/>
                      </a:endParaRPr>
                    </a:p>
                  </a:txBody>
                  <a:tcPr marL="68580" marR="68580" marT="0" marB="0"/>
                </a:tc>
              </a:tr>
              <a:tr h="587829">
                <a:tc>
                  <a:txBody>
                    <a:bodyPr/>
                    <a:lstStyle/>
                    <a:p>
                      <a:pPr algn="just">
                        <a:lnSpc>
                          <a:spcPct val="115000"/>
                        </a:lnSpc>
                        <a:spcAft>
                          <a:spcPts val="0"/>
                        </a:spcAft>
                      </a:pPr>
                      <a:r>
                        <a:rPr lang="en-US" sz="1100">
                          <a:effectLst/>
                        </a:rPr>
                        <a:t>N/A</a:t>
                      </a:r>
                      <a:endParaRPr lang="pl-PL" sz="1100">
                        <a:effectLst/>
                        <a:latin typeface="Calibri"/>
                        <a:ea typeface="Times New Roman"/>
                        <a:cs typeface="Times New Roman"/>
                      </a:endParaRPr>
                    </a:p>
                  </a:txBody>
                  <a:tcPr marL="68580" marR="68580" marT="0" marB="0"/>
                </a:tc>
                <a:tc>
                  <a:txBody>
                    <a:bodyPr/>
                    <a:lstStyle/>
                    <a:p>
                      <a:pPr algn="just">
                        <a:lnSpc>
                          <a:spcPct val="115000"/>
                        </a:lnSpc>
                        <a:spcAft>
                          <a:spcPts val="0"/>
                        </a:spcAft>
                      </a:pPr>
                      <a:r>
                        <a:rPr lang="en-US" sz="1100">
                          <a:effectLst/>
                        </a:rPr>
                        <a:t>NetOnewayRelayBinding</a:t>
                      </a:r>
                      <a:endParaRPr lang="pl-PL" sz="1100">
                        <a:effectLst/>
                        <a:latin typeface="Calibri"/>
                        <a:ea typeface="Times New Roman"/>
                        <a:cs typeface="Times New Roman"/>
                      </a:endParaRPr>
                    </a:p>
                  </a:txBody>
                  <a:tcPr marL="68580" marR="68580" marT="0" marB="0"/>
                </a:tc>
              </a:tr>
              <a:tr h="587829">
                <a:tc>
                  <a:txBody>
                    <a:bodyPr/>
                    <a:lstStyle/>
                    <a:p>
                      <a:pPr algn="just">
                        <a:lnSpc>
                          <a:spcPct val="115000"/>
                        </a:lnSpc>
                        <a:spcAft>
                          <a:spcPts val="0"/>
                        </a:spcAft>
                      </a:pPr>
                      <a:r>
                        <a:rPr lang="en-US" sz="1100">
                          <a:effectLst/>
                        </a:rPr>
                        <a:t>N/A</a:t>
                      </a:r>
                      <a:endParaRPr lang="pl-PL" sz="1100">
                        <a:effectLst/>
                        <a:latin typeface="Calibri"/>
                        <a:ea typeface="Times New Roman"/>
                        <a:cs typeface="Times New Roman"/>
                      </a:endParaRPr>
                    </a:p>
                  </a:txBody>
                  <a:tcPr marL="68580" marR="68580" marT="0" marB="0"/>
                </a:tc>
                <a:tc>
                  <a:txBody>
                    <a:bodyPr/>
                    <a:lstStyle/>
                    <a:p>
                      <a:pPr algn="just">
                        <a:lnSpc>
                          <a:spcPct val="115000"/>
                        </a:lnSpc>
                        <a:spcAft>
                          <a:spcPts val="0"/>
                        </a:spcAft>
                      </a:pPr>
                      <a:r>
                        <a:rPr lang="en-US" sz="1100" dirty="0" err="1">
                          <a:effectLst/>
                        </a:rPr>
                        <a:t>NetEventRelayBinding</a:t>
                      </a:r>
                      <a:endParaRPr lang="pl-PL" sz="11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73029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208002"/>
            <a:ext cx="8375946" cy="553998"/>
          </a:xfrm>
        </p:spPr>
        <p:txBody>
          <a:bodyPr/>
          <a:lstStyle/>
          <a:p>
            <a:r>
              <a:rPr lang="pl-PL" dirty="0" smtClean="0"/>
              <a:t>Service Bus </a:t>
            </a:r>
            <a:r>
              <a:rPr lang="pl-PL" dirty="0" err="1" smtClean="0"/>
              <a:t>Bindingi</a:t>
            </a:r>
            <a:r>
              <a:rPr lang="pl-PL" dirty="0" smtClean="0"/>
              <a:t> - </a:t>
            </a:r>
            <a:r>
              <a:rPr lang="pl-PL" dirty="0" err="1" smtClean="0"/>
              <a:t>NetTcpRelay</a:t>
            </a:r>
            <a:endParaRPr lang="en-US" dirty="0"/>
          </a:p>
        </p:txBody>
      </p:sp>
      <p:pic>
        <p:nvPicPr>
          <p:cNvPr id="5" name="Picture 4" descr="NetTcpRelayBinding.png"/>
          <p:cNvPicPr/>
          <p:nvPr/>
        </p:nvPicPr>
        <p:blipFill>
          <a:blip r:embed="rId3" cstate="print"/>
          <a:stretch>
            <a:fillRect/>
          </a:stretch>
        </p:blipFill>
        <p:spPr>
          <a:xfrm>
            <a:off x="914400" y="1600199"/>
            <a:ext cx="7086600" cy="4853247"/>
          </a:xfrm>
          <a:prstGeom prst="rect">
            <a:avLst/>
          </a:prstGeom>
        </p:spPr>
      </p:pic>
    </p:spTree>
    <p:extLst>
      <p:ext uri="{BB962C8B-B14F-4D97-AF65-F5344CB8AC3E}">
        <p14:creationId xmlns:p14="http://schemas.microsoft.com/office/powerpoint/2010/main" val="4035530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208002"/>
            <a:ext cx="8375946" cy="553998"/>
          </a:xfrm>
        </p:spPr>
        <p:txBody>
          <a:bodyPr/>
          <a:lstStyle/>
          <a:p>
            <a:r>
              <a:rPr lang="pl-PL" dirty="0" smtClean="0"/>
              <a:t>Service Bus </a:t>
            </a:r>
            <a:r>
              <a:rPr lang="pl-PL" dirty="0" err="1" smtClean="0"/>
              <a:t>Bindingi</a:t>
            </a:r>
            <a:r>
              <a:rPr lang="pl-PL" dirty="0" smtClean="0"/>
              <a:t> - </a:t>
            </a:r>
            <a:r>
              <a:rPr lang="pl-PL" dirty="0" err="1" smtClean="0"/>
              <a:t>NetTcpRelay</a:t>
            </a:r>
            <a:endParaRPr lang="en-US" dirty="0"/>
          </a:p>
        </p:txBody>
      </p:sp>
      <p:pic>
        <p:nvPicPr>
          <p:cNvPr id="4" name="Picture 3" descr="NetTcpRelayBindingHybrid.png"/>
          <p:cNvPicPr/>
          <p:nvPr/>
        </p:nvPicPr>
        <p:blipFill>
          <a:blip r:embed="rId3" cstate="print"/>
          <a:stretch>
            <a:fillRect/>
          </a:stretch>
        </p:blipFill>
        <p:spPr>
          <a:xfrm>
            <a:off x="838200" y="1524000"/>
            <a:ext cx="7239000" cy="4957618"/>
          </a:xfrm>
          <a:prstGeom prst="rect">
            <a:avLst/>
          </a:prstGeom>
        </p:spPr>
      </p:pic>
    </p:spTree>
    <p:extLst>
      <p:ext uri="{BB962C8B-B14F-4D97-AF65-F5344CB8AC3E}">
        <p14:creationId xmlns:p14="http://schemas.microsoft.com/office/powerpoint/2010/main" val="2181010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208002"/>
            <a:ext cx="8375946" cy="553998"/>
          </a:xfrm>
        </p:spPr>
        <p:txBody>
          <a:bodyPr/>
          <a:lstStyle/>
          <a:p>
            <a:r>
              <a:rPr lang="pl-PL" dirty="0" smtClean="0"/>
              <a:t>Service Bus </a:t>
            </a:r>
            <a:r>
              <a:rPr lang="pl-PL" dirty="0" err="1" smtClean="0"/>
              <a:t>Bindingi</a:t>
            </a:r>
            <a:r>
              <a:rPr lang="pl-PL" dirty="0" smtClean="0"/>
              <a:t> - *</a:t>
            </a:r>
            <a:r>
              <a:rPr lang="pl-PL" dirty="0" err="1" smtClean="0"/>
              <a:t>HttpRelay</a:t>
            </a:r>
            <a:r>
              <a:rPr lang="pl-PL" dirty="0" smtClean="0"/>
              <a:t>*</a:t>
            </a:r>
            <a:endParaRPr lang="en-US" dirty="0"/>
          </a:p>
        </p:txBody>
      </p:sp>
      <p:pic>
        <p:nvPicPr>
          <p:cNvPr id="5" name="Picture 4" descr="HttpRelayBindings.png"/>
          <p:cNvPicPr/>
          <p:nvPr/>
        </p:nvPicPr>
        <p:blipFill>
          <a:blip r:embed="rId3" cstate="print"/>
          <a:stretch>
            <a:fillRect/>
          </a:stretch>
        </p:blipFill>
        <p:spPr>
          <a:xfrm>
            <a:off x="762000" y="1600200"/>
            <a:ext cx="7391400" cy="5067322"/>
          </a:xfrm>
          <a:prstGeom prst="rect">
            <a:avLst/>
          </a:prstGeom>
        </p:spPr>
      </p:pic>
    </p:spTree>
    <p:extLst>
      <p:ext uri="{BB962C8B-B14F-4D97-AF65-F5344CB8AC3E}">
        <p14:creationId xmlns:p14="http://schemas.microsoft.com/office/powerpoint/2010/main" val="2022156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969240"/>
          </a:xfrm>
        </p:spPr>
        <p:txBody>
          <a:bodyPr/>
          <a:lstStyle/>
          <a:p>
            <a:pPr marL="461963" indent="-461963"/>
            <a:r>
              <a:rPr lang="en-US" dirty="0" err="1"/>
              <a:t>ServiceRegistrySettings</a:t>
            </a:r>
            <a:r>
              <a:rPr lang="en-US" dirty="0"/>
              <a:t> </a:t>
            </a:r>
            <a:r>
              <a:rPr lang="pl-PL" dirty="0" err="1" smtClean="0"/>
              <a:t>behavior</a:t>
            </a:r>
            <a:endParaRPr lang="pl-PL" dirty="0" smtClean="0"/>
          </a:p>
          <a:p>
            <a:pPr marL="461963" indent="-461963"/>
            <a:r>
              <a:rPr lang="en-US" dirty="0" err="1"/>
              <a:t>DiscoveryType</a:t>
            </a:r>
            <a:endParaRPr lang="pl-PL" dirty="0" smtClean="0"/>
          </a:p>
        </p:txBody>
      </p:sp>
      <p:sp>
        <p:nvSpPr>
          <p:cNvPr id="3" name="Title 2"/>
          <p:cNvSpPr>
            <a:spLocks noGrp="1"/>
          </p:cNvSpPr>
          <p:nvPr>
            <p:ph type="title"/>
          </p:nvPr>
        </p:nvSpPr>
        <p:spPr>
          <a:xfrm>
            <a:off x="387054" y="152400"/>
            <a:ext cx="8375946" cy="553998"/>
          </a:xfrm>
        </p:spPr>
        <p:txBody>
          <a:bodyPr/>
          <a:lstStyle/>
          <a:p>
            <a:r>
              <a:rPr lang="pl-PL" dirty="0" smtClean="0"/>
              <a:t>Service Bus Service Registry</a:t>
            </a:r>
            <a:endParaRPr lang="en-US" dirty="0"/>
          </a:p>
        </p:txBody>
      </p:sp>
    </p:spTree>
    <p:extLst>
      <p:ext uri="{BB962C8B-B14F-4D97-AF65-F5344CB8AC3E}">
        <p14:creationId xmlns:p14="http://schemas.microsoft.com/office/powerpoint/2010/main" val="3328772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139560"/>
          </a:xfrm>
        </p:spPr>
        <p:txBody>
          <a:bodyPr/>
          <a:lstStyle/>
          <a:p>
            <a:pPr marL="461963" indent="-461963"/>
            <a:endParaRPr lang="en-US" dirty="0" smtClean="0"/>
          </a:p>
          <a:p>
            <a:pPr marL="461963" indent="-461963"/>
            <a:r>
              <a:rPr lang="pl-PL" dirty="0" smtClean="0"/>
              <a:t>Access Control</a:t>
            </a:r>
          </a:p>
          <a:p>
            <a:pPr marL="461963" indent="-461963"/>
            <a:r>
              <a:rPr lang="pl-PL" dirty="0" smtClean="0"/>
              <a:t>Service Bus</a:t>
            </a:r>
          </a:p>
          <a:p>
            <a:pPr marL="461963" indent="-461963"/>
            <a:r>
              <a:rPr lang="pl-PL" dirty="0" smtClean="0"/>
              <a:t>Cache</a:t>
            </a:r>
            <a:endParaRPr lang="en-US" dirty="0" smtClean="0"/>
          </a:p>
        </p:txBody>
      </p:sp>
      <p:sp>
        <p:nvSpPr>
          <p:cNvPr id="3" name="Title 2"/>
          <p:cNvSpPr>
            <a:spLocks noGrp="1"/>
          </p:cNvSpPr>
          <p:nvPr>
            <p:ph type="title"/>
          </p:nvPr>
        </p:nvSpPr>
        <p:spPr>
          <a:xfrm>
            <a:off x="387054" y="152400"/>
            <a:ext cx="8375946" cy="553998"/>
          </a:xfrm>
        </p:spPr>
        <p:txBody>
          <a:bodyPr/>
          <a:lstStyle/>
          <a:p>
            <a:r>
              <a:rPr lang="pl-PL" dirty="0" smtClean="0"/>
              <a:t>Co się składa na </a:t>
            </a:r>
            <a:r>
              <a:rPr lang="pl-PL" dirty="0" err="1" smtClean="0"/>
              <a:t>AppFabric</a:t>
            </a:r>
            <a:endParaRPr lang="en-US" i="1" dirty="0"/>
          </a:p>
        </p:txBody>
      </p:sp>
    </p:spTree>
    <p:extLst>
      <p:ext uri="{BB962C8B-B14F-4D97-AF65-F5344CB8AC3E}">
        <p14:creationId xmlns:p14="http://schemas.microsoft.com/office/powerpoint/2010/main" val="923744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Access Control Model</a:t>
            </a:r>
            <a:endParaRPr lang="en-US" dirty="0"/>
          </a:p>
        </p:txBody>
      </p:sp>
      <p:pic>
        <p:nvPicPr>
          <p:cNvPr id="5" name="Picture 4" descr="AccessControl.png"/>
          <p:cNvPicPr/>
          <p:nvPr/>
        </p:nvPicPr>
        <p:blipFill>
          <a:blip r:embed="rId3" cstate="print"/>
          <a:stretch>
            <a:fillRect/>
          </a:stretch>
        </p:blipFill>
        <p:spPr>
          <a:xfrm>
            <a:off x="609600" y="1371600"/>
            <a:ext cx="8077200" cy="4929274"/>
          </a:xfrm>
          <a:prstGeom prst="rect">
            <a:avLst/>
          </a:prstGeom>
        </p:spPr>
      </p:pic>
    </p:spTree>
    <p:extLst>
      <p:ext uri="{BB962C8B-B14F-4D97-AF65-F5344CB8AC3E}">
        <p14:creationId xmlns:p14="http://schemas.microsoft.com/office/powerpoint/2010/main" val="2188624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err="1" smtClean="0"/>
              <a:t>AppFabric</a:t>
            </a:r>
            <a:r>
              <a:rPr lang="pl-PL" dirty="0" smtClean="0"/>
              <a:t> Cache	</a:t>
            </a:r>
            <a:endParaRPr lang="en-US" dirty="0"/>
          </a:p>
        </p:txBody>
      </p:sp>
      <p:pic>
        <p:nvPicPr>
          <p:cNvPr id="1026" name="Picture 2" descr="image: AppFabric Cache in a Server Fa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705600" cy="482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28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352800" y="2971800"/>
            <a:ext cx="3048000" cy="609600"/>
          </a:xfrm>
          <a:prstGeom prst="rect">
            <a:avLst/>
          </a:prstGeom>
        </p:spPr>
        <p:txBody>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pl-PL" sz="4400" dirty="0" smtClean="0"/>
              <a:t>Pytania?</a:t>
            </a:r>
            <a:endParaRPr lang="en-US" sz="4400" dirty="0"/>
          </a:p>
        </p:txBody>
      </p:sp>
    </p:spTree>
    <p:extLst>
      <p:ext uri="{BB962C8B-B14F-4D97-AF65-F5344CB8AC3E}">
        <p14:creationId xmlns:p14="http://schemas.microsoft.com/office/powerpoint/2010/main" val="91593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276600" y="2971800"/>
            <a:ext cx="3048000" cy="609600"/>
          </a:xfrm>
          <a:prstGeom prst="rect">
            <a:avLst/>
          </a:prstGeom>
        </p:spPr>
        <p:txBody>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pl-PL" sz="4400" dirty="0" smtClean="0"/>
              <a:t>Dziękuję!</a:t>
            </a:r>
            <a:endParaRPr lang="en-US" sz="4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2322559"/>
          </a:xfrm>
        </p:spPr>
        <p:txBody>
          <a:bodyPr/>
          <a:lstStyle/>
          <a:p>
            <a:pPr marL="461963" indent="-461963"/>
            <a:r>
              <a:rPr lang="pl-PL" dirty="0" smtClean="0"/>
              <a:t>Należy założyć konto na windows.azure.com</a:t>
            </a:r>
            <a:endParaRPr lang="en-US" dirty="0" smtClean="0"/>
          </a:p>
          <a:p>
            <a:pPr marL="461963" indent="-461963"/>
            <a:r>
              <a:rPr lang="pl-PL" dirty="0" smtClean="0"/>
              <a:t>Utworzyć </a:t>
            </a:r>
            <a:r>
              <a:rPr lang="pl-PL" dirty="0" err="1" smtClean="0"/>
              <a:t>namespace</a:t>
            </a:r>
            <a:r>
              <a:rPr lang="pl-PL" dirty="0" smtClean="0"/>
              <a:t> zawierający nasze usługi</a:t>
            </a:r>
          </a:p>
          <a:p>
            <a:pPr marL="461963" indent="-461963"/>
            <a:r>
              <a:rPr lang="pl-PL" dirty="0" smtClean="0"/>
              <a:t>Zacząć development</a:t>
            </a:r>
            <a:endParaRPr lang="en-US" dirty="0" smtClean="0"/>
          </a:p>
        </p:txBody>
      </p:sp>
      <p:sp>
        <p:nvSpPr>
          <p:cNvPr id="3" name="Title 2"/>
          <p:cNvSpPr>
            <a:spLocks noGrp="1"/>
          </p:cNvSpPr>
          <p:nvPr>
            <p:ph type="title"/>
          </p:nvPr>
        </p:nvSpPr>
        <p:spPr>
          <a:xfrm>
            <a:off x="387054" y="152400"/>
            <a:ext cx="8375946" cy="553998"/>
          </a:xfrm>
        </p:spPr>
        <p:txBody>
          <a:bodyPr/>
          <a:lstStyle/>
          <a:p>
            <a:r>
              <a:rPr lang="pl-PL" dirty="0" smtClean="0"/>
              <a:t>Jak uruchomić?</a:t>
            </a:r>
            <a:r>
              <a:rPr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30044" y="1411552"/>
            <a:ext cx="7672003" cy="3309880"/>
          </a:xfrm>
        </p:spPr>
        <p:txBody>
          <a:bodyPr/>
          <a:lstStyle/>
          <a:p>
            <a:pPr marL="461963" indent="-461963"/>
            <a:r>
              <a:rPr lang="pl-PL" dirty="0" smtClean="0"/>
              <a:t>Enterprise Service Bus </a:t>
            </a:r>
            <a:r>
              <a:rPr lang="pl-PL" dirty="0" err="1" smtClean="0"/>
              <a:t>Pattern</a:t>
            </a:r>
            <a:endParaRPr lang="pl-PL" dirty="0" smtClean="0"/>
          </a:p>
          <a:p>
            <a:pPr marL="461963" indent="-461963"/>
            <a:r>
              <a:rPr lang="pl-PL" dirty="0" smtClean="0"/>
              <a:t>Federated Identity </a:t>
            </a:r>
          </a:p>
          <a:p>
            <a:pPr marL="461963" indent="-461963"/>
            <a:r>
              <a:rPr lang="pl-PL" dirty="0" smtClean="0"/>
              <a:t>Access Control</a:t>
            </a:r>
          </a:p>
          <a:p>
            <a:pPr marL="461963" indent="-461963"/>
            <a:r>
              <a:rPr lang="pl-PL" dirty="0" smtClean="0"/>
              <a:t>Service Registry</a:t>
            </a:r>
          </a:p>
          <a:p>
            <a:pPr marL="461963" indent="-461963"/>
            <a:r>
              <a:rPr lang="pl-PL" dirty="0" smtClean="0"/>
              <a:t>Messaging </a:t>
            </a:r>
            <a:r>
              <a:rPr lang="pl-PL" dirty="0" err="1" smtClean="0"/>
              <a:t>Fabric</a:t>
            </a:r>
            <a:endParaRPr lang="pl-PL" dirty="0" smtClean="0"/>
          </a:p>
          <a:p>
            <a:pPr marL="461963" indent="-461963"/>
            <a:endParaRPr lang="en-US" dirty="0" smtClean="0"/>
          </a:p>
        </p:txBody>
      </p:sp>
      <p:sp>
        <p:nvSpPr>
          <p:cNvPr id="3" name="Title 2"/>
          <p:cNvSpPr>
            <a:spLocks noGrp="1"/>
          </p:cNvSpPr>
          <p:nvPr>
            <p:ph type="title"/>
          </p:nvPr>
        </p:nvSpPr>
        <p:spPr>
          <a:xfrm>
            <a:off x="387054" y="152400"/>
            <a:ext cx="8375946" cy="553998"/>
          </a:xfrm>
        </p:spPr>
        <p:txBody>
          <a:bodyPr/>
          <a:lstStyle/>
          <a:p>
            <a:r>
              <a:rPr lang="pl-PL" dirty="0" smtClean="0"/>
              <a:t>ESB</a:t>
            </a:r>
            <a:endParaRPr lang="en-US" dirty="0"/>
          </a:p>
        </p:txBody>
      </p:sp>
    </p:spTree>
    <p:extLst>
      <p:ext uri="{BB962C8B-B14F-4D97-AF65-F5344CB8AC3E}">
        <p14:creationId xmlns:p14="http://schemas.microsoft.com/office/powerpoint/2010/main" val="122686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ESB</a:t>
            </a:r>
            <a:r>
              <a:rPr dirty="0" smtClean="0"/>
              <a:t>  </a:t>
            </a:r>
            <a:endParaRPr lang="en-US" dirty="0"/>
          </a:p>
        </p:txBody>
      </p:sp>
      <p:pic>
        <p:nvPicPr>
          <p:cNvPr id="4" name="Picture 3" descr="ESBPattern.png"/>
          <p:cNvPicPr/>
          <p:nvPr/>
        </p:nvPicPr>
        <p:blipFill>
          <a:blip r:embed="rId3" cstate="print"/>
          <a:stretch>
            <a:fillRect/>
          </a:stretch>
        </p:blipFill>
        <p:spPr>
          <a:xfrm>
            <a:off x="1143000" y="1600200"/>
            <a:ext cx="6858000" cy="4495800"/>
          </a:xfrm>
          <a:prstGeom prst="rect">
            <a:avLst/>
          </a:prstGeom>
        </p:spPr>
      </p:pic>
    </p:spTree>
    <p:extLst>
      <p:ext uri="{BB962C8B-B14F-4D97-AF65-F5344CB8AC3E}">
        <p14:creationId xmlns:p14="http://schemas.microsoft.com/office/powerpoint/2010/main" val="3738706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553998"/>
          </a:xfrm>
        </p:spPr>
        <p:txBody>
          <a:bodyPr/>
          <a:lstStyle/>
          <a:p>
            <a:r>
              <a:rPr lang="pl-PL" dirty="0" smtClean="0"/>
              <a:t>ESB</a:t>
            </a:r>
            <a:r>
              <a:rPr dirty="0" smtClean="0"/>
              <a:t>  </a:t>
            </a:r>
            <a:endParaRPr lang="en-US" dirty="0"/>
          </a:p>
        </p:txBody>
      </p:sp>
      <p:sp>
        <p:nvSpPr>
          <p:cNvPr id="4" name="Text Placeholder 1"/>
          <p:cNvSpPr>
            <a:spLocks noGrp="1"/>
          </p:cNvSpPr>
          <p:nvPr>
            <p:ph type="body" sz="quarter" idx="10"/>
          </p:nvPr>
        </p:nvSpPr>
        <p:spPr>
          <a:xfrm>
            <a:off x="730044" y="1411552"/>
            <a:ext cx="7672003" cy="1938479"/>
          </a:xfrm>
        </p:spPr>
        <p:txBody>
          <a:bodyPr/>
          <a:lstStyle/>
          <a:p>
            <a:pPr marL="461963" indent="-461963"/>
            <a:r>
              <a:rPr lang="pl-PL" dirty="0" smtClean="0"/>
              <a:t>Ułatwia integrację serwisów</a:t>
            </a:r>
          </a:p>
          <a:p>
            <a:pPr marL="461963" indent="-461963"/>
            <a:r>
              <a:rPr lang="pl-PL" dirty="0" smtClean="0"/>
              <a:t>Produkty pozwalające na implementację ESB (AD, UDDI, BizTalk, MSMQ, WCF)</a:t>
            </a:r>
          </a:p>
          <a:p>
            <a:pPr marL="461963" indent="-461963"/>
            <a:endParaRPr lang="pl-PL" dirty="0" smtClean="0"/>
          </a:p>
        </p:txBody>
      </p:sp>
    </p:spTree>
    <p:extLst>
      <p:ext uri="{BB962C8B-B14F-4D97-AF65-F5344CB8AC3E}">
        <p14:creationId xmlns:p14="http://schemas.microsoft.com/office/powerpoint/2010/main" val="160204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p:cNvSpPr txBox="1">
            <a:spLocks/>
          </p:cNvSpPr>
          <p:nvPr/>
        </p:nvSpPr>
        <p:spPr>
          <a:xfrm>
            <a:off x="387054" y="152400"/>
            <a:ext cx="8375946" cy="1107996"/>
          </a:xfrm>
          <a:prstGeom prst="rect">
            <a:avLst/>
          </a:prstGeom>
        </p:spPr>
        <p:txBody>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pl-PL" dirty="0"/>
              <a:t>Co gdy chcemy zintegrować aplikację z chmury z naszym ESB?</a:t>
            </a:r>
            <a:br>
              <a:rPr lang="pl-PL" dirty="0"/>
            </a:br>
            <a:r>
              <a:rPr lang="pl-PL" dirty="0"/>
              <a:t> </a:t>
            </a:r>
            <a:endParaRPr lang="en-US" dirty="0"/>
          </a:p>
        </p:txBody>
      </p:sp>
      <p:sp>
        <p:nvSpPr>
          <p:cNvPr id="29" name="Text Placeholder 1"/>
          <p:cNvSpPr txBox="1">
            <a:spLocks/>
          </p:cNvSpPr>
          <p:nvPr/>
        </p:nvSpPr>
        <p:spPr>
          <a:xfrm>
            <a:off x="730044" y="1411552"/>
            <a:ext cx="7672003" cy="1938479"/>
          </a:xfrm>
          <a:prstGeom prst="rect">
            <a:avLst/>
          </a:prstGeom>
        </p:spPr>
        <p:txBody>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1963" indent="-461963"/>
            <a:r>
              <a:rPr lang="pl-PL" dirty="0" smtClean="0"/>
              <a:t>Problemy?</a:t>
            </a:r>
          </a:p>
          <a:p>
            <a:pPr marL="0" indent="0">
              <a:buNone/>
            </a:pPr>
            <a:endParaRPr lang="pl-PL" dirty="0" smtClean="0"/>
          </a:p>
        </p:txBody>
      </p:sp>
    </p:spTree>
    <p:extLst>
      <p:ext uri="{BB962C8B-B14F-4D97-AF65-F5344CB8AC3E}">
        <p14:creationId xmlns:p14="http://schemas.microsoft.com/office/powerpoint/2010/main" val="200486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p:cNvSpPr txBox="1">
            <a:spLocks/>
          </p:cNvSpPr>
          <p:nvPr/>
        </p:nvSpPr>
        <p:spPr>
          <a:xfrm>
            <a:off x="387054" y="152400"/>
            <a:ext cx="8375946" cy="1107996"/>
          </a:xfrm>
          <a:prstGeom prst="rect">
            <a:avLst/>
          </a:prstGeom>
        </p:spPr>
        <p:txBody>
          <a:bodyPr/>
          <a:lst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pl-PL" dirty="0"/>
              <a:t>Co gdy chcemy zintegrować aplikację z chmury z naszym ESB?</a:t>
            </a:r>
            <a:br>
              <a:rPr lang="pl-PL" dirty="0"/>
            </a:br>
            <a:r>
              <a:rPr lang="pl-PL" dirty="0"/>
              <a:t> </a:t>
            </a:r>
            <a:endParaRPr lang="en-US" dirty="0"/>
          </a:p>
        </p:txBody>
      </p:sp>
      <p:sp>
        <p:nvSpPr>
          <p:cNvPr id="29" name="Text Placeholder 1"/>
          <p:cNvSpPr txBox="1">
            <a:spLocks/>
          </p:cNvSpPr>
          <p:nvPr/>
        </p:nvSpPr>
        <p:spPr>
          <a:xfrm>
            <a:off x="730044" y="1411552"/>
            <a:ext cx="7672003" cy="1938479"/>
          </a:xfrm>
          <a:prstGeom prst="rect">
            <a:avLst/>
          </a:prstGeom>
        </p:spPr>
        <p:txBody>
          <a:bodyPr/>
          <a:lstStyle>
            <a:lvl1pPr marL="393700" indent="-393700" algn="l" defTabSz="914363" rtl="0" eaLnBrk="1" latinLnBrk="0" hangingPunct="1">
              <a:lnSpc>
                <a:spcPct val="78000"/>
              </a:lnSpc>
              <a:spcBef>
                <a:spcPct val="20000"/>
              </a:spcBef>
              <a:spcAft>
                <a:spcPts val="800"/>
              </a:spcAft>
              <a:buClr>
                <a:schemeClr val="tx1"/>
              </a:buClr>
              <a:buSzPct val="80000"/>
              <a:buFont typeface="Wingdings" pitchFamily="2" charset="2"/>
              <a:buChar char="l"/>
              <a:defRPr sz="3200" kern="1200">
                <a:gradFill>
                  <a:gsLst>
                    <a:gs pos="0">
                      <a:schemeClr val="tx1"/>
                    </a:gs>
                    <a:gs pos="86000">
                      <a:schemeClr val="tx1"/>
                    </a:gs>
                  </a:gsLst>
                  <a:lin ang="5400000" scaled="0"/>
                </a:gradFill>
                <a:latin typeface="+mn-lt"/>
                <a:ea typeface="+mn-ea"/>
                <a:cs typeface="+mn-cs"/>
              </a:defRPr>
            </a:lvl1pPr>
            <a:lvl2pPr marL="801688" indent="-40798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800" kern="1200">
                <a:gradFill>
                  <a:gsLst>
                    <a:gs pos="0">
                      <a:schemeClr val="tx1"/>
                    </a:gs>
                    <a:gs pos="86000">
                      <a:schemeClr val="tx1"/>
                    </a:gs>
                  </a:gsLst>
                  <a:lin ang="5400000" scaled="0"/>
                </a:gradFill>
                <a:latin typeface="+mn-lt"/>
                <a:ea typeface="+mn-ea"/>
                <a:cs typeface="+mn-cs"/>
              </a:defRPr>
            </a:lvl2pPr>
            <a:lvl3pPr marL="1146175" indent="-328613"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3pPr>
            <a:lvl4pPr marL="1484313" indent="-338138"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4pPr>
            <a:lvl5pPr marL="1812925" indent="-320675" algn="l" defTabSz="914363" rtl="0" eaLnBrk="1" latinLnBrk="0" hangingPunct="1">
              <a:lnSpc>
                <a:spcPct val="78000"/>
              </a:lnSpc>
              <a:spcBef>
                <a:spcPct val="20000"/>
              </a:spcBef>
              <a:spcAft>
                <a:spcPts val="0"/>
              </a:spcAft>
              <a:buClr>
                <a:srgbClr val="969696"/>
              </a:buClr>
              <a:buSzPct val="80000"/>
              <a:buFont typeface="Wingdings" pitchFamily="2" charset="2"/>
              <a:buChar char="l"/>
              <a:defRPr sz="24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1963" indent="-461963"/>
            <a:r>
              <a:rPr lang="pl-PL" dirty="0" smtClean="0"/>
              <a:t>Publiczne adresy IP</a:t>
            </a:r>
          </a:p>
          <a:p>
            <a:pPr marL="461963" indent="-461963"/>
            <a:r>
              <a:rPr lang="pl-PL" dirty="0" smtClean="0"/>
              <a:t>Firewall</a:t>
            </a:r>
          </a:p>
          <a:p>
            <a:pPr marL="0" indent="0">
              <a:buNone/>
            </a:pPr>
            <a:endParaRPr lang="pl-PL" dirty="0" smtClean="0"/>
          </a:p>
        </p:txBody>
      </p:sp>
      <p:pic>
        <p:nvPicPr>
          <p:cNvPr id="4" name="Picture 3" descr="ConnectivityChallenges.png"/>
          <p:cNvPicPr/>
          <p:nvPr/>
        </p:nvPicPr>
        <p:blipFill>
          <a:blip r:embed="rId3" cstate="print"/>
          <a:stretch>
            <a:fillRect/>
          </a:stretch>
        </p:blipFill>
        <p:spPr>
          <a:xfrm>
            <a:off x="1219200" y="2825750"/>
            <a:ext cx="6629400" cy="2889250"/>
          </a:xfrm>
          <a:prstGeom prst="rect">
            <a:avLst/>
          </a:prstGeom>
        </p:spPr>
      </p:pic>
    </p:spTree>
    <p:extLst>
      <p:ext uri="{BB962C8B-B14F-4D97-AF65-F5344CB8AC3E}">
        <p14:creationId xmlns:p14="http://schemas.microsoft.com/office/powerpoint/2010/main" val="47513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7054" y="152400"/>
            <a:ext cx="8375946" cy="1661993"/>
          </a:xfrm>
        </p:spPr>
        <p:txBody>
          <a:bodyPr/>
          <a:lstStyle/>
          <a:p>
            <a:r>
              <a:rPr lang="pl-PL" dirty="0" smtClean="0"/>
              <a:t>Co gdy chcemy zintegrować aplikację z chmury z naszym ESB?</a:t>
            </a:r>
            <a:r>
              <a:rPr dirty="0" smtClean="0"/>
              <a:t/>
            </a:r>
            <a:br>
              <a:rPr dirty="0" smtClean="0"/>
            </a:br>
            <a:r>
              <a:rPr dirty="0" smtClean="0"/>
              <a:t>  </a:t>
            </a:r>
            <a:endParaRPr lang="en-US" dirty="0"/>
          </a:p>
        </p:txBody>
      </p:sp>
      <p:pic>
        <p:nvPicPr>
          <p:cNvPr id="5" name="Picture 4" descr="ISBPattern.png"/>
          <p:cNvPicPr/>
          <p:nvPr/>
        </p:nvPicPr>
        <p:blipFill>
          <a:blip r:embed="rId3" cstate="print"/>
          <a:stretch>
            <a:fillRect/>
          </a:stretch>
        </p:blipFill>
        <p:spPr>
          <a:xfrm>
            <a:off x="782003" y="1905000"/>
            <a:ext cx="7599997" cy="4306570"/>
          </a:xfrm>
          <a:prstGeom prst="rect">
            <a:avLst/>
          </a:prstGeom>
        </p:spPr>
      </p:pic>
    </p:spTree>
    <p:extLst>
      <p:ext uri="{BB962C8B-B14F-4D97-AF65-F5344CB8AC3E}">
        <p14:creationId xmlns:p14="http://schemas.microsoft.com/office/powerpoint/2010/main" val="4262591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PDC 2008 BREAKOUT template 4-3_GRAY_FINAL">
  <a:themeElements>
    <a:clrScheme name="PDC 2008">
      <a:dk1>
        <a:srgbClr val="000000"/>
      </a:dk1>
      <a:lt1>
        <a:srgbClr val="FFFFFF"/>
      </a:lt1>
      <a:dk2>
        <a:srgbClr val="6A2433"/>
      </a:dk2>
      <a:lt2>
        <a:srgbClr val="D7AEE4"/>
      </a:lt2>
      <a:accent1>
        <a:srgbClr val="C41665"/>
      </a:accent1>
      <a:accent2>
        <a:srgbClr val="1F6691"/>
      </a:accent2>
      <a:accent3>
        <a:srgbClr val="FFD72F"/>
      </a:accent3>
      <a:accent4>
        <a:srgbClr val="5BB5F3"/>
      </a:accent4>
      <a:accent5>
        <a:srgbClr val="9D9839"/>
      </a:accent5>
      <a:accent6>
        <a:srgbClr val="B45082"/>
      </a:accent6>
      <a:hlink>
        <a:srgbClr val="F3F074"/>
      </a:hlink>
      <a:folHlink>
        <a:srgbClr val="F3F074"/>
      </a:folHlink>
    </a:clrScheme>
    <a:fontScheme name="Century Schoolbook - Calibri">
      <a:majorFont>
        <a:latin typeface="Century Schoolbook"/>
        <a:ea typeface=""/>
        <a:cs typeface=""/>
      </a:majorFont>
      <a:minorFont>
        <a:latin typeface="Calibri"/>
        <a:ea typeface=""/>
        <a:cs typeface=""/>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Century Schoolbook - Calibri">
      <a:majorFont>
        <a:latin typeface="Century Schoolbook"/>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PDC 2008 BREAKOUT template 4-3_GRAY_FINAL</Template>
  <TotalTime>3625</TotalTime>
  <Words>541</Words>
  <Application>Microsoft Office PowerPoint</Application>
  <PresentationFormat>On-screen Show (4:3)</PresentationFormat>
  <Paragraphs>99</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PDC 2008 BREAKOUT template 4-3_GRAY_FINAL</vt:lpstr>
      <vt:lpstr>White with Consolas font for code slides</vt:lpstr>
      <vt:lpstr>WCF Study Group Windows Azure AppFabric</vt:lpstr>
      <vt:lpstr>Co się składa na AppFabric</vt:lpstr>
      <vt:lpstr>Jak uruchomić?  </vt:lpstr>
      <vt:lpstr>ESB</vt:lpstr>
      <vt:lpstr>ESB  </vt:lpstr>
      <vt:lpstr>ESB  </vt:lpstr>
      <vt:lpstr>PowerPoint Presentation</vt:lpstr>
      <vt:lpstr>PowerPoint Presentation</vt:lpstr>
      <vt:lpstr>Co gdy chcemy zintegrować aplikację z chmury z naszym ESB?   </vt:lpstr>
      <vt:lpstr>Azure AppFabric Service Bus</vt:lpstr>
      <vt:lpstr>Azure AppFabric Service Bus</vt:lpstr>
      <vt:lpstr>Azure AppFabric Service Bus</vt:lpstr>
      <vt:lpstr>Service Bus Konwencja nazewnicza</vt:lpstr>
      <vt:lpstr>Service Bus Bindingi</vt:lpstr>
      <vt:lpstr>Service Bus Bindingi</vt:lpstr>
      <vt:lpstr>Service Bus Bindingi - NetTcpRelay</vt:lpstr>
      <vt:lpstr>Service Bus Bindingi - NetTcpRelay</vt:lpstr>
      <vt:lpstr>Service Bus Bindingi - *HttpRelay*</vt:lpstr>
      <vt:lpstr>Service Bus Service Registry</vt:lpstr>
      <vt:lpstr>Access Control Model</vt:lpstr>
      <vt:lpstr>AppFabric Cache </vt:lpstr>
      <vt:lpstr>PowerPoint Presentation</vt:lpstr>
      <vt:lpstr>PowerPoint Presentation</vt:lpstr>
    </vt:vector>
  </TitlesOfParts>
  <Manager>&lt;Content Manager Name Here&gt;</Manager>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Lap Around Windows Azure</dc:title>
  <dc:subject>PDC 2008</dc:subject>
  <dc:creator>Manuvir Das</dc:creator>
  <dc:description>Template: David Shadle
Formatting: Shane O'Sullivan, Silver Fox Productions
Event Date: October 27, 2008
Event Location: Los Angeles
Audience: developers, TDMs, IT pros, professionals, devs</dc:description>
  <cp:lastModifiedBy>malczu</cp:lastModifiedBy>
  <cp:revision>164</cp:revision>
  <dcterms:created xsi:type="dcterms:W3CDTF">2008-10-05T19:48:50Z</dcterms:created>
  <dcterms:modified xsi:type="dcterms:W3CDTF">2011-12-11T08:12:26Z</dcterms:modified>
</cp:coreProperties>
</file>