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1" r:id="rId3"/>
    <p:sldMasterId id="2147483683" r:id="rId4"/>
    <p:sldMasterId id="2147483696" r:id="rId5"/>
    <p:sldMasterId id="2147483703" r:id="rId6"/>
  </p:sldMasterIdLst>
  <p:notesMasterIdLst>
    <p:notesMasterId r:id="rId26"/>
  </p:notesMasterIdLst>
  <p:sldIdLst>
    <p:sldId id="290" r:id="rId7"/>
    <p:sldId id="292" r:id="rId8"/>
    <p:sldId id="300" r:id="rId9"/>
    <p:sldId id="293" r:id="rId10"/>
    <p:sldId id="301" r:id="rId11"/>
    <p:sldId id="297" r:id="rId12"/>
    <p:sldId id="294" r:id="rId13"/>
    <p:sldId id="302" r:id="rId14"/>
    <p:sldId id="303" r:id="rId15"/>
    <p:sldId id="295" r:id="rId16"/>
    <p:sldId id="304" r:id="rId17"/>
    <p:sldId id="305" r:id="rId18"/>
    <p:sldId id="306" r:id="rId19"/>
    <p:sldId id="307" r:id="rId20"/>
    <p:sldId id="308" r:id="rId21"/>
    <p:sldId id="309" r:id="rId22"/>
    <p:sldId id="296" r:id="rId23"/>
    <p:sldId id="310" r:id="rId24"/>
    <p:sldId id="298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1" autoAdjust="0"/>
  </p:normalViewPr>
  <p:slideViewPr>
    <p:cSldViewPr>
      <p:cViewPr varScale="1">
        <p:scale>
          <a:sx n="84" d="100"/>
          <a:sy n="84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BC69-5D48-4BBC-B141-4B4FA0762A55}" type="datetimeFigureOut">
              <a:rPr lang="pl-PL" smtClean="0"/>
              <a:pPr/>
              <a:t>2012-04-18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2F24B-E43A-4ED1-973C-338E8C3F049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74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42E3E-346F-4D8E-834D-F90AF06460F2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9437" y="990255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9436" y="374342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9437" y="733185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  <p:pic>
        <p:nvPicPr>
          <p:cNvPr id="7" name="Picture 6" descr="VS Photo.png"/>
          <p:cNvPicPr>
            <a:picLocks noChangeAspect="1"/>
          </p:cNvPicPr>
          <p:nvPr/>
        </p:nvPicPr>
        <p:blipFill>
          <a:blip r:embed="rId3" cstate="email"/>
          <a:srcRect t="1813" b="1775"/>
          <a:stretch>
            <a:fillRect/>
          </a:stretch>
        </p:blipFill>
        <p:spPr>
          <a:xfrm>
            <a:off x="388245" y="1667436"/>
            <a:ext cx="2225107" cy="1905641"/>
          </a:xfrm>
          <a:prstGeom prst="rect">
            <a:avLst/>
          </a:prstGeom>
        </p:spPr>
      </p:pic>
      <p:pic>
        <p:nvPicPr>
          <p:cNvPr id="8" name="Picture 7" descr="VS_h_rgb_r_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647311" y="413657"/>
            <a:ext cx="2106063" cy="4129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Picture 3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82000" cy="1981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74" y="14478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101557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436" y="2211124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357" y="1101557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399" y="2211124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5" y="1905000"/>
            <a:ext cx="8040688" cy="25237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4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4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9437" y="2162071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9436" y="2713763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9437" y="1905001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  <p:pic>
        <p:nvPicPr>
          <p:cNvPr id="6" name="Picture 5" descr="VS_h_rgb_r_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647311" y="413657"/>
            <a:ext cx="2106063" cy="4129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1000" y="1704872"/>
            <a:ext cx="4190207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1000" y="3918605"/>
            <a:ext cx="419100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0207" y="1447800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  <p:pic>
        <p:nvPicPr>
          <p:cNvPr id="7" name="Picture 6" descr="VS Photo.png"/>
          <p:cNvPicPr>
            <a:picLocks noChangeAspect="1"/>
          </p:cNvPicPr>
          <p:nvPr/>
        </p:nvPicPr>
        <p:blipFill>
          <a:blip r:embed="rId3" cstate="email"/>
          <a:srcRect t="2124" b="1821"/>
          <a:stretch>
            <a:fillRect/>
          </a:stretch>
        </p:blipFill>
        <p:spPr>
          <a:xfrm>
            <a:off x="381000" y="2355850"/>
            <a:ext cx="2430766" cy="1555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793" y="2612922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1000" y="322252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55850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1000" y="2612922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1000" y="322252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355850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80823" y="1905000"/>
            <a:ext cx="7682177" cy="1523494"/>
          </a:xfrm>
        </p:spPr>
        <p:txBody>
          <a:bodyPr anchor="ctr" anchorCtr="0">
            <a:noAutofit/>
          </a:bodyPr>
          <a:lstStyle>
            <a:lvl1pPr algn="r">
              <a:lnSpc>
                <a:spcPct val="90000"/>
              </a:lnSpc>
              <a:defRPr sz="4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1049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204371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41049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4371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9437" y="2162071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9436" y="2713763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2"/>
                    </a:gs>
                    <a:gs pos="86000">
                      <a:schemeClr val="accent2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9437" y="1905001"/>
            <a:ext cx="2241550" cy="193899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1400" kern="1200" dirty="0" smtClean="0">
                <a:solidFill>
                  <a:schemeClr val="accent2"/>
                </a:solidFill>
                <a:latin typeface="Segoe U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solidFill>
                  <a:srgbClr val="FFFFFF"/>
                </a:solidFill>
              </a:rPr>
              <a:t>Click to enter Date</a:t>
            </a:r>
            <a:endParaRPr lang="en-US" dirty="0"/>
          </a:p>
        </p:txBody>
      </p:sp>
      <p:pic>
        <p:nvPicPr>
          <p:cNvPr id="6" name="Picture 5" descr="VS_h_rgb_r_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647311" y="413657"/>
            <a:ext cx="2106063" cy="4129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1049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204371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41049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4371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71197" y="1905000"/>
            <a:ext cx="7682177" cy="1523494"/>
          </a:xfrm>
        </p:spPr>
        <p:txBody>
          <a:bodyPr anchor="ctr" anchorCtr="0">
            <a:noAutofit/>
          </a:bodyPr>
          <a:lstStyle>
            <a:lvl1pPr algn="r">
              <a:lnSpc>
                <a:spcPct val="90000"/>
              </a:lnSpc>
              <a:defRPr sz="4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pic>
        <p:nvPicPr>
          <p:cNvPr id="5" name="Picture 4" descr="VS_h_rgb_r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82000" cy="1981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Picture 6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Picture 5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74" y="14478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Picture 6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101553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436" y="2211122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355" y="1101553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399" y="2211122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Picture 8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298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298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6CD3ACB-F99F-419A-B028-FB312C66733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5" name="Picture 4" descr="VS_h_rgb_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7241708" y="6332994"/>
            <a:ext cx="1511665" cy="29640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9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0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Microsoft Confidential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0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045" y="1905000"/>
            <a:ext cx="8040688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0043" y="6291302"/>
            <a:ext cx="217226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88245" y="6291302"/>
            <a:ext cx="262006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5" r:id="rId2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accent6"/>
          </a:solidFill>
          <a:latin typeface="Consolas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accent6"/>
          </a:solidFill>
          <a:latin typeface="Consolas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accent6"/>
          </a:solidFill>
          <a:latin typeface="Consolas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accent6"/>
          </a:solidFill>
          <a:latin typeface="Consolas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accent6"/>
          </a:soli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chemeClr val="accent2"/>
              </a:gs>
              <a:gs pos="86000">
                <a:schemeClr val="accent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0202/Aspect-Oriented-Programming-10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sharpcrafters.com/postsharp/document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nz.org/mirror/khason/why-microsoft-can-blow-off-with-c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31044" y="2612922"/>
            <a:ext cx="7681913" cy="533400"/>
          </a:xfrm>
        </p:spPr>
        <p:txBody>
          <a:bodyPr anchor="ctr"/>
          <a:lstStyle/>
          <a:p>
            <a:pPr algn="ctr"/>
            <a:r>
              <a:rPr lang="pl-PL" sz="4400" dirty="0" err="1" smtClean="0">
                <a:latin typeface="Segoe UI Semibold" pitchFamily="34" charset="0"/>
              </a:rPr>
              <a:t>Aspect</a:t>
            </a:r>
            <a:r>
              <a:rPr lang="pl-PL" sz="4400" dirty="0" smtClean="0">
                <a:latin typeface="Segoe UI Semibold" pitchFamily="34" charset="0"/>
              </a:rPr>
              <a:t> </a:t>
            </a:r>
            <a:r>
              <a:rPr lang="pl-PL" sz="4400" dirty="0" err="1" smtClean="0">
                <a:latin typeface="Segoe UI Semibold" pitchFamily="34" charset="0"/>
              </a:rPr>
              <a:t>Oriented</a:t>
            </a:r>
            <a:r>
              <a:rPr lang="pl-PL" sz="4400" dirty="0" smtClean="0">
                <a:latin typeface="Segoe UI Semibold" pitchFamily="34" charset="0"/>
              </a:rPr>
              <a:t> Programming</a:t>
            </a:r>
            <a:endParaRPr lang="pl-PL" sz="4400" dirty="0">
              <a:latin typeface="Segoe UI Semibol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5661248"/>
            <a:ext cx="2520280" cy="432048"/>
          </a:xfrm>
        </p:spPr>
        <p:txBody>
          <a:bodyPr/>
          <a:lstStyle/>
          <a:p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itchFamily="34" charset="0"/>
              </a:rPr>
              <a:t>Jakub Malczak</a:t>
            </a:r>
            <a:endParaRPr lang="pl-PL" sz="28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6093296"/>
            <a:ext cx="4284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dirty="0" smtClean="0">
                <a:solidFill>
                  <a:schemeClr val="accent6"/>
                </a:solidFill>
                <a:latin typeface="Segoe UI Semibold" pitchFamily="34" charset="0"/>
              </a:rPr>
              <a:t>Łódzka Grupa Profesjonalistów IT &amp; .NET</a:t>
            </a:r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731044" y="3255640"/>
            <a:ext cx="7681913" cy="46139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chemeClr val="accent2"/>
                  </a:gs>
                  <a:gs pos="86000">
                    <a:schemeClr val="accent2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Usage</a:t>
            </a:r>
            <a:r>
              <a:rPr lang="pl-PL" dirty="0" smtClean="0"/>
              <a:t> </a:t>
            </a:r>
            <a:r>
              <a:rPr lang="pl-PL" dirty="0" err="1" smtClean="0"/>
              <a:t>Scenario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Logging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Exception</a:t>
            </a:r>
            <a:r>
              <a:rPr lang="pl-PL" sz="3100" dirty="0" smtClean="0"/>
              <a:t> </a:t>
            </a:r>
            <a:r>
              <a:rPr lang="pl-PL" sz="3100" dirty="0" err="1" smtClean="0"/>
              <a:t>handling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Authorization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Transaction</a:t>
            </a:r>
            <a:r>
              <a:rPr lang="pl-PL" sz="3100" dirty="0" smtClean="0"/>
              <a:t> </a:t>
            </a:r>
            <a:r>
              <a:rPr lang="pl-PL" sz="3100" dirty="0" err="1" smtClean="0"/>
              <a:t>handling</a:t>
            </a: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2523715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Available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r>
              <a:rPr lang="pl-PL" dirty="0" smtClean="0"/>
              <a:t> for 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Postsharp</a:t>
            </a:r>
            <a:r>
              <a:rPr lang="pl-PL" sz="3100" dirty="0" smtClean="0"/>
              <a:t>	</a:t>
            </a:r>
          </a:p>
          <a:p>
            <a:pPr>
              <a:lnSpc>
                <a:spcPct val="160000"/>
              </a:lnSpc>
            </a:pPr>
            <a:r>
              <a:rPr lang="pl-PL" sz="3100" dirty="0" smtClean="0"/>
              <a:t>Microsoft Enterprise Library Policy </a:t>
            </a:r>
            <a:r>
              <a:rPr lang="pl-PL" sz="3100" dirty="0" err="1" smtClean="0"/>
              <a:t>Injection</a:t>
            </a:r>
            <a:r>
              <a:rPr lang="pl-PL" sz="3100" dirty="0" smtClean="0"/>
              <a:t> Block</a:t>
            </a:r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Spring.Net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Castle</a:t>
            </a:r>
            <a:r>
              <a:rPr lang="pl-PL" sz="3100" dirty="0" smtClean="0"/>
              <a:t> </a:t>
            </a:r>
            <a:r>
              <a:rPr lang="pl-PL" sz="3100" dirty="0" err="1" smtClean="0"/>
              <a:t>Dynamic</a:t>
            </a:r>
            <a:r>
              <a:rPr lang="pl-PL" sz="3100" dirty="0" smtClean="0"/>
              <a:t> Proxy</a:t>
            </a: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3586939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Postsharp</a:t>
            </a:r>
            <a:r>
              <a:rPr lang="pl-PL" dirty="0" smtClean="0"/>
              <a:t> </a:t>
            </a:r>
            <a:r>
              <a:rPr lang="pl-PL" dirty="0" err="1" smtClean="0"/>
              <a:t>overview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Compile</a:t>
            </a:r>
            <a:r>
              <a:rPr lang="pl-PL" sz="3100" dirty="0" smtClean="0"/>
              <a:t> </a:t>
            </a:r>
            <a:r>
              <a:rPr lang="pl-PL" sz="3100" dirty="0" err="1" smtClean="0"/>
              <a:t>time</a:t>
            </a:r>
            <a:r>
              <a:rPr lang="pl-PL" sz="3100" dirty="0" smtClean="0"/>
              <a:t> </a:t>
            </a:r>
            <a:r>
              <a:rPr lang="pl-PL" sz="3100" dirty="0" err="1" smtClean="0"/>
              <a:t>weaving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Supports</a:t>
            </a:r>
            <a:r>
              <a:rPr lang="pl-PL" sz="3100" dirty="0" smtClean="0"/>
              <a:t> .NET Framework 2.0 – 4.0</a:t>
            </a:r>
          </a:p>
          <a:p>
            <a:pPr>
              <a:lnSpc>
                <a:spcPct val="160000"/>
              </a:lnSpc>
            </a:pPr>
            <a:r>
              <a:rPr lang="pl-PL" sz="3100" dirty="0" smtClean="0"/>
              <a:t>Mono</a:t>
            </a:r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Azure</a:t>
            </a:r>
            <a:endParaRPr lang="pl-PL" sz="3100" dirty="0" smtClean="0"/>
          </a:p>
          <a:p>
            <a:pPr>
              <a:lnSpc>
                <a:spcPct val="160000"/>
              </a:lnSpc>
            </a:pPr>
            <a:endParaRPr lang="pl-PL" sz="3100" dirty="0" smtClean="0"/>
          </a:p>
          <a:p>
            <a:pPr>
              <a:lnSpc>
                <a:spcPct val="160000"/>
              </a:lnSpc>
            </a:pP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627000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Postsharp</a:t>
            </a:r>
            <a:r>
              <a:rPr lang="pl-PL" dirty="0" smtClean="0"/>
              <a:t> </a:t>
            </a:r>
            <a:r>
              <a:rPr lang="pl-PL" dirty="0" err="1" smtClean="0"/>
              <a:t>aspects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OnMethodBoundaryAspect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OnEntry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OnSuccess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OnException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OnExit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168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Postsharp</a:t>
            </a:r>
            <a:r>
              <a:rPr lang="pl-PL" dirty="0" smtClean="0"/>
              <a:t> </a:t>
            </a:r>
            <a:r>
              <a:rPr lang="pl-PL" dirty="0" err="1" smtClean="0"/>
              <a:t>aspects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/>
              <a:t>MethodInterceptionAspect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OnInvoke</a:t>
            </a:r>
            <a:endParaRPr lang="pl-PL" sz="24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LocationInterceptionAspect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OnGetValue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/>
              <a:t>OnSetValue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19997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Postsharp</a:t>
            </a:r>
            <a:r>
              <a:rPr lang="pl-PL" dirty="0" smtClean="0"/>
              <a:t> </a:t>
            </a:r>
            <a:r>
              <a:rPr lang="pl-PL" dirty="0" err="1" smtClean="0"/>
              <a:t>aspects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/>
              <a:t>EventInterceptionAspect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OnAddHandler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 smtClean="0"/>
              <a:t>OnRemoveHandler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r>
              <a:rPr lang="pl-PL" sz="2400" dirty="0" err="1"/>
              <a:t>OnInvokeHandler</a:t>
            </a:r>
            <a:endParaRPr lang="pl-PL" sz="2400" dirty="0" smtClean="0"/>
          </a:p>
          <a:p>
            <a:pPr lvl="1">
              <a:lnSpc>
                <a:spcPct val="160000"/>
              </a:lnSpc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60074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Applying</a:t>
            </a:r>
            <a:r>
              <a:rPr lang="pl-PL" dirty="0" smtClean="0"/>
              <a:t> </a:t>
            </a:r>
            <a:r>
              <a:rPr lang="pl-PL" dirty="0" err="1" smtClean="0"/>
              <a:t>Postsharp</a:t>
            </a:r>
            <a:r>
              <a:rPr lang="pl-PL" dirty="0" smtClean="0"/>
              <a:t> </a:t>
            </a:r>
            <a:r>
              <a:rPr lang="pl-PL" dirty="0" err="1" smtClean="0"/>
              <a:t>aspects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Custom</a:t>
            </a:r>
            <a:r>
              <a:rPr lang="pl-PL" sz="3100" dirty="0" smtClean="0"/>
              <a:t> </a:t>
            </a:r>
            <a:r>
              <a:rPr lang="pl-PL" sz="3100" dirty="0" err="1" smtClean="0"/>
              <a:t>attributes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smtClean="0"/>
              <a:t>Multicast </a:t>
            </a:r>
            <a:r>
              <a:rPr lang="pl-PL" sz="3100" dirty="0" err="1" smtClean="0"/>
              <a:t>attributes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Programmaticaly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0052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1600" dirty="0" smtClean="0">
                <a:hlinkClick r:id="rId3"/>
              </a:rPr>
              <a:t>http</a:t>
            </a:r>
            <a:r>
              <a:rPr lang="pl-PL" sz="1600" dirty="0">
                <a:hlinkClick r:id="rId3"/>
              </a:rPr>
              <a:t>://</a:t>
            </a:r>
            <a:r>
              <a:rPr lang="pl-PL" sz="1600" dirty="0" smtClean="0">
                <a:hlinkClick r:id="rId3"/>
              </a:rPr>
              <a:t>www.codeproject.com/Articles/50202/Aspect-Oriented-Programming-101</a:t>
            </a:r>
            <a:endParaRPr lang="pl-PL" sz="1600" dirty="0" smtClean="0"/>
          </a:p>
          <a:p>
            <a:pPr>
              <a:lnSpc>
                <a:spcPct val="160000"/>
              </a:lnSpc>
            </a:pPr>
            <a:r>
              <a:rPr lang="pl-PL" sz="1800" dirty="0">
                <a:hlinkClick r:id="rId4"/>
              </a:rPr>
              <a:t>http://www.sharpcrafters.com/postsharp/documentation</a:t>
            </a: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3021136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2924944"/>
            <a:ext cx="18682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3100" dirty="0" err="1" smtClean="0">
                <a:solidFill>
                  <a:schemeClr val="accent6"/>
                </a:solidFill>
              </a:rPr>
              <a:t>Thank</a:t>
            </a:r>
            <a:r>
              <a:rPr lang="pl-PL" sz="3100" dirty="0" smtClean="0">
                <a:solidFill>
                  <a:schemeClr val="accent6"/>
                </a:solidFill>
              </a:rPr>
              <a:t> </a:t>
            </a:r>
            <a:r>
              <a:rPr lang="pl-PL" sz="3100" dirty="0" err="1" smtClean="0">
                <a:solidFill>
                  <a:schemeClr val="accent6"/>
                </a:solidFill>
              </a:rPr>
              <a:t>You</a:t>
            </a:r>
            <a:endParaRPr lang="pl-PL" sz="31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7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AOP in .NET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2800" dirty="0">
                <a:hlinkClick r:id="rId3"/>
              </a:rPr>
              <a:t>http://</a:t>
            </a:r>
            <a:r>
              <a:rPr lang="pl-PL" sz="2800" dirty="0" smtClean="0">
                <a:hlinkClick r:id="rId3"/>
              </a:rPr>
              <a:t>www.alenz.org/mirror/khason/why-microsoft-can-blow-off-with-c.html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595074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Overview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Break</a:t>
            </a:r>
            <a:r>
              <a:rPr lang="pl-PL" sz="3100" dirty="0" smtClean="0"/>
              <a:t> down proble</a:t>
            </a:r>
            <a:r>
              <a:rPr lang="pl-PL" sz="3100" dirty="0" smtClean="0"/>
              <a:t>m </a:t>
            </a:r>
            <a:r>
              <a:rPr lang="pl-PL" sz="3100" dirty="0" err="1" smtClean="0"/>
              <a:t>logic</a:t>
            </a:r>
            <a:r>
              <a:rPr lang="pl-PL" sz="3100" dirty="0" smtClean="0"/>
              <a:t> </a:t>
            </a:r>
            <a:r>
              <a:rPr lang="pl-PL" sz="3100" dirty="0" err="1" smtClean="0"/>
              <a:t>into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What</a:t>
            </a:r>
            <a:r>
              <a:rPr lang="pl-PL" sz="3100" dirty="0" smtClean="0"/>
              <a:t> </a:t>
            </a:r>
            <a:r>
              <a:rPr lang="pl-PL" sz="3100" dirty="0" err="1" smtClean="0"/>
              <a:t>is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</a:t>
            </a:r>
            <a:endParaRPr lang="pl-PL" sz="3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0968"/>
            <a:ext cx="7904809" cy="30243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Overview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Crosscutting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Implementing</a:t>
            </a:r>
            <a:r>
              <a:rPr lang="pl-PL" sz="3100" dirty="0" smtClean="0"/>
              <a:t> </a:t>
            </a:r>
            <a:r>
              <a:rPr lang="pl-PL" sz="3100" dirty="0" err="1" smtClean="0"/>
              <a:t>crosscutting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concerns</a:t>
            </a:r>
            <a:endParaRPr lang="pl-PL" sz="3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8352928" cy="31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9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Problems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Tangled</a:t>
            </a:r>
            <a:r>
              <a:rPr lang="pl-PL" sz="3100" dirty="0" smtClean="0"/>
              <a:t> and </a:t>
            </a:r>
            <a:r>
              <a:rPr lang="pl-PL" sz="3100" dirty="0" err="1" smtClean="0"/>
              <a:t>scattered</a:t>
            </a:r>
            <a:r>
              <a:rPr lang="pl-PL" sz="3100" dirty="0" smtClean="0"/>
              <a:t> </a:t>
            </a:r>
            <a:r>
              <a:rPr lang="pl-PL" sz="3100" dirty="0" err="1" smtClean="0"/>
              <a:t>code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smtClean="0"/>
              <a:t>High </a:t>
            </a:r>
            <a:r>
              <a:rPr lang="pl-PL" sz="3100" dirty="0" err="1" smtClean="0"/>
              <a:t>coupling</a:t>
            </a:r>
            <a:r>
              <a:rPr lang="pl-PL" sz="3100" dirty="0" smtClean="0"/>
              <a:t> with </a:t>
            </a:r>
            <a:r>
              <a:rPr lang="pl-PL" sz="3100" dirty="0" err="1" smtClean="0"/>
              <a:t>classes</a:t>
            </a:r>
            <a:r>
              <a:rPr lang="pl-PL" sz="3100" dirty="0" smtClean="0"/>
              <a:t> </a:t>
            </a:r>
            <a:r>
              <a:rPr lang="pl-PL" sz="3100" dirty="0" err="1" smtClean="0"/>
              <a:t>implementing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</a:t>
            </a:r>
            <a:endParaRPr lang="pl-PL" sz="3100" dirty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Separation</a:t>
            </a:r>
            <a:r>
              <a:rPr lang="pl-PL" sz="3100" dirty="0" smtClean="0"/>
              <a:t> of </a:t>
            </a:r>
            <a:r>
              <a:rPr lang="pl-PL" sz="3100" dirty="0" err="1" smtClean="0"/>
              <a:t>concerns</a:t>
            </a:r>
            <a:r>
              <a:rPr lang="pl-PL" sz="3100" dirty="0"/>
              <a:t> </a:t>
            </a:r>
            <a:r>
              <a:rPr lang="pl-PL" sz="3100" dirty="0" err="1" smtClean="0"/>
              <a:t>is</a:t>
            </a:r>
            <a:r>
              <a:rPr lang="pl-PL" sz="3100" dirty="0" smtClean="0"/>
              <a:t> </a:t>
            </a:r>
            <a:r>
              <a:rPr lang="pl-PL" sz="3100" dirty="0" err="1" smtClean="0"/>
              <a:t>incorrect</a:t>
            </a: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2081623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Metaobject</a:t>
            </a:r>
            <a:r>
              <a:rPr lang="pl-PL" sz="3100" dirty="0" smtClean="0"/>
              <a:t> </a:t>
            </a:r>
            <a:r>
              <a:rPr lang="pl-PL" sz="3100" dirty="0" err="1" smtClean="0"/>
              <a:t>protocol</a:t>
            </a:r>
            <a:endParaRPr lang="pl-PL" sz="3100" dirty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Introspection</a:t>
            </a:r>
            <a:endParaRPr lang="pl-PL" sz="27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Intercession</a:t>
            </a:r>
            <a:endParaRPr lang="pl-PL" sz="27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Common</a:t>
            </a:r>
            <a:r>
              <a:rPr lang="pl-PL" sz="3100" dirty="0" smtClean="0"/>
              <a:t> Lisp Object System</a:t>
            </a:r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Moose</a:t>
            </a:r>
            <a:r>
              <a:rPr lang="pl-PL" sz="3100" dirty="0" smtClean="0"/>
              <a:t> for Perl</a:t>
            </a: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3587615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Subject</a:t>
            </a:r>
            <a:r>
              <a:rPr lang="pl-PL" sz="3100" dirty="0" smtClean="0"/>
              <a:t> </a:t>
            </a:r>
            <a:r>
              <a:rPr lang="pl-PL" sz="3100" dirty="0" err="1" smtClean="0"/>
              <a:t>oriented</a:t>
            </a:r>
            <a:r>
              <a:rPr lang="pl-PL" sz="3100" dirty="0" smtClean="0"/>
              <a:t> </a:t>
            </a:r>
            <a:r>
              <a:rPr lang="pl-PL" sz="3100" dirty="0" err="1" smtClean="0"/>
              <a:t>programming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smtClean="0"/>
              <a:t>AOP </a:t>
            </a:r>
            <a:r>
              <a:rPr lang="pl-PL" sz="3100" dirty="0" err="1" smtClean="0"/>
              <a:t>introduced</a:t>
            </a:r>
            <a:r>
              <a:rPr lang="pl-PL" sz="3100" dirty="0" smtClean="0"/>
              <a:t> by </a:t>
            </a:r>
            <a:r>
              <a:rPr lang="pl-PL" sz="2800" dirty="0"/>
              <a:t>Gregor </a:t>
            </a:r>
            <a:r>
              <a:rPr lang="pl-PL" sz="2800" dirty="0" err="1" smtClean="0"/>
              <a:t>Kiczales</a:t>
            </a:r>
            <a:r>
              <a:rPr lang="pl-PL" sz="2800" dirty="0" smtClean="0"/>
              <a:t> </a:t>
            </a:r>
            <a:r>
              <a:rPr lang="pl-PL" sz="2800" dirty="0" err="1" smtClean="0"/>
              <a:t>at</a:t>
            </a:r>
            <a:r>
              <a:rPr lang="pl-PL" sz="2800" dirty="0" smtClean="0"/>
              <a:t> Xerox</a:t>
            </a:r>
          </a:p>
          <a:p>
            <a:pPr>
              <a:lnSpc>
                <a:spcPct val="160000"/>
              </a:lnSpc>
            </a:pPr>
            <a:r>
              <a:rPr lang="pl-PL" sz="2800" dirty="0" err="1" smtClean="0"/>
              <a:t>AspectJ</a:t>
            </a:r>
            <a:endParaRPr lang="pl-PL" sz="2800" dirty="0" smtClean="0"/>
          </a:p>
          <a:p>
            <a:pPr>
              <a:lnSpc>
                <a:spcPct val="160000"/>
              </a:lnSpc>
            </a:pPr>
            <a:endParaRPr lang="pl-PL" sz="3100" dirty="0" smtClean="0"/>
          </a:p>
          <a:p>
            <a:pPr>
              <a:lnSpc>
                <a:spcPct val="160000"/>
              </a:lnSpc>
            </a:pP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4149195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r>
              <a:rPr lang="pl-PL" dirty="0" smtClean="0"/>
              <a:t> of AOP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Crosscutting</a:t>
            </a:r>
            <a:r>
              <a:rPr lang="pl-PL" sz="3100" dirty="0" smtClean="0"/>
              <a:t> </a:t>
            </a:r>
            <a:r>
              <a:rPr lang="pl-PL" sz="3100" dirty="0" err="1" smtClean="0"/>
              <a:t>concerns</a:t>
            </a:r>
            <a:r>
              <a:rPr lang="pl-PL" sz="3100" dirty="0" smtClean="0"/>
              <a:t> </a:t>
            </a:r>
            <a:r>
              <a:rPr lang="pl-PL" sz="3100" dirty="0" err="1" smtClean="0"/>
              <a:t>expressed</a:t>
            </a:r>
            <a:r>
              <a:rPr lang="pl-PL" sz="3100" dirty="0" smtClean="0"/>
              <a:t> in </a:t>
            </a:r>
            <a:r>
              <a:rPr lang="pl-PL" sz="3100" dirty="0" err="1" smtClean="0"/>
              <a:t>modules</a:t>
            </a:r>
            <a:r>
              <a:rPr lang="pl-PL" sz="3100" dirty="0" smtClean="0"/>
              <a:t> </a:t>
            </a:r>
            <a:r>
              <a:rPr lang="pl-PL" sz="3100" dirty="0" err="1" smtClean="0"/>
              <a:t>called</a:t>
            </a:r>
            <a:r>
              <a:rPr lang="pl-PL" sz="3100" dirty="0" smtClean="0"/>
              <a:t> </a:t>
            </a:r>
            <a:r>
              <a:rPr lang="pl-PL" sz="3100" dirty="0" err="1" smtClean="0"/>
              <a:t>aspects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smtClean="0"/>
              <a:t>Joint </a:t>
            </a:r>
            <a:r>
              <a:rPr lang="pl-PL" sz="3100" dirty="0" err="1" smtClean="0"/>
              <a:t>points</a:t>
            </a:r>
            <a:r>
              <a:rPr lang="pl-PL" sz="3100" dirty="0" smtClean="0"/>
              <a:t> and </a:t>
            </a:r>
            <a:r>
              <a:rPr lang="pl-PL" sz="3100" dirty="0" err="1" smtClean="0"/>
              <a:t>pointcuts</a:t>
            </a:r>
            <a:endParaRPr lang="pl-PL" sz="3100" dirty="0" smtClean="0"/>
          </a:p>
          <a:p>
            <a:pPr>
              <a:lnSpc>
                <a:spcPct val="160000"/>
              </a:lnSpc>
            </a:pPr>
            <a:r>
              <a:rPr lang="pl-PL" sz="3100" dirty="0" err="1" smtClean="0"/>
              <a:t>Advices</a:t>
            </a:r>
            <a:endParaRPr lang="pl-PL" sz="3100" dirty="0" smtClean="0"/>
          </a:p>
        </p:txBody>
      </p:sp>
    </p:spTree>
    <p:extLst>
      <p:ext uri="{BB962C8B-B14F-4D97-AF65-F5344CB8AC3E}">
        <p14:creationId xmlns:p14="http://schemas.microsoft.com/office/powerpoint/2010/main" val="39104523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r>
              <a:rPr lang="pl-PL" dirty="0" smtClean="0"/>
              <a:t> of AOP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err="1" smtClean="0"/>
              <a:t>Compile</a:t>
            </a:r>
            <a:r>
              <a:rPr lang="pl-PL" sz="3100" dirty="0" smtClean="0"/>
              <a:t> </a:t>
            </a:r>
            <a:r>
              <a:rPr lang="pl-PL" sz="3100" dirty="0" err="1" smtClean="0"/>
              <a:t>time</a:t>
            </a:r>
            <a:r>
              <a:rPr lang="pl-PL" sz="3100" dirty="0" smtClean="0"/>
              <a:t> </a:t>
            </a:r>
            <a:r>
              <a:rPr lang="pl-PL" sz="3100" dirty="0" err="1" smtClean="0"/>
              <a:t>weaving</a:t>
            </a:r>
            <a:r>
              <a:rPr lang="pl-PL" sz="3100" dirty="0" smtClean="0"/>
              <a:t> </a:t>
            </a:r>
          </a:p>
          <a:p>
            <a:pPr lvl="1">
              <a:lnSpc>
                <a:spcPct val="160000"/>
              </a:lnSpc>
            </a:pPr>
            <a:r>
              <a:rPr lang="pl-PL" sz="2700" dirty="0" smtClean="0"/>
              <a:t>Source </a:t>
            </a:r>
            <a:r>
              <a:rPr lang="pl-PL" sz="2700" dirty="0" err="1" smtClean="0"/>
              <a:t>level</a:t>
            </a:r>
            <a:r>
              <a:rPr lang="pl-PL" sz="2700" dirty="0" smtClean="0"/>
              <a:t> </a:t>
            </a:r>
            <a:r>
              <a:rPr lang="pl-PL" sz="2700" dirty="0" err="1" smtClean="0"/>
              <a:t>weaving</a:t>
            </a:r>
            <a:endParaRPr lang="pl-PL" sz="27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Writting</a:t>
            </a:r>
            <a:r>
              <a:rPr lang="pl-PL" sz="2700" dirty="0" smtClean="0"/>
              <a:t> </a:t>
            </a:r>
            <a:r>
              <a:rPr lang="pl-PL" sz="2700" dirty="0" err="1" smtClean="0"/>
              <a:t>own</a:t>
            </a:r>
            <a:r>
              <a:rPr lang="pl-PL" sz="2700" dirty="0" smtClean="0"/>
              <a:t> </a:t>
            </a:r>
            <a:r>
              <a:rPr lang="pl-PL" sz="2700" dirty="0" err="1" smtClean="0"/>
              <a:t>compiler</a:t>
            </a:r>
            <a:endParaRPr lang="pl-PL" sz="27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Modification</a:t>
            </a:r>
            <a:r>
              <a:rPr lang="pl-PL" sz="2700" dirty="0" smtClean="0"/>
              <a:t> of MSIL </a:t>
            </a:r>
            <a:r>
              <a:rPr lang="pl-PL" sz="2700" dirty="0" err="1" smtClean="0"/>
              <a:t>code</a:t>
            </a:r>
            <a:endParaRPr lang="pl-PL" sz="2700" dirty="0" smtClean="0"/>
          </a:p>
        </p:txBody>
      </p:sp>
    </p:spTree>
    <p:extLst>
      <p:ext uri="{BB962C8B-B14F-4D97-AF65-F5344CB8AC3E}">
        <p14:creationId xmlns:p14="http://schemas.microsoft.com/office/powerpoint/2010/main" val="840249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Concepts</a:t>
            </a:r>
            <a:r>
              <a:rPr lang="pl-PL" dirty="0" smtClean="0"/>
              <a:t> of AOP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1000" y="1375792"/>
            <a:ext cx="8382000" cy="471750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l-PL" sz="3100" dirty="0" smtClean="0"/>
              <a:t>Run </a:t>
            </a:r>
            <a:r>
              <a:rPr lang="pl-PL" sz="3100" dirty="0" err="1" smtClean="0"/>
              <a:t>time</a:t>
            </a:r>
            <a:r>
              <a:rPr lang="pl-PL" sz="3100" dirty="0" smtClean="0"/>
              <a:t> </a:t>
            </a:r>
            <a:r>
              <a:rPr lang="pl-PL" sz="3100" dirty="0" err="1" smtClean="0"/>
              <a:t>weaving</a:t>
            </a:r>
            <a:endParaRPr lang="pl-PL" sz="31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Proxies</a:t>
            </a:r>
            <a:endParaRPr lang="pl-PL" sz="27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Load</a:t>
            </a:r>
            <a:r>
              <a:rPr lang="pl-PL" sz="2700" dirty="0" smtClean="0"/>
              <a:t> </a:t>
            </a:r>
            <a:r>
              <a:rPr lang="pl-PL" sz="2700" dirty="0" err="1" smtClean="0"/>
              <a:t>time</a:t>
            </a:r>
            <a:r>
              <a:rPr lang="pl-PL" sz="2700" dirty="0" smtClean="0"/>
              <a:t> </a:t>
            </a:r>
            <a:r>
              <a:rPr lang="pl-PL" sz="2700" dirty="0" err="1" smtClean="0"/>
              <a:t>static</a:t>
            </a:r>
            <a:r>
              <a:rPr lang="pl-PL" sz="2700" dirty="0" smtClean="0"/>
              <a:t> </a:t>
            </a:r>
            <a:r>
              <a:rPr lang="pl-PL" sz="2700" dirty="0" err="1" smtClean="0"/>
              <a:t>weaving</a:t>
            </a:r>
            <a:r>
              <a:rPr lang="pl-PL" sz="2700" dirty="0" smtClean="0"/>
              <a:t> – </a:t>
            </a:r>
            <a:r>
              <a:rPr lang="pl-PL" sz="2700" dirty="0" err="1" smtClean="0"/>
              <a:t>define</a:t>
            </a:r>
            <a:r>
              <a:rPr lang="pl-PL" sz="2700" dirty="0" smtClean="0"/>
              <a:t> </a:t>
            </a:r>
            <a:r>
              <a:rPr lang="pl-PL" sz="2700" dirty="0" err="1" smtClean="0"/>
              <a:t>pointcuts</a:t>
            </a:r>
            <a:r>
              <a:rPr lang="pl-PL" sz="2700" dirty="0" smtClean="0"/>
              <a:t> </a:t>
            </a:r>
            <a:r>
              <a:rPr lang="pl-PL" sz="2700" dirty="0" err="1" smtClean="0"/>
              <a:t>using</a:t>
            </a:r>
            <a:r>
              <a:rPr lang="pl-PL" sz="2700" dirty="0" smtClean="0"/>
              <a:t> </a:t>
            </a:r>
            <a:r>
              <a:rPr lang="pl-PL" sz="2700" dirty="0" err="1" smtClean="0"/>
              <a:t>compile</a:t>
            </a:r>
            <a:r>
              <a:rPr lang="pl-PL" sz="2700" dirty="0" smtClean="0"/>
              <a:t> </a:t>
            </a:r>
            <a:r>
              <a:rPr lang="pl-PL" sz="2700" dirty="0" err="1" smtClean="0"/>
              <a:t>time</a:t>
            </a:r>
            <a:r>
              <a:rPr lang="pl-PL" sz="2700" dirty="0" smtClean="0"/>
              <a:t> </a:t>
            </a:r>
            <a:r>
              <a:rPr lang="pl-PL" sz="2700" dirty="0" err="1" smtClean="0"/>
              <a:t>weaving</a:t>
            </a:r>
            <a:r>
              <a:rPr lang="pl-PL" sz="2700" dirty="0" smtClean="0"/>
              <a:t> and </a:t>
            </a:r>
            <a:r>
              <a:rPr lang="pl-PL" sz="2700" dirty="0" err="1" smtClean="0"/>
              <a:t>add</a:t>
            </a:r>
            <a:r>
              <a:rPr lang="pl-PL" sz="2700" dirty="0" smtClean="0"/>
              <a:t> </a:t>
            </a:r>
            <a:r>
              <a:rPr lang="pl-PL" sz="2700" dirty="0" err="1" smtClean="0"/>
              <a:t>advices</a:t>
            </a:r>
            <a:r>
              <a:rPr lang="pl-PL" sz="2700" dirty="0" smtClean="0"/>
              <a:t> </a:t>
            </a:r>
            <a:r>
              <a:rPr lang="pl-PL" sz="2700" dirty="0" err="1" smtClean="0"/>
              <a:t>at</a:t>
            </a:r>
            <a:r>
              <a:rPr lang="pl-PL" sz="2700" dirty="0" smtClean="0"/>
              <a:t> run </a:t>
            </a:r>
            <a:r>
              <a:rPr lang="pl-PL" sz="2700" dirty="0" err="1" smtClean="0"/>
              <a:t>time</a:t>
            </a:r>
            <a:endParaRPr lang="pl-PL" sz="2700" dirty="0" smtClean="0"/>
          </a:p>
          <a:p>
            <a:pPr lvl="1">
              <a:lnSpc>
                <a:spcPct val="160000"/>
              </a:lnSpc>
            </a:pPr>
            <a:r>
              <a:rPr lang="pl-PL" sz="2700" dirty="0" err="1" smtClean="0"/>
              <a:t>Dynamic</a:t>
            </a:r>
            <a:r>
              <a:rPr lang="pl-PL" sz="2700" dirty="0" smtClean="0"/>
              <a:t> </a:t>
            </a:r>
            <a:r>
              <a:rPr lang="pl-PL" sz="2700" dirty="0" err="1" smtClean="0"/>
              <a:t>proxies</a:t>
            </a:r>
            <a:r>
              <a:rPr lang="pl-PL" sz="2700" dirty="0"/>
              <a:t> </a:t>
            </a:r>
            <a:r>
              <a:rPr lang="pl-PL" sz="2700" dirty="0" smtClean="0"/>
              <a:t>- </a:t>
            </a:r>
            <a:r>
              <a:rPr lang="pl-PL" sz="2400" i="1" dirty="0" err="1"/>
              <a:t>System.Reflection.Emit</a:t>
            </a:r>
            <a:endParaRPr lang="pl-PL" sz="2700" dirty="0" smtClean="0"/>
          </a:p>
        </p:txBody>
      </p:sp>
    </p:spTree>
    <p:extLst>
      <p:ext uri="{BB962C8B-B14F-4D97-AF65-F5344CB8AC3E}">
        <p14:creationId xmlns:p14="http://schemas.microsoft.com/office/powerpoint/2010/main" val="120188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20472_Visual_Studio_Template_Light_16x9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dlewnia metal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7-20472_Visual_Studio_Template_Light_16x9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525051"/>
      </a:hlink>
      <a:folHlink>
        <a:srgbClr val="525051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VS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dlewnia metal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7-20472_Visual_Studio_Template_Light_4x3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White with Consolas font for code slides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DEE6F3"/>
      </a:hlink>
      <a:folHlink>
        <a:srgbClr val="DEE6F3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 Studio_Light_16x9_PowerPoint</Template>
  <TotalTime>4780</TotalTime>
  <Words>220</Words>
  <Application>Microsoft Office PowerPoint</Application>
  <PresentationFormat>On-screen Show (4:3)</PresentationFormat>
  <Paragraphs>97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7-20472_Visual_Studio_Template_Light_16x9</vt:lpstr>
      <vt:lpstr>1_7-20472_Visual_Studio_Template_Light_16x9</vt:lpstr>
      <vt:lpstr>White with Consolas font for code slides</vt:lpstr>
      <vt:lpstr>VS</vt:lpstr>
      <vt:lpstr>1_7-20472_Visual_Studio_Template_Light_4x3</vt:lpstr>
      <vt:lpstr>1_White with Consolas font for code slides</vt:lpstr>
      <vt:lpstr>Aspect Oriented Programming</vt:lpstr>
      <vt:lpstr>Overview</vt:lpstr>
      <vt:lpstr>Overview</vt:lpstr>
      <vt:lpstr>Problems</vt:lpstr>
      <vt:lpstr>History</vt:lpstr>
      <vt:lpstr>History</vt:lpstr>
      <vt:lpstr>Basic Concepts of AOP</vt:lpstr>
      <vt:lpstr>Basic Concepts of AOP</vt:lpstr>
      <vt:lpstr>Basic Concepts of AOP</vt:lpstr>
      <vt:lpstr>Usage Scenario</vt:lpstr>
      <vt:lpstr>Available frameworks for .NET</vt:lpstr>
      <vt:lpstr>Postsharp overview</vt:lpstr>
      <vt:lpstr>Postsharp aspects</vt:lpstr>
      <vt:lpstr>Postsharp aspects</vt:lpstr>
      <vt:lpstr>Postsharp aspects</vt:lpstr>
      <vt:lpstr>Applying Postsharp aspects</vt:lpstr>
      <vt:lpstr>Sources</vt:lpstr>
      <vt:lpstr>PowerPoint Presentation</vt:lpstr>
      <vt:lpstr>AOP in 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Hostowanie serwisów</dc:title>
  <dc:subject>WCF</dc:subject>
  <dc:creator>Kuba</dc:creator>
  <cp:lastModifiedBy>malczu</cp:lastModifiedBy>
  <cp:revision>203</cp:revision>
  <dcterms:created xsi:type="dcterms:W3CDTF">2011-02-06T20:51:13Z</dcterms:created>
  <dcterms:modified xsi:type="dcterms:W3CDTF">2012-04-21T07:27:40Z</dcterms:modified>
</cp:coreProperties>
</file>