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39"/>
  </p:notesMasterIdLst>
  <p:handoutMasterIdLst>
    <p:handoutMasterId r:id="rId40"/>
  </p:handoutMasterIdLst>
  <p:sldIdLst>
    <p:sldId id="293" r:id="rId3"/>
    <p:sldId id="339" r:id="rId4"/>
    <p:sldId id="338" r:id="rId5"/>
    <p:sldId id="340" r:id="rId6"/>
    <p:sldId id="341" r:id="rId7"/>
    <p:sldId id="342" r:id="rId8"/>
    <p:sldId id="343"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2" r:id="rId26"/>
    <p:sldId id="361" r:id="rId27"/>
    <p:sldId id="363" r:id="rId28"/>
    <p:sldId id="364" r:id="rId29"/>
    <p:sldId id="365" r:id="rId30"/>
    <p:sldId id="366" r:id="rId31"/>
    <p:sldId id="367" r:id="rId32"/>
    <p:sldId id="368" r:id="rId33"/>
    <p:sldId id="369" r:id="rId34"/>
    <p:sldId id="370" r:id="rId35"/>
    <p:sldId id="372" r:id="rId36"/>
    <p:sldId id="373" r:id="rId37"/>
    <p:sldId id="256" r:id="rId38"/>
  </p:sldIdLst>
  <p:sldSz cx="9144000" cy="6858000" type="screen4x3"/>
  <p:notesSz cx="68580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253980-6334-4DA3-9A68-6F7A2A2E440C}">
          <p14:sldIdLst>
            <p14:sldId id="293"/>
            <p14:sldId id="339"/>
            <p14:sldId id="338"/>
            <p14:sldId id="340"/>
            <p14:sldId id="341"/>
            <p14:sldId id="342"/>
            <p14:sldId id="343"/>
            <p14:sldId id="345"/>
            <p14:sldId id="346"/>
            <p14:sldId id="347"/>
            <p14:sldId id="348"/>
            <p14:sldId id="349"/>
            <p14:sldId id="350"/>
            <p14:sldId id="351"/>
            <p14:sldId id="352"/>
            <p14:sldId id="353"/>
            <p14:sldId id="354"/>
            <p14:sldId id="355"/>
            <p14:sldId id="356"/>
            <p14:sldId id="357"/>
            <p14:sldId id="358"/>
            <p14:sldId id="359"/>
            <p14:sldId id="360"/>
            <p14:sldId id="362"/>
            <p14:sldId id="361"/>
            <p14:sldId id="363"/>
            <p14:sldId id="364"/>
            <p14:sldId id="365"/>
            <p14:sldId id="366"/>
            <p14:sldId id="367"/>
            <p14:sldId id="368"/>
            <p14:sldId id="369"/>
            <p14:sldId id="370"/>
            <p14:sldId id="372"/>
            <p14:sldId id="373"/>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80808"/>
    <a:srgbClr val="F6AE1E"/>
    <a:srgbClr val="FF0066"/>
    <a:srgbClr val="000000"/>
    <a:srgbClr val="F3AF35"/>
    <a:srgbClr val="9C42E6"/>
    <a:srgbClr val="D1943B"/>
    <a:srgbClr val="F8F57B"/>
    <a:srgbClr val="D5B9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6105" autoAdjust="0"/>
  </p:normalViewPr>
  <p:slideViewPr>
    <p:cSldViewPr>
      <p:cViewPr varScale="1">
        <p:scale>
          <a:sx n="77" d="100"/>
          <a:sy n="77" d="100"/>
        </p:scale>
        <p:origin x="-1056" y="-84"/>
      </p:cViewPr>
      <p:guideLst>
        <p:guide orient="horz" pos="96"/>
        <p:guide orient="horz" pos="887"/>
        <p:guide orient="horz" pos="1484"/>
        <p:guide orient="horz" pos="1008"/>
        <p:guide orient="horz" pos="2544"/>
        <p:guide orient="horz" pos="4176"/>
        <p:guide pos="3116"/>
        <p:guide pos="244"/>
        <p:guide pos="460"/>
        <p:guide pos="5516"/>
        <p:guide pos="893"/>
        <p:guide pos="5293"/>
      </p:guideLst>
    </p:cSldViewPr>
  </p:slid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36" d="100"/>
          <a:sy n="36" d="100"/>
        </p:scale>
        <p:origin x="-2202"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r>
              <a:rPr lang="en-US" dirty="0" smtClean="0"/>
              <a:t>A Lap Around </a:t>
            </a:r>
            <a:br>
              <a:rPr lang="en-US" dirty="0" smtClean="0"/>
            </a:br>
            <a:r>
              <a:rPr lang="en-US" dirty="0" smtClean="0"/>
              <a:t>Windows Azure</a:t>
            </a:r>
            <a:endParaRPr lang="en-US" dirty="0">
              <a:latin typeface="Calibri" pitchFamily="34" charset="0"/>
            </a:endParaRPr>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10/11/2011</a:t>
            </a:fld>
            <a:endParaRPr lang="en-US" dirty="0">
              <a:latin typeface="Calibri" pitchFamily="34" charset="0"/>
            </a:endParaRPr>
          </a:p>
        </p:txBody>
      </p:sp>
      <p:sp>
        <p:nvSpPr>
          <p:cNvPr id="4" name="Footer Placeholder 3"/>
          <p:cNvSpPr>
            <a:spLocks noGrp="1"/>
          </p:cNvSpPr>
          <p:nvPr>
            <p:ph type="ftr" sz="quarter" idx="2"/>
          </p:nvPr>
        </p:nvSpPr>
        <p:spPr>
          <a:xfrm>
            <a:off x="0" y="8829967"/>
            <a:ext cx="6248400" cy="46482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829967"/>
            <a:ext cx="608013" cy="46482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2850913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Calibri" pitchFamily="34" charset="0"/>
              </a:defRPr>
            </a:lvl1pPr>
          </a:lstStyle>
          <a:p>
            <a:r>
              <a:rPr lang="en-US" dirty="0" smtClean="0"/>
              <a:t>A Lap Around </a:t>
            </a:r>
            <a:br>
              <a:rPr lang="en-US" dirty="0" smtClean="0"/>
            </a:br>
            <a:r>
              <a:rPr lang="en-US" dirty="0" smtClean="0"/>
              <a:t>Windows Azure</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10/11/2011</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6172200" cy="46482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829967"/>
            <a:ext cx="684213" cy="46482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1740324266"/>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10/11/2011 10:14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202" y="8829967"/>
            <a:ext cx="684213" cy="46482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10/12/2011 12:23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10/12/2011 12:53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10/12/2011 1:35 AM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35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10/11/2011 11:06 PM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36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5" y="1905001"/>
            <a:ext cx="7681913" cy="1523495"/>
          </a:xfrm>
        </p:spPr>
        <p:txBody>
          <a:bodyPr>
            <a:noAutofit/>
          </a:bodyPr>
          <a:lstStyle>
            <a:lvl1pPr>
              <a:lnSpc>
                <a:spcPct val="90000"/>
              </a:lnSpc>
              <a:defRPr sz="4400" b="1"/>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4038600"/>
            <a:ext cx="3456094" cy="914400"/>
          </a:xfrm>
        </p:spPr>
        <p:txBody>
          <a:bodyPr>
            <a:noAutofit/>
          </a:bodyPr>
          <a:lstStyle>
            <a:lvl1pPr marL="457200" indent="-457200" algn="l">
              <a:lnSpc>
                <a:spcPct val="75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Click to edit Master subtitle style</a:t>
            </a:r>
            <a:endParaRPr lang="en-US" dirty="0"/>
          </a:p>
        </p:txBody>
      </p:sp>
      <p:sp>
        <p:nvSpPr>
          <p:cNvPr id="7" name="Text Placeholder 6"/>
          <p:cNvSpPr>
            <a:spLocks noGrp="1"/>
          </p:cNvSpPr>
          <p:nvPr>
            <p:ph type="body" sz="quarter" idx="10" hasCustomPrompt="1"/>
          </p:nvPr>
        </p:nvSpPr>
        <p:spPr>
          <a:xfrm>
            <a:off x="4945954" y="5486400"/>
            <a:ext cx="3456094" cy="838200"/>
          </a:xfrm>
        </p:spPr>
        <p:txBody>
          <a:bodyPr vert="horz" wrap="square" lIns="0" tIns="0" rIns="0" bIns="0" rtlCol="0">
            <a:noAutofit/>
          </a:bodyPr>
          <a:lstStyle>
            <a:lvl1pPr marL="457200" indent="-457200" algn="l" defTabSz="914363" rtl="0" eaLnBrk="1" latinLnBrk="0" hangingPunct="1">
              <a:lnSpc>
                <a:spcPct val="75000"/>
              </a:lnSpc>
              <a:spcBef>
                <a:spcPts val="0"/>
              </a:spcBef>
              <a:spcAft>
                <a:spcPts val="0"/>
              </a:spcAft>
              <a:buFont typeface="Arial" pitchFamily="34" charset="0"/>
              <a:buNone/>
              <a:tabLst>
                <a:tab pos="457200" algn="l"/>
              </a:tabLst>
              <a:defRPr lang="en-US" sz="3000" kern="1200" dirty="0">
                <a:solidFill>
                  <a:schemeClr val="tx1">
                    <a:tint val="75000"/>
                  </a:schemeClr>
                </a:solidFill>
                <a:latin typeface="+mn-lt"/>
                <a:ea typeface="+mn-ea"/>
                <a:cs typeface="+mn-cs"/>
                <a:sym typeface="Wingdings"/>
              </a:defRPr>
            </a:lvl1pPr>
          </a:lstStyle>
          <a:p>
            <a:r>
              <a:rPr lang="en-US" dirty="0" smtClean="0"/>
              <a:t>	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peaker Notes BLACK slide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baseline="0"/>
            </a:lvl1pPr>
          </a:lstStyle>
          <a:p>
            <a:r>
              <a:rPr lang="en-US" dirty="0" smtClean="0"/>
              <a:t>Use this Slide for Speaker Notes</a:t>
            </a:r>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793750" indent="-384175">
              <a:buClr>
                <a:schemeClr val="tx1"/>
              </a:buClr>
              <a:buSzPct val="70000"/>
              <a:buFont typeface="Wingdings" pitchFamily="2" charset="2"/>
              <a:buChar char="l"/>
              <a:defRPr/>
            </a:lvl2pPr>
            <a:lvl3pPr marL="1147763" indent="-346075">
              <a:buClr>
                <a:schemeClr val="tx1"/>
              </a:buClr>
              <a:buSzPct val="70000"/>
              <a:buFont typeface="Wingdings" pitchFamily="2" charset="2"/>
              <a:buChar char="l"/>
              <a:defRPr/>
            </a:lvl3pPr>
            <a:lvl4pPr marL="1476375" indent="-328613">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peaker Notes BLACK slide with Footer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a:lvl1pPr>
          </a:lstStyle>
          <a:p>
            <a:r>
              <a:rPr lang="en-US" dirty="0" smtClean="0"/>
              <a:t>Use this Slide for Speaker Notes</a:t>
            </a:r>
            <a:endParaRPr lang="en-US" dirty="0"/>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801688" indent="-392113">
              <a:buClr>
                <a:schemeClr val="tx1"/>
              </a:buClr>
              <a:buSzPct val="70000"/>
              <a:buFont typeface="Wingdings" pitchFamily="2" charset="2"/>
              <a:buChar char="l"/>
              <a:defRPr/>
            </a:lvl2pPr>
            <a:lvl3pPr marL="1155700" indent="-346075">
              <a:buClr>
                <a:schemeClr val="tx1"/>
              </a:buClr>
              <a:buSzPct val="70000"/>
              <a:buFont typeface="Wingdings" pitchFamily="2" charset="2"/>
              <a:buChar char="l"/>
              <a:defRPr/>
            </a:lvl3pPr>
            <a:lvl4pPr marL="1476375" indent="-312738">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CURRENT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TURE - Developer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FUTURE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30044" y="1905000"/>
            <a:ext cx="7682119"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and Announc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730044" y="1905000"/>
            <a:ext cx="7682119"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vert="horz" wrap="square" lIns="0" tIns="0" rIns="0" bIns="0" rtlCol="0" anchor="t">
            <a:spAutoFit/>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FUTURE Content</a:t>
            </a:r>
            <a:endParaRPr lang="en-US" dirty="0"/>
          </a:p>
        </p:txBody>
      </p:sp>
      <p:sp>
        <p:nvSpPr>
          <p:cNvPr id="6" name="Text Placeholder 5"/>
          <p:cNvSpPr>
            <a:spLocks noGrp="1"/>
          </p:cNvSpPr>
          <p:nvPr>
            <p:ph type="body" sz="quarter" idx="10"/>
          </p:nvPr>
        </p:nvSpPr>
        <p:spPr>
          <a:xfrm>
            <a:off x="730044" y="1411553"/>
            <a:ext cx="7672004" cy="1994841"/>
          </a:xfrm>
        </p:spPr>
        <p:txBody>
          <a:bodyPr/>
          <a:lstStyle>
            <a:lvl1pPr>
              <a:lnSpc>
                <a:spcPct val="78000"/>
              </a:lnSpc>
              <a:defRPr/>
            </a:lvl1pPr>
            <a:lvl2pPr>
              <a:lnSpc>
                <a:spcPct val="78000"/>
              </a:lnSpc>
              <a:buClr>
                <a:srgbClr val="95E3E7"/>
              </a:buClr>
              <a:defRPr/>
            </a:lvl2pPr>
            <a:lvl3pPr>
              <a:lnSpc>
                <a:spcPct val="78000"/>
              </a:lnSpc>
              <a:buClr>
                <a:srgbClr val="95E3E7"/>
              </a:buClr>
              <a:defRPr/>
            </a:lvl3pPr>
            <a:lvl4pPr>
              <a:lnSpc>
                <a:spcPct val="78000"/>
              </a:lnSpc>
              <a:buClr>
                <a:srgbClr val="95E3E7"/>
              </a:buClr>
              <a:defRPr/>
            </a:lvl4pPr>
            <a:lvl5pPr>
              <a:lnSpc>
                <a:spcPct val="78000"/>
              </a:lnSpc>
              <a:buClr>
                <a:srgbClr val="95E3E7"/>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730044" y="1412875"/>
            <a:ext cx="7681532" cy="1994841"/>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730045" y="1411554"/>
            <a:ext cx="3670461" cy="1981376"/>
          </a:xfrm>
        </p:spPr>
        <p:txBody>
          <a:bodyPr/>
          <a:lstStyle>
            <a:lvl1pPr marL="339976" indent="-339976">
              <a:lnSpc>
                <a:spcPct val="78000"/>
              </a:lnSpc>
              <a:defRPr sz="2800"/>
            </a:lvl1pPr>
            <a:lvl2pPr marL="673338" indent="-325424">
              <a:lnSpc>
                <a:spcPct val="78000"/>
              </a:lnSpc>
              <a:defRPr sz="2400"/>
            </a:lvl2pPr>
            <a:lvl3pPr marL="953785" indent="-288384">
              <a:lnSpc>
                <a:spcPct val="78000"/>
              </a:lnSpc>
              <a:defRPr sz="2000"/>
            </a:lvl3pPr>
            <a:lvl4pPr marL="1227618" indent="-273833">
              <a:lnSpc>
                <a:spcPct val="78000"/>
              </a:lnSpc>
              <a:defRPr sz="1800"/>
            </a:lvl4pPr>
            <a:lvl5pPr marL="1516002" indent="-280447">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6330" y="1411554"/>
            <a:ext cx="3725246" cy="1981376"/>
          </a:xfrm>
        </p:spPr>
        <p:txBody>
          <a:bodyPr/>
          <a:lstStyle>
            <a:lvl1pPr marL="347914" indent="-347914">
              <a:lnSpc>
                <a:spcPct val="78000"/>
              </a:lnSpc>
              <a:defRPr sz="2800"/>
            </a:lvl1pPr>
            <a:lvl2pPr marL="673338" indent="-339976">
              <a:lnSpc>
                <a:spcPct val="78000"/>
              </a:lnSpc>
              <a:defRPr sz="2400"/>
            </a:lvl2pPr>
            <a:lvl3pPr marL="961722" indent="-302936">
              <a:lnSpc>
                <a:spcPct val="78000"/>
              </a:lnSpc>
              <a:defRPr sz="2000"/>
            </a:lvl3pPr>
            <a:lvl4pPr marL="1227618" indent="-265896">
              <a:lnSpc>
                <a:spcPct val="78000"/>
              </a:lnSpc>
              <a:defRPr sz="1800"/>
            </a:lvl4pPr>
            <a:lvl5pPr marL="1516002" indent="-273833">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045" y="1411553"/>
            <a:ext cx="3670461"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0044" y="2174876"/>
            <a:ext cx="3670461" cy="1464503"/>
          </a:xfrm>
        </p:spPr>
        <p:txBody>
          <a:bodyPr/>
          <a:lstStyle>
            <a:lvl1pPr marL="281770" indent="-281770">
              <a:lnSpc>
                <a:spcPct val="78000"/>
              </a:lnSpc>
              <a:defRPr sz="2300"/>
            </a:lvl1pPr>
            <a:lvl2pPr marL="562218" indent="-265896">
              <a:lnSpc>
                <a:spcPct val="78000"/>
              </a:lnSpc>
              <a:defRPr sz="2000"/>
            </a:lvl2pPr>
            <a:lvl3pPr marL="813562" indent="-243407">
              <a:lnSpc>
                <a:spcPct val="78000"/>
              </a:lnSpc>
              <a:defRPr sz="1800"/>
            </a:lvl3pPr>
            <a:lvl4pPr marL="1050354" indent="-228856">
              <a:lnSpc>
                <a:spcPct val="78000"/>
              </a:lnSpc>
              <a:defRPr sz="1700"/>
            </a:lvl4pPr>
            <a:lvl5pPr marL="1279210" indent="-206367">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95" y="1411553"/>
            <a:ext cx="3658553"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3495" y="2174876"/>
            <a:ext cx="3668081" cy="1464503"/>
          </a:xfrm>
        </p:spPr>
        <p:txBody>
          <a:bodyPr/>
          <a:lstStyle>
            <a:lvl1pPr marL="296321" indent="-296321">
              <a:lnSpc>
                <a:spcPct val="78000"/>
              </a:lnSpc>
              <a:defRPr sz="2300"/>
            </a:lvl1pPr>
            <a:lvl2pPr marL="570155" indent="-273833">
              <a:lnSpc>
                <a:spcPct val="78000"/>
              </a:lnSpc>
              <a:defRPr sz="2000"/>
            </a:lvl2pPr>
            <a:lvl3pPr marL="821499" indent="-244730">
              <a:lnSpc>
                <a:spcPct val="78000"/>
              </a:lnSpc>
              <a:defRPr sz="1800"/>
            </a:lvl3pPr>
            <a:lvl4pPr marL="1050354" indent="-236793">
              <a:lnSpc>
                <a:spcPct val="78000"/>
              </a:lnSpc>
              <a:defRPr sz="1700"/>
            </a:lvl4pPr>
            <a:lvl5pPr marL="1279210" indent="-220919">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350" y="152400"/>
            <a:ext cx="8369300"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30250" y="1408113"/>
            <a:ext cx="7672388" cy="199484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696" r:id="rId4"/>
    <p:sldLayoutId id="2147483722"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Picture 4" descr="16-9-coding-white-space.png"/>
          <p:cNvPicPr>
            <a:picLocks noChangeAspect="1"/>
          </p:cNvPicPr>
          <p:nvPr/>
        </p:nvPicPr>
        <p:blipFill>
          <a:blip r:embed="rId5"/>
          <a:stretch>
            <a:fillRect/>
          </a:stretch>
        </p:blipFill>
        <p:spPr>
          <a:xfrm>
            <a:off x="387350" y="1331495"/>
            <a:ext cx="8369300" cy="5526505"/>
          </a:xfrm>
          <a:prstGeom prst="rect">
            <a:avLst/>
          </a:prstGeom>
        </p:spPr>
      </p:pic>
      <p:sp>
        <p:nvSpPr>
          <p:cNvPr id="2" name="Title Placeholder 1"/>
          <p:cNvSpPr>
            <a:spLocks noGrp="1"/>
          </p:cNvSpPr>
          <p:nvPr>
            <p:ph type="title"/>
          </p:nvPr>
        </p:nvSpPr>
        <p:spPr>
          <a:xfrm>
            <a:off x="381000" y="152400"/>
            <a:ext cx="8382000" cy="5539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3505" y="1459832"/>
            <a:ext cx="8005009" cy="160293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4" r:id="rId2"/>
  </p:sldLayoutIdLst>
  <p:transition>
    <p:fade/>
  </p:transition>
  <p:txStyles>
    <p:titleStyle>
      <a:lvl1pPr algn="l" defTabSz="914363" rtl="0" eaLnBrk="1" latinLnBrk="0" hangingPunct="1">
        <a:lnSpc>
          <a:spcPct val="90000"/>
        </a:lnSpc>
        <a:spcBef>
          <a:spcPct val="0"/>
        </a:spcBef>
        <a:buNone/>
        <a:defRPr lang="en-US" sz="4000" b="0" kern="1200" cap="none" spc="-150" dirty="0">
          <a:ln w="3175">
            <a:noFill/>
          </a:ln>
          <a:gradFill>
            <a:gsLst>
              <a:gs pos="0">
                <a:srgbClr val="FFFFFF"/>
              </a:gs>
              <a:gs pos="86000">
                <a:srgbClr val="FFFFFF"/>
              </a:gs>
            </a:gsLst>
            <a:lin ang="5400000" scaled="0"/>
          </a:gradFill>
          <a:effectLst/>
          <a:latin typeface="+mj-lt"/>
          <a:ea typeface="+mn-ea"/>
          <a:cs typeface="Arial" charset="0"/>
        </a:defRPr>
      </a:lvl1pPr>
    </p:titleStyle>
    <p:bodyStyle>
      <a:lvl1pPr marL="0" indent="0" algn="l" defTabSz="914363" rtl="0" eaLnBrk="1" latinLnBrk="0" hangingPunct="1">
        <a:lnSpc>
          <a:spcPct val="78000"/>
        </a:lnSpc>
        <a:spcBef>
          <a:spcPct val="20000"/>
        </a:spcBef>
        <a:buFont typeface="Arial" pitchFamily="34" charset="0"/>
        <a:buNone/>
        <a:defRPr sz="2800" b="0"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78000"/>
        </a:lnSpc>
        <a:spcBef>
          <a:spcPct val="20000"/>
        </a:spcBef>
        <a:buFont typeface="Arial" pitchFamily="34" charset="0"/>
        <a:buNone/>
        <a:defRPr sz="2400" b="0"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www.youtube.com/watch?v=mLZUhPitCK4&amp;feature=related"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archcloudcomputing.techtarget.com/feature/Microsoft-2011-top-cloud-computing-provider#slideshow"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38400"/>
            <a:ext cx="7681913" cy="1523495"/>
          </a:xfrm>
        </p:spPr>
        <p:txBody>
          <a:bodyPr/>
          <a:lstStyle/>
          <a:p>
            <a:r>
              <a:rPr lang="pl-PL" sz="3600" dirty="0" smtClean="0"/>
              <a:t>HP Meetings</a:t>
            </a:r>
            <a:br>
              <a:rPr lang="pl-PL" sz="3600" dirty="0" smtClean="0"/>
            </a:br>
            <a:r>
              <a:rPr lang="en-US" sz="2800" dirty="0" smtClean="0"/>
              <a:t>Windows Azure</a:t>
            </a:r>
            <a:r>
              <a:rPr lang="pl-PL" sz="2800" dirty="0" smtClean="0"/>
              <a:t> Basics</a:t>
            </a:r>
            <a:endParaRPr lang="en-US" sz="3600" dirty="0"/>
          </a:p>
        </p:txBody>
      </p:sp>
      <p:sp>
        <p:nvSpPr>
          <p:cNvPr id="3" name="Subtitle 2"/>
          <p:cNvSpPr>
            <a:spLocks noGrp="1"/>
          </p:cNvSpPr>
          <p:nvPr>
            <p:ph type="subTitle" idx="1"/>
          </p:nvPr>
        </p:nvSpPr>
        <p:spPr>
          <a:xfrm>
            <a:off x="6705600" y="6096000"/>
            <a:ext cx="2216846" cy="381000"/>
          </a:xfrm>
        </p:spPr>
        <p:txBody>
          <a:bodyPr/>
          <a:lstStyle/>
          <a:p>
            <a:r>
              <a:rPr lang="pl-PL" sz="2800" dirty="0" smtClean="0"/>
              <a:t>Jakub Malczak</a:t>
            </a:r>
            <a:endParaRPr lang="en-US" sz="2800"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553998"/>
          </a:xfrm>
        </p:spPr>
        <p:txBody>
          <a:bodyPr/>
          <a:lstStyle/>
          <a:p>
            <a:r>
              <a:rPr lang="pl-PL" dirty="0" smtClean="0"/>
              <a:t>Service Bus and ACS</a:t>
            </a:r>
            <a:endParaRPr lang="en-US" dirty="0"/>
          </a:p>
        </p:txBody>
      </p:sp>
      <p:pic>
        <p:nvPicPr>
          <p:cNvPr id="1026" name="Picture 2" descr="http://i.msdn.microsoft.com/dynimg/IC4780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712" y="1576387"/>
            <a:ext cx="3790950" cy="23336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sdn.microsoft.com/dynimg/IC47809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4143374"/>
            <a:ext cx="5229225" cy="2333626"/>
          </a:xfrm>
          <a:prstGeom prst="rect">
            <a:avLst/>
          </a:prstGeom>
          <a:noFill/>
          <a:extLst>
            <a:ext uri="{909E8E84-426E-40DD-AFC4-6F175D3DCCD1}">
              <a14:hiddenFill xmlns:a14="http://schemas.microsoft.com/office/drawing/2010/main">
                <a:solidFill>
                  <a:srgbClr val="FFFFFF"/>
                </a:solidFill>
              </a14:hiddenFill>
            </a:ext>
          </a:extLst>
        </p:spPr>
      </p:pic>
      <p:sp>
        <p:nvSpPr>
          <p:cNvPr id="4" name="Curved Left Arrow 3"/>
          <p:cNvSpPr/>
          <p:nvPr/>
        </p:nvSpPr>
        <p:spPr bwMode="auto">
          <a:xfrm>
            <a:off x="7239000" y="2743200"/>
            <a:ext cx="1143000" cy="2133600"/>
          </a:xfrm>
          <a:prstGeom prst="curved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7" name="Curved Left Arrow 6"/>
          <p:cNvSpPr/>
          <p:nvPr/>
        </p:nvSpPr>
        <p:spPr bwMode="auto">
          <a:xfrm flipH="1" flipV="1">
            <a:off x="685800" y="2743200"/>
            <a:ext cx="1143000" cy="2133600"/>
          </a:xfrm>
          <a:prstGeom prst="curved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Tree>
    <p:extLst>
      <p:ext uri="{BB962C8B-B14F-4D97-AF65-F5344CB8AC3E}">
        <p14:creationId xmlns:p14="http://schemas.microsoft.com/office/powerpoint/2010/main" val="411377809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2523640"/>
          </a:xfrm>
        </p:spPr>
        <p:txBody>
          <a:bodyPr/>
          <a:lstStyle/>
          <a:p>
            <a:pPr marL="461963" indent="-461963"/>
            <a:r>
              <a:rPr lang="pl-PL" dirty="0" smtClean="0"/>
              <a:t>SQL Server hosted in the Cloud</a:t>
            </a:r>
          </a:p>
          <a:p>
            <a:pPr marL="461963" indent="-461963"/>
            <a:r>
              <a:rPr lang="pl-PL" dirty="0" smtClean="0"/>
              <a:t>Highly scallable, available and load balanced</a:t>
            </a:r>
          </a:p>
          <a:p>
            <a:pPr marL="461963" indent="-461963"/>
            <a:r>
              <a:rPr lang="pl-PL" dirty="0" smtClean="0"/>
              <a:t>Created to provide relational storage </a:t>
            </a:r>
          </a:p>
          <a:p>
            <a:pPr marL="461963" indent="-461963"/>
            <a:r>
              <a:rPr lang="pl-PL" dirty="0" smtClean="0"/>
              <a:t>Very expensive</a:t>
            </a:r>
            <a:endParaRPr lang="en-US" dirty="0"/>
          </a:p>
        </p:txBody>
      </p:sp>
      <p:sp>
        <p:nvSpPr>
          <p:cNvPr id="3" name="Title 2"/>
          <p:cNvSpPr>
            <a:spLocks noGrp="1"/>
          </p:cNvSpPr>
          <p:nvPr>
            <p:ph type="title"/>
          </p:nvPr>
        </p:nvSpPr>
        <p:spPr>
          <a:xfrm>
            <a:off x="387054" y="152400"/>
            <a:ext cx="8375946" cy="553998"/>
          </a:xfrm>
        </p:spPr>
        <p:txBody>
          <a:bodyPr/>
          <a:lstStyle/>
          <a:p>
            <a:r>
              <a:rPr lang="pl-PL" dirty="0" smtClean="0"/>
              <a:t>SQL Azure</a:t>
            </a:r>
            <a:endParaRPr lang="en-US" dirty="0"/>
          </a:p>
        </p:txBody>
      </p:sp>
    </p:spTree>
    <p:extLst>
      <p:ext uri="{BB962C8B-B14F-4D97-AF65-F5344CB8AC3E}">
        <p14:creationId xmlns:p14="http://schemas.microsoft.com/office/powerpoint/2010/main" val="324601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61963" indent="-461963"/>
            <a:r>
              <a:rPr lang="en-US" dirty="0" smtClean="0"/>
              <a:t>It is an operating system for the cloud</a:t>
            </a:r>
          </a:p>
          <a:p>
            <a:pPr marL="461963" indent="-461963"/>
            <a:r>
              <a:rPr lang="en-US" dirty="0" smtClean="0"/>
              <a:t>It is designed for utility computing</a:t>
            </a:r>
          </a:p>
          <a:p>
            <a:pPr marL="461963" indent="-461963"/>
            <a:r>
              <a:rPr lang="en-US" dirty="0" smtClean="0"/>
              <a:t>It has four primary features:</a:t>
            </a:r>
          </a:p>
          <a:p>
            <a:pPr marL="860425" lvl="1" indent="-398463"/>
            <a:r>
              <a:rPr lang="en-US" dirty="0" smtClean="0"/>
              <a:t>Service management</a:t>
            </a:r>
          </a:p>
          <a:p>
            <a:pPr marL="860425" lvl="1" indent="-398463"/>
            <a:r>
              <a:rPr lang="en-US" dirty="0" smtClean="0"/>
              <a:t>Compute</a:t>
            </a:r>
          </a:p>
          <a:p>
            <a:pPr marL="860425" lvl="1" indent="-398463"/>
            <a:r>
              <a:rPr lang="en-US" dirty="0" smtClean="0"/>
              <a:t>Storage</a:t>
            </a:r>
          </a:p>
          <a:p>
            <a:pPr marL="860425" lvl="1" indent="-398463"/>
            <a:r>
              <a:rPr lang="en-US" dirty="0" smtClean="0"/>
              <a:t>Developer experience</a:t>
            </a:r>
            <a:endParaRPr lang="en-US" dirty="0"/>
          </a:p>
        </p:txBody>
      </p:sp>
      <p:sp>
        <p:nvSpPr>
          <p:cNvPr id="3" name="Title 2"/>
          <p:cNvSpPr>
            <a:spLocks noGrp="1"/>
          </p:cNvSpPr>
          <p:nvPr>
            <p:ph type="title"/>
          </p:nvPr>
        </p:nvSpPr>
        <p:spPr/>
        <p:txBody>
          <a:bodyPr/>
          <a:lstStyle/>
          <a:p>
            <a:r>
              <a:rPr smtClean="0"/>
              <a:t>What Is </a:t>
            </a:r>
            <a:r>
              <a:rPr lang="en-US" dirty="0" smtClean="0"/>
              <a:t>Windows Azure</a:t>
            </a:r>
            <a:r>
              <a:rPr smtClean="0"/>
              <a:t>?</a:t>
            </a:r>
            <a:br>
              <a:rPr smtClean="0"/>
            </a:br>
            <a:r>
              <a:rPr smtClean="0"/>
              <a:t>  </a:t>
            </a:r>
            <a:endParaRPr lang="en-US" dirty="0"/>
          </a:p>
        </p:txBody>
      </p:sp>
    </p:spTree>
    <p:extLst>
      <p:ext uri="{BB962C8B-B14F-4D97-AF65-F5344CB8AC3E}">
        <p14:creationId xmlns:p14="http://schemas.microsoft.com/office/powerpoint/2010/main" val="5778928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1600200" y="4267200"/>
            <a:ext cx="5867400" cy="152400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vert="horz" wrap="square" lIns="121893" tIns="60947" rIns="121893" bIns="60947" numCol="1" rtlCol="0" anchor="ctr" anchorCtr="0" compatLnSpc="1">
            <a:prstTxWarp prst="textNoShape">
              <a:avLst/>
            </a:prstTxWarp>
          </a:bodyPr>
          <a:lstStyle/>
          <a:p>
            <a:pPr algn="ctr" defTabSz="1218585"/>
            <a:endParaRPr lang="en-US" dirty="0" smtClean="0">
              <a:solidFill>
                <a:srgbClr val="FFFFFF"/>
              </a:solidFill>
            </a:endParaRPr>
          </a:p>
        </p:txBody>
      </p:sp>
      <p:sp>
        <p:nvSpPr>
          <p:cNvPr id="2" name="Title 1"/>
          <p:cNvSpPr>
            <a:spLocks noGrp="1"/>
          </p:cNvSpPr>
          <p:nvPr>
            <p:ph type="title"/>
          </p:nvPr>
        </p:nvSpPr>
        <p:spPr>
          <a:xfrm>
            <a:off x="387054" y="152400"/>
            <a:ext cx="8375946" cy="941796"/>
          </a:xfrm>
        </p:spPr>
        <p:txBody>
          <a:bodyPr/>
          <a:lstStyle/>
          <a:p>
            <a:r>
              <a:rPr dirty="0" smtClean="0"/>
              <a:t>What's Missing In The Cloud?</a:t>
            </a:r>
            <a:r>
              <a:rPr lang="en-US" dirty="0" smtClean="0"/>
              <a:t/>
            </a:r>
            <a:br>
              <a:rPr lang="en-US" dirty="0" smtClean="0"/>
            </a:br>
            <a:endParaRPr sz="2800" dirty="0">
              <a:gradFill>
                <a:gsLst>
                  <a:gs pos="50000">
                    <a:schemeClr val="accent3"/>
                  </a:gs>
                  <a:gs pos="100000">
                    <a:schemeClr val="accent3"/>
                  </a:gs>
                </a:gsLst>
                <a:lin ang="5400000" scaled="0"/>
              </a:gradFill>
            </a:endParaRPr>
          </a:p>
        </p:txBody>
      </p:sp>
      <p:sp>
        <p:nvSpPr>
          <p:cNvPr id="20" name="Rectangle 19"/>
          <p:cNvSpPr/>
          <p:nvPr/>
        </p:nvSpPr>
        <p:spPr>
          <a:xfrm>
            <a:off x="1600200" y="3505200"/>
            <a:ext cx="914400" cy="228600"/>
          </a:xfrm>
          <a:prstGeom prst="rect">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endParaRPr>
          </a:p>
        </p:txBody>
      </p:sp>
      <p:sp>
        <p:nvSpPr>
          <p:cNvPr id="21" name="Rectangle 20"/>
          <p:cNvSpPr/>
          <p:nvPr/>
        </p:nvSpPr>
        <p:spPr>
          <a:xfrm>
            <a:off x="1600200" y="2438400"/>
            <a:ext cx="914400" cy="106680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endParaRPr>
          </a:p>
        </p:txBody>
      </p:sp>
      <p:sp>
        <p:nvSpPr>
          <p:cNvPr id="22" name="Rectangle 21"/>
          <p:cNvSpPr/>
          <p:nvPr/>
        </p:nvSpPr>
        <p:spPr>
          <a:xfrm>
            <a:off x="2895600" y="3581400"/>
            <a:ext cx="914400" cy="152400"/>
          </a:xfrm>
          <a:prstGeom prst="rect">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endParaRPr>
          </a:p>
        </p:txBody>
      </p:sp>
      <p:sp>
        <p:nvSpPr>
          <p:cNvPr id="23" name="Rectangle 22"/>
          <p:cNvSpPr/>
          <p:nvPr/>
        </p:nvSpPr>
        <p:spPr>
          <a:xfrm>
            <a:off x="2895600" y="2209800"/>
            <a:ext cx="914400" cy="137160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endParaRPr>
          </a:p>
        </p:txBody>
      </p:sp>
      <p:sp>
        <p:nvSpPr>
          <p:cNvPr id="24" name="Rectangle 23"/>
          <p:cNvSpPr/>
          <p:nvPr/>
        </p:nvSpPr>
        <p:spPr>
          <a:xfrm>
            <a:off x="6553200" y="3505200"/>
            <a:ext cx="914400" cy="228600"/>
          </a:xfrm>
          <a:prstGeom prst="rect">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endParaRPr>
          </a:p>
        </p:txBody>
      </p:sp>
      <p:sp>
        <p:nvSpPr>
          <p:cNvPr id="25" name="Rectangle 24"/>
          <p:cNvSpPr/>
          <p:nvPr/>
        </p:nvSpPr>
        <p:spPr>
          <a:xfrm>
            <a:off x="6553200" y="2590800"/>
            <a:ext cx="914400" cy="91440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endParaRPr>
          </a:p>
        </p:txBody>
      </p:sp>
      <p:sp>
        <p:nvSpPr>
          <p:cNvPr id="26" name="TextBox 25"/>
          <p:cNvSpPr txBox="1"/>
          <p:nvPr/>
        </p:nvSpPr>
        <p:spPr>
          <a:xfrm>
            <a:off x="4038600" y="2514600"/>
            <a:ext cx="909223" cy="1015663"/>
          </a:xfrm>
          <a:prstGeom prst="rect">
            <a:avLst/>
          </a:prstGeom>
          <a:noFill/>
        </p:spPr>
        <p:txBody>
          <a:bodyPr wrap="none" rtlCol="0">
            <a:spAutoFit/>
          </a:bodyPr>
          <a:lstStyle/>
          <a:p>
            <a:r>
              <a:rPr lang="en-US" sz="6000" dirty="0" smtClean="0"/>
              <a:t>….</a:t>
            </a:r>
            <a:endParaRPr lang="en-US" sz="6000" dirty="0"/>
          </a:p>
        </p:txBody>
      </p:sp>
      <p:sp>
        <p:nvSpPr>
          <p:cNvPr id="27" name="TextBox 26"/>
          <p:cNvSpPr txBox="1"/>
          <p:nvPr/>
        </p:nvSpPr>
        <p:spPr>
          <a:xfrm>
            <a:off x="1600200" y="3733800"/>
            <a:ext cx="935192" cy="338554"/>
          </a:xfrm>
          <a:prstGeom prst="rect">
            <a:avLst/>
          </a:prstGeom>
          <a:noFill/>
        </p:spPr>
        <p:txBody>
          <a:bodyPr wrap="none" rtlCol="0">
            <a:spAutoFit/>
          </a:bodyPr>
          <a:lstStyle/>
          <a:p>
            <a:r>
              <a:rPr lang="en-US" sz="1600" dirty="0" smtClean="0"/>
              <a:t>Service 1</a:t>
            </a:r>
          </a:p>
        </p:txBody>
      </p:sp>
      <p:sp>
        <p:nvSpPr>
          <p:cNvPr id="28" name="TextBox 27"/>
          <p:cNvSpPr txBox="1"/>
          <p:nvPr/>
        </p:nvSpPr>
        <p:spPr>
          <a:xfrm>
            <a:off x="2895600" y="3733800"/>
            <a:ext cx="935192" cy="338554"/>
          </a:xfrm>
          <a:prstGeom prst="rect">
            <a:avLst/>
          </a:prstGeom>
          <a:noFill/>
        </p:spPr>
        <p:txBody>
          <a:bodyPr wrap="none" rtlCol="0">
            <a:spAutoFit/>
          </a:bodyPr>
          <a:lstStyle/>
          <a:p>
            <a:r>
              <a:rPr lang="en-US" sz="1600" dirty="0" smtClean="0"/>
              <a:t>Service 2</a:t>
            </a:r>
          </a:p>
        </p:txBody>
      </p:sp>
      <p:sp>
        <p:nvSpPr>
          <p:cNvPr id="29" name="TextBox 28"/>
          <p:cNvSpPr txBox="1"/>
          <p:nvPr/>
        </p:nvSpPr>
        <p:spPr>
          <a:xfrm>
            <a:off x="6553200" y="3733800"/>
            <a:ext cx="964046" cy="338554"/>
          </a:xfrm>
          <a:prstGeom prst="rect">
            <a:avLst/>
          </a:prstGeom>
          <a:noFill/>
        </p:spPr>
        <p:txBody>
          <a:bodyPr wrap="none" rtlCol="0">
            <a:spAutoFit/>
          </a:bodyPr>
          <a:lstStyle/>
          <a:p>
            <a:r>
              <a:rPr lang="en-US" sz="1600" dirty="0" smtClean="0"/>
              <a:t>Service N</a:t>
            </a:r>
          </a:p>
        </p:txBody>
      </p:sp>
      <p:sp>
        <p:nvSpPr>
          <p:cNvPr id="30" name="Rectangle 29"/>
          <p:cNvSpPr/>
          <p:nvPr/>
        </p:nvSpPr>
        <p:spPr>
          <a:xfrm>
            <a:off x="4191000" y="3581400"/>
            <a:ext cx="914400" cy="152400"/>
          </a:xfrm>
          <a:prstGeom prst="rect">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endParaRPr>
          </a:p>
        </p:txBody>
      </p:sp>
      <p:sp>
        <p:nvSpPr>
          <p:cNvPr id="31" name="Rectangle 30"/>
          <p:cNvSpPr/>
          <p:nvPr/>
        </p:nvSpPr>
        <p:spPr>
          <a:xfrm>
            <a:off x="4191000" y="2209800"/>
            <a:ext cx="914400" cy="137160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endParaRPr>
          </a:p>
        </p:txBody>
      </p:sp>
      <p:sp>
        <p:nvSpPr>
          <p:cNvPr id="32" name="TextBox 31"/>
          <p:cNvSpPr txBox="1"/>
          <p:nvPr/>
        </p:nvSpPr>
        <p:spPr>
          <a:xfrm>
            <a:off x="4191000" y="3733800"/>
            <a:ext cx="935192" cy="338554"/>
          </a:xfrm>
          <a:prstGeom prst="rect">
            <a:avLst/>
          </a:prstGeom>
          <a:noFill/>
        </p:spPr>
        <p:txBody>
          <a:bodyPr wrap="none" rtlCol="0">
            <a:spAutoFit/>
          </a:bodyPr>
          <a:lstStyle/>
          <a:p>
            <a:r>
              <a:rPr lang="en-US" sz="1600" dirty="0" smtClean="0"/>
              <a:t>Service 3</a:t>
            </a:r>
          </a:p>
        </p:txBody>
      </p:sp>
      <p:sp>
        <p:nvSpPr>
          <p:cNvPr id="33" name="TextBox 32"/>
          <p:cNvSpPr txBox="1"/>
          <p:nvPr/>
        </p:nvSpPr>
        <p:spPr>
          <a:xfrm>
            <a:off x="5221413" y="2514600"/>
            <a:ext cx="1245854" cy="1015663"/>
          </a:xfrm>
          <a:prstGeom prst="rect">
            <a:avLst/>
          </a:prstGeom>
          <a:noFill/>
        </p:spPr>
        <p:txBody>
          <a:bodyPr wrap="none" rtlCol="0">
            <a:spAutoFit/>
          </a:bodyPr>
          <a:lstStyle/>
          <a:p>
            <a:r>
              <a:rPr lang="en-US" sz="6000" dirty="0" smtClean="0"/>
              <a:t>……</a:t>
            </a:r>
            <a:endParaRPr lang="en-US" sz="6000" dirty="0"/>
          </a:p>
        </p:txBody>
      </p:sp>
      <p:pic>
        <p:nvPicPr>
          <p:cNvPr id="35" name="Picture 34" descr="WinAzure_h_rgb.png"/>
          <p:cNvPicPr>
            <a:picLocks noChangeAspect="1"/>
          </p:cNvPicPr>
          <p:nvPr/>
        </p:nvPicPr>
        <p:blipFill>
          <a:blip r:embed="rId3"/>
          <a:stretch>
            <a:fillRect/>
          </a:stretch>
        </p:blipFill>
        <p:spPr>
          <a:xfrm>
            <a:off x="2362200" y="4642958"/>
            <a:ext cx="4109761" cy="767242"/>
          </a:xfrm>
          <a:prstGeom prst="rect">
            <a:avLst/>
          </a:prstGeom>
        </p:spPr>
      </p:pic>
    </p:spTree>
    <p:extLst>
      <p:ext uri="{BB962C8B-B14F-4D97-AF65-F5344CB8AC3E}">
        <p14:creationId xmlns:p14="http://schemas.microsoft.com/office/powerpoint/2010/main" val="377899140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61963" indent="-461963"/>
            <a:r>
              <a:rPr lang="en-US" dirty="0" smtClean="0"/>
              <a:t>It is an operating system for the cloud</a:t>
            </a:r>
          </a:p>
          <a:p>
            <a:pPr marL="461963" indent="-461963"/>
            <a:r>
              <a:rPr lang="en-US" dirty="0" smtClean="0"/>
              <a:t>It is designed for utility computing</a:t>
            </a:r>
          </a:p>
          <a:p>
            <a:pPr marL="461963" indent="-461963"/>
            <a:r>
              <a:rPr lang="en-US" dirty="0" smtClean="0"/>
              <a:t>It has four primary features:</a:t>
            </a:r>
          </a:p>
          <a:p>
            <a:pPr marL="860425" lvl="1" indent="-398463"/>
            <a:r>
              <a:rPr lang="en-US" dirty="0" smtClean="0"/>
              <a:t>Service management</a:t>
            </a:r>
          </a:p>
          <a:p>
            <a:pPr marL="860425" lvl="1" indent="-398463"/>
            <a:r>
              <a:rPr lang="en-US" dirty="0" smtClean="0"/>
              <a:t>Compute</a:t>
            </a:r>
          </a:p>
          <a:p>
            <a:pPr marL="860425" lvl="1" indent="-398463"/>
            <a:r>
              <a:rPr lang="en-US" dirty="0" smtClean="0"/>
              <a:t>Storage</a:t>
            </a:r>
          </a:p>
          <a:p>
            <a:pPr marL="860425" lvl="1" indent="-398463"/>
            <a:r>
              <a:rPr lang="en-US" dirty="0" smtClean="0"/>
              <a:t>Developer experience</a:t>
            </a:r>
            <a:endParaRPr lang="en-US" dirty="0"/>
          </a:p>
        </p:txBody>
      </p:sp>
      <p:sp>
        <p:nvSpPr>
          <p:cNvPr id="3" name="Title 2"/>
          <p:cNvSpPr>
            <a:spLocks noGrp="1"/>
          </p:cNvSpPr>
          <p:nvPr>
            <p:ph type="title"/>
          </p:nvPr>
        </p:nvSpPr>
        <p:spPr/>
        <p:txBody>
          <a:bodyPr/>
          <a:lstStyle/>
          <a:p>
            <a:r>
              <a:rPr smtClean="0"/>
              <a:t>What Is </a:t>
            </a:r>
            <a:r>
              <a:rPr lang="en-US" dirty="0" smtClean="0"/>
              <a:t>Windows Azure</a:t>
            </a:r>
            <a:r>
              <a:rPr smtClean="0"/>
              <a:t>?</a:t>
            </a:r>
            <a:br>
              <a:rPr smtClean="0"/>
            </a:br>
            <a:r>
              <a:rPr smtClean="0"/>
              <a:t>  </a:t>
            </a:r>
            <a:endParaRPr lang="en-US" dirty="0"/>
          </a:p>
        </p:txBody>
      </p:sp>
    </p:spTree>
    <p:extLst>
      <p:ext uri="{BB962C8B-B14F-4D97-AF65-F5344CB8AC3E}">
        <p14:creationId xmlns:p14="http://schemas.microsoft.com/office/powerpoint/2010/main" val="3826677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1566776"/>
          </a:xfrm>
        </p:spPr>
        <p:txBody>
          <a:bodyPr/>
          <a:lstStyle/>
          <a:p>
            <a:pPr marL="461963" indent="-461963"/>
            <a:r>
              <a:rPr lang="pl-PL" dirty="0" smtClean="0"/>
              <a:t>Available from developer portal</a:t>
            </a:r>
          </a:p>
          <a:p>
            <a:pPr marL="461963" indent="-461963"/>
            <a:r>
              <a:rPr lang="pl-PL" dirty="0" smtClean="0"/>
              <a:t>Available from WA SDK tools</a:t>
            </a:r>
          </a:p>
          <a:p>
            <a:pPr marL="461963" indent="-461963"/>
            <a:r>
              <a:rPr lang="pl-PL" dirty="0" smtClean="0"/>
              <a:t>Available from User Code by using REST API</a:t>
            </a:r>
            <a:endParaRPr lang="en-US" dirty="0"/>
          </a:p>
        </p:txBody>
      </p:sp>
      <p:sp>
        <p:nvSpPr>
          <p:cNvPr id="3" name="Title 2"/>
          <p:cNvSpPr>
            <a:spLocks noGrp="1"/>
          </p:cNvSpPr>
          <p:nvPr>
            <p:ph type="title"/>
          </p:nvPr>
        </p:nvSpPr>
        <p:spPr>
          <a:xfrm>
            <a:off x="387054" y="152400"/>
            <a:ext cx="8375946" cy="1107996"/>
          </a:xfrm>
        </p:spPr>
        <p:txBody>
          <a:bodyPr/>
          <a:lstStyle/>
          <a:p>
            <a:r>
              <a:rPr lang="pl-PL" dirty="0" smtClean="0"/>
              <a:t>Service Management</a:t>
            </a:r>
            <a:r>
              <a:rPr dirty="0" smtClean="0"/>
              <a:t/>
            </a:r>
            <a:br>
              <a:rPr dirty="0" smtClean="0"/>
            </a:br>
            <a:r>
              <a:rPr dirty="0" smtClean="0"/>
              <a:t>  </a:t>
            </a:r>
            <a:endParaRPr lang="en-US" dirty="0"/>
          </a:p>
        </p:txBody>
      </p:sp>
    </p:spTree>
    <p:extLst>
      <p:ext uri="{BB962C8B-B14F-4D97-AF65-F5344CB8AC3E}">
        <p14:creationId xmlns:p14="http://schemas.microsoft.com/office/powerpoint/2010/main" val="3090807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1107996"/>
          </a:xfrm>
        </p:spPr>
        <p:txBody>
          <a:bodyPr/>
          <a:lstStyle/>
          <a:p>
            <a:r>
              <a:rPr lang="pl-PL" dirty="0" smtClean="0"/>
              <a:t>Service Management</a:t>
            </a:r>
            <a:r>
              <a:rPr dirty="0" smtClean="0"/>
              <a:t/>
            </a:r>
            <a:br>
              <a:rPr dirty="0" smtClean="0"/>
            </a:br>
            <a:r>
              <a:rPr dirty="0" smtClean="0"/>
              <a:t>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338263"/>
            <a:ext cx="81534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98758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1566776"/>
          </a:xfrm>
        </p:spPr>
        <p:txBody>
          <a:bodyPr/>
          <a:lstStyle/>
          <a:p>
            <a:pPr marL="461963" indent="-461963"/>
            <a:r>
              <a:rPr lang="pl-PL" dirty="0" smtClean="0"/>
              <a:t>Service model - cspkgx</a:t>
            </a:r>
          </a:p>
          <a:p>
            <a:pPr marL="461963" indent="-461963"/>
            <a:r>
              <a:rPr lang="pl-PL" dirty="0" smtClean="0"/>
              <a:t>Roles and endpoints</a:t>
            </a:r>
          </a:p>
          <a:p>
            <a:pPr marL="461963" indent="-461963"/>
            <a:r>
              <a:rPr lang="pl-PL" dirty="0" smtClean="0"/>
              <a:t>Configuration options</a:t>
            </a:r>
            <a:endParaRPr lang="en-US" dirty="0"/>
          </a:p>
        </p:txBody>
      </p:sp>
      <p:sp>
        <p:nvSpPr>
          <p:cNvPr id="3" name="Title 2"/>
          <p:cNvSpPr>
            <a:spLocks noGrp="1"/>
          </p:cNvSpPr>
          <p:nvPr>
            <p:ph type="title"/>
          </p:nvPr>
        </p:nvSpPr>
        <p:spPr>
          <a:xfrm>
            <a:off x="387054" y="152400"/>
            <a:ext cx="8375946" cy="1107996"/>
          </a:xfrm>
        </p:spPr>
        <p:txBody>
          <a:bodyPr/>
          <a:lstStyle/>
          <a:p>
            <a:r>
              <a:rPr lang="pl-PL" dirty="0" smtClean="0"/>
              <a:t>Compute</a:t>
            </a:r>
            <a:r>
              <a:rPr dirty="0" smtClean="0"/>
              <a:t/>
            </a:r>
            <a:br>
              <a:rPr dirty="0" smtClean="0"/>
            </a:br>
            <a:r>
              <a:rPr dirty="0" smtClean="0"/>
              <a:t>  </a:t>
            </a:r>
            <a:endParaRPr lang="en-US" dirty="0"/>
          </a:p>
        </p:txBody>
      </p:sp>
    </p:spTree>
    <p:extLst>
      <p:ext uri="{BB962C8B-B14F-4D97-AF65-F5344CB8AC3E}">
        <p14:creationId xmlns:p14="http://schemas.microsoft.com/office/powerpoint/2010/main" val="4454048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2139560"/>
          </a:xfrm>
        </p:spPr>
        <p:txBody>
          <a:bodyPr/>
          <a:lstStyle/>
          <a:p>
            <a:pPr marL="461963" indent="-461963"/>
            <a:r>
              <a:rPr lang="pl-PL" dirty="0" smtClean="0"/>
              <a:t>Web role</a:t>
            </a:r>
          </a:p>
          <a:p>
            <a:pPr marL="461963" indent="-461963"/>
            <a:r>
              <a:rPr lang="pl-PL" dirty="0" smtClean="0"/>
              <a:t>Worker role</a:t>
            </a:r>
          </a:p>
          <a:p>
            <a:pPr marL="461963" indent="-461963"/>
            <a:r>
              <a:rPr lang="pl-PL" dirty="0" smtClean="0"/>
              <a:t>CGI web role</a:t>
            </a:r>
          </a:p>
          <a:p>
            <a:pPr marL="461963" indent="-461963"/>
            <a:r>
              <a:rPr lang="pl-PL" dirty="0" smtClean="0"/>
              <a:t>WCF service role</a:t>
            </a:r>
            <a:endParaRPr lang="en-US" dirty="0"/>
          </a:p>
        </p:txBody>
      </p:sp>
      <p:sp>
        <p:nvSpPr>
          <p:cNvPr id="3" name="Title 2"/>
          <p:cNvSpPr>
            <a:spLocks noGrp="1"/>
          </p:cNvSpPr>
          <p:nvPr>
            <p:ph type="title"/>
          </p:nvPr>
        </p:nvSpPr>
        <p:spPr>
          <a:xfrm>
            <a:off x="387054" y="152400"/>
            <a:ext cx="8375946" cy="1107996"/>
          </a:xfrm>
        </p:spPr>
        <p:txBody>
          <a:bodyPr/>
          <a:lstStyle/>
          <a:p>
            <a:r>
              <a:rPr lang="pl-PL" dirty="0" smtClean="0"/>
              <a:t>Roles</a:t>
            </a:r>
            <a:r>
              <a:rPr dirty="0" smtClean="0"/>
              <a:t/>
            </a:r>
            <a:br>
              <a:rPr dirty="0" smtClean="0"/>
            </a:br>
            <a:r>
              <a:rPr dirty="0" smtClean="0"/>
              <a:t>  </a:t>
            </a:r>
            <a:endParaRPr lang="en-US" dirty="0"/>
          </a:p>
        </p:txBody>
      </p:sp>
    </p:spTree>
    <p:extLst>
      <p:ext uri="{BB962C8B-B14F-4D97-AF65-F5344CB8AC3E}">
        <p14:creationId xmlns:p14="http://schemas.microsoft.com/office/powerpoint/2010/main" val="4079399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1107996"/>
          </a:xfrm>
        </p:spPr>
        <p:txBody>
          <a:bodyPr/>
          <a:lstStyle/>
          <a:p>
            <a:r>
              <a:rPr lang="pl-PL" dirty="0" smtClean="0"/>
              <a:t>Role Instances</a:t>
            </a:r>
            <a:r>
              <a:rPr dirty="0" smtClean="0"/>
              <a:t/>
            </a:r>
            <a:br>
              <a:rPr dirty="0" smtClean="0"/>
            </a:br>
            <a:r>
              <a:rPr dirty="0" smtClean="0"/>
              <a:t>  </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1566863"/>
            <a:ext cx="81248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27213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2139560"/>
          </a:xfrm>
        </p:spPr>
        <p:txBody>
          <a:bodyPr/>
          <a:lstStyle/>
          <a:p>
            <a:pPr marL="461963" indent="-461963"/>
            <a:r>
              <a:rPr lang="pl-PL" dirty="0" smtClean="0"/>
              <a:t>Idea</a:t>
            </a:r>
            <a:endParaRPr lang="en-US" dirty="0" smtClean="0"/>
          </a:p>
          <a:p>
            <a:pPr marL="461963" indent="-461963"/>
            <a:r>
              <a:rPr lang="pl-PL" dirty="0" smtClean="0"/>
              <a:t>Time sharing systems</a:t>
            </a:r>
          </a:p>
          <a:p>
            <a:pPr marL="461963" indent="-461963"/>
            <a:r>
              <a:rPr lang="pl-PL" dirty="0" smtClean="0"/>
              <a:t>Mainframe computing</a:t>
            </a:r>
          </a:p>
          <a:p>
            <a:pPr marL="461963" indent="-461963"/>
            <a:r>
              <a:rPr lang="pl-PL" dirty="0" smtClean="0"/>
              <a:t>Grid computing</a:t>
            </a:r>
            <a:endParaRPr lang="en-US" dirty="0" smtClean="0"/>
          </a:p>
        </p:txBody>
      </p:sp>
      <p:sp>
        <p:nvSpPr>
          <p:cNvPr id="3" name="Title 2"/>
          <p:cNvSpPr>
            <a:spLocks noGrp="1"/>
          </p:cNvSpPr>
          <p:nvPr>
            <p:ph type="title"/>
          </p:nvPr>
        </p:nvSpPr>
        <p:spPr>
          <a:xfrm>
            <a:off x="387054" y="152400"/>
            <a:ext cx="8375946" cy="1107996"/>
          </a:xfrm>
        </p:spPr>
        <p:txBody>
          <a:bodyPr/>
          <a:lstStyle/>
          <a:p>
            <a:r>
              <a:rPr lang="pl-PL" dirty="0" smtClean="0"/>
              <a:t>Utility Computing</a:t>
            </a:r>
            <a:r>
              <a:rPr dirty="0" smtClean="0"/>
              <a:t/>
            </a:r>
            <a:br>
              <a:rPr dirty="0" smtClean="0"/>
            </a:br>
            <a:r>
              <a:rPr dirty="0" smtClean="0"/>
              <a:t>  </a:t>
            </a:r>
            <a:endParaRPr lang="en-US" dirty="0"/>
          </a:p>
        </p:txBody>
      </p:sp>
    </p:spTree>
    <p:extLst>
      <p:ext uri="{BB962C8B-B14F-4D97-AF65-F5344CB8AC3E}">
        <p14:creationId xmlns:p14="http://schemas.microsoft.com/office/powerpoint/2010/main" val="9237446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2724720"/>
          </a:xfrm>
        </p:spPr>
        <p:txBody>
          <a:bodyPr/>
          <a:lstStyle/>
          <a:p>
            <a:pPr marL="461963" indent="-461963"/>
            <a:r>
              <a:rPr lang="pl-PL" dirty="0" smtClean="0"/>
              <a:t>Extra small – One core / 768 MB RAM</a:t>
            </a:r>
          </a:p>
          <a:p>
            <a:pPr marL="461963" indent="-461963"/>
            <a:r>
              <a:rPr lang="pl-PL" dirty="0" smtClean="0"/>
              <a:t>Small – One core / 1.75 GB RAM</a:t>
            </a:r>
          </a:p>
          <a:p>
            <a:pPr marL="461963" indent="-461963"/>
            <a:r>
              <a:rPr lang="pl-PL" dirty="0" smtClean="0"/>
              <a:t>Medium – Two cores / 3.5 GB RAM</a:t>
            </a:r>
          </a:p>
          <a:p>
            <a:pPr marL="461963" indent="-461963"/>
            <a:r>
              <a:rPr lang="pl-PL" dirty="0" smtClean="0"/>
              <a:t>Large – Four cores / 7 GB RAM</a:t>
            </a:r>
          </a:p>
          <a:p>
            <a:pPr marL="461963" indent="-461963"/>
            <a:r>
              <a:rPr lang="pl-PL" dirty="0" smtClean="0"/>
              <a:t>Extra large – Eight cores / 14 GB RAM</a:t>
            </a:r>
          </a:p>
        </p:txBody>
      </p:sp>
      <p:sp>
        <p:nvSpPr>
          <p:cNvPr id="3" name="Title 2"/>
          <p:cNvSpPr>
            <a:spLocks noGrp="1"/>
          </p:cNvSpPr>
          <p:nvPr>
            <p:ph type="title"/>
          </p:nvPr>
        </p:nvSpPr>
        <p:spPr>
          <a:xfrm>
            <a:off x="387054" y="152400"/>
            <a:ext cx="8375946" cy="1107996"/>
          </a:xfrm>
        </p:spPr>
        <p:txBody>
          <a:bodyPr/>
          <a:lstStyle/>
          <a:p>
            <a:r>
              <a:rPr lang="pl-PL" dirty="0" smtClean="0"/>
              <a:t>Role sizes</a:t>
            </a:r>
            <a:r>
              <a:rPr dirty="0" smtClean="0"/>
              <a:t/>
            </a:r>
            <a:br>
              <a:rPr dirty="0" smtClean="0"/>
            </a:br>
            <a:r>
              <a:rPr dirty="0" smtClean="0"/>
              <a:t>  </a:t>
            </a:r>
            <a:endParaRPr lang="en-US" dirty="0"/>
          </a:p>
        </p:txBody>
      </p:sp>
    </p:spTree>
    <p:extLst>
      <p:ext uri="{BB962C8B-B14F-4D97-AF65-F5344CB8AC3E}">
        <p14:creationId xmlns:p14="http://schemas.microsoft.com/office/powerpoint/2010/main" val="4213355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941796"/>
          </a:xfrm>
        </p:spPr>
        <p:txBody>
          <a:bodyPr/>
          <a:lstStyle/>
          <a:p>
            <a:r>
              <a:rPr dirty="0" smtClean="0"/>
              <a:t>Putting It All Together</a:t>
            </a:r>
            <a:r>
              <a:rPr lang="en-US" dirty="0" smtClean="0"/>
              <a:t/>
            </a:r>
            <a:br>
              <a:rPr lang="en-US" dirty="0" smtClean="0"/>
            </a:br>
            <a:endParaRPr sz="2800" dirty="0">
              <a:gradFill>
                <a:gsLst>
                  <a:gs pos="50000">
                    <a:schemeClr val="accent3"/>
                  </a:gs>
                  <a:gs pos="100000">
                    <a:schemeClr val="accent3"/>
                  </a:gs>
                </a:gsLst>
                <a:lin ang="5400000" scaled="0"/>
              </a:gradFill>
            </a:endParaRPr>
          </a:p>
        </p:txBody>
      </p:sp>
      <p:sp>
        <p:nvSpPr>
          <p:cNvPr id="21" name="Content Placeholder 2"/>
          <p:cNvSpPr txBox="1">
            <a:spLocks/>
          </p:cNvSpPr>
          <p:nvPr/>
        </p:nvSpPr>
        <p:spPr>
          <a:xfrm>
            <a:off x="730250" y="1600200"/>
            <a:ext cx="8039100" cy="4835525"/>
          </a:xfrm>
          <a:prstGeom prst="rect">
            <a:avLst/>
          </a:prstGeom>
        </p:spPr>
        <p:txBody>
          <a:bodyPr>
            <a:normAutofit/>
          </a:bodyPr>
          <a:lstStyle/>
          <a:p>
            <a:pPr marL="393700" marR="0" lvl="0" indent="-393700" algn="l" defTabSz="914363" rtl="0" eaLnBrk="1" fontAlgn="auto" latinLnBrk="0" hangingPunct="1">
              <a:lnSpc>
                <a:spcPct val="78000"/>
              </a:lnSpc>
              <a:spcBef>
                <a:spcPct val="20000"/>
              </a:spcBef>
              <a:spcAft>
                <a:spcPts val="800"/>
              </a:spcAft>
              <a:buClr>
                <a:schemeClr val="tx1"/>
              </a:buClr>
              <a:buSzPct val="80000"/>
              <a:tabLst/>
              <a:defRPr/>
            </a:pPr>
            <a:r>
              <a:rPr lang="en-US" sz="3200" dirty="0" smtClean="0">
                <a:gradFill>
                  <a:gsLst>
                    <a:gs pos="0">
                      <a:schemeClr val="tx1"/>
                    </a:gs>
                    <a:gs pos="86000">
                      <a:schemeClr val="tx1"/>
                    </a:gs>
                  </a:gsLst>
                  <a:lin ang="5400000" scaled="0"/>
                </a:gradFill>
              </a:rPr>
              <a:t>Example:</a:t>
            </a:r>
          </a:p>
        </p:txBody>
      </p:sp>
      <p:grpSp>
        <p:nvGrpSpPr>
          <p:cNvPr id="40" name="Group 39"/>
          <p:cNvGrpSpPr/>
          <p:nvPr/>
        </p:nvGrpSpPr>
        <p:grpSpPr>
          <a:xfrm>
            <a:off x="1104900" y="2397125"/>
            <a:ext cx="6934200" cy="3429000"/>
            <a:chOff x="1371600" y="2209800"/>
            <a:chExt cx="6934200" cy="3429000"/>
          </a:xfrm>
        </p:grpSpPr>
        <p:sp>
          <p:nvSpPr>
            <p:cNvPr id="4" name="Rounded Rectangle 3"/>
            <p:cNvSpPr/>
            <p:nvPr/>
          </p:nvSpPr>
          <p:spPr>
            <a:xfrm>
              <a:off x="1981200" y="4571998"/>
              <a:ext cx="6172200" cy="8382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rPr>
                <a:t>Cloud Storage (blob, table, queue)</a:t>
              </a:r>
            </a:p>
          </p:txBody>
        </p:sp>
        <p:cxnSp>
          <p:nvCxnSpPr>
            <p:cNvPr id="5" name="Straight Arrow Connector 4"/>
            <p:cNvCxnSpPr/>
            <p:nvPr/>
          </p:nvCxnSpPr>
          <p:spPr>
            <a:xfrm flipV="1">
              <a:off x="2347745" y="5029199"/>
              <a:ext cx="162622" cy="2"/>
            </a:xfrm>
            <a:prstGeom prst="straightConnector1">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124200" y="2828923"/>
              <a:ext cx="1828800" cy="942975"/>
            </a:xfrm>
            <a:prstGeom prst="roundRect">
              <a:avLst/>
            </a:prstGeom>
            <a:gradFill>
              <a:gsLst>
                <a:gs pos="0">
                  <a:srgbClr val="04761A"/>
                </a:gs>
                <a:gs pos="55000">
                  <a:srgbClr val="168C06"/>
                </a:gs>
                <a:gs pos="100000">
                  <a:srgbClr val="08A80C"/>
                </a:gs>
              </a:gsLst>
            </a:gradFill>
            <a:ln>
              <a:solidFill>
                <a:srgbClr val="199319"/>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latin typeface="Calibri"/>
                </a:rPr>
                <a:t>Web Role</a:t>
              </a:r>
              <a:endParaRPr lang="en-US" sz="2300" dirty="0">
                <a:solidFill>
                  <a:srgbClr val="FFFFFF"/>
                </a:solidFill>
                <a:latin typeface="Calibri"/>
              </a:endParaRPr>
            </a:p>
          </p:txBody>
        </p:sp>
        <p:sp>
          <p:nvSpPr>
            <p:cNvPr id="10" name="Trapezoid 9"/>
            <p:cNvSpPr/>
            <p:nvPr/>
          </p:nvSpPr>
          <p:spPr>
            <a:xfrm rot="16200000">
              <a:off x="1884426" y="3030472"/>
              <a:ext cx="1028700" cy="530352"/>
            </a:xfrm>
            <a:prstGeom prst="trapezoid">
              <a:avLst>
                <a:gd name="adj" fmla="val 37029"/>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rPr>
                <a:t>LB</a:t>
              </a:r>
              <a:endParaRPr lang="en-US" sz="2000" dirty="0">
                <a:solidFill>
                  <a:srgbClr val="FFFFFF"/>
                </a:solidFill>
              </a:endParaRPr>
            </a:p>
          </p:txBody>
        </p:sp>
        <p:sp>
          <p:nvSpPr>
            <p:cNvPr id="11" name="TextBox 10"/>
            <p:cNvSpPr txBox="1"/>
            <p:nvPr/>
          </p:nvSpPr>
          <p:spPr>
            <a:xfrm>
              <a:off x="4724399" y="2357735"/>
              <a:ext cx="306494" cy="461665"/>
            </a:xfrm>
            <a:prstGeom prst="rect">
              <a:avLst/>
            </a:prstGeom>
            <a:noFill/>
          </p:spPr>
          <p:txBody>
            <a:bodyPr wrap="square" rtlCol="0">
              <a:spAutoFit/>
            </a:bodyPr>
            <a:lstStyle/>
            <a:p>
              <a:r>
                <a:rPr lang="en-US" sz="2400" dirty="0" smtClean="0"/>
                <a:t>n</a:t>
              </a:r>
              <a:endParaRPr lang="en-US" sz="2400" dirty="0"/>
            </a:p>
          </p:txBody>
        </p:sp>
        <p:cxnSp>
          <p:nvCxnSpPr>
            <p:cNvPr id="13" name="Straight Arrow Connector 12"/>
            <p:cNvCxnSpPr/>
            <p:nvPr/>
          </p:nvCxnSpPr>
          <p:spPr>
            <a:xfrm rot="16200000" flipH="1">
              <a:off x="3657599" y="4190997"/>
              <a:ext cx="762000" cy="1"/>
            </a:xfrm>
            <a:prstGeom prst="straightConnector1">
              <a:avLst/>
            </a:prstGeom>
            <a:ln w="5080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63952" y="3271835"/>
              <a:ext cx="460248" cy="4763"/>
            </a:xfrm>
            <a:prstGeom prst="line">
              <a:avLst/>
            </a:prstGeom>
            <a:ln w="50800">
              <a:solidFill>
                <a:schemeClr val="tx1"/>
              </a:solidFill>
              <a:prstDash val="sysDot"/>
              <a:tailEnd type="triangle"/>
            </a:ln>
          </p:spPr>
          <p:style>
            <a:lnRef idx="3">
              <a:schemeClr val="dk1"/>
            </a:lnRef>
            <a:fillRef idx="0">
              <a:schemeClr val="dk1"/>
            </a:fillRef>
            <a:effectRef idx="2">
              <a:schemeClr val="dk1"/>
            </a:effectRef>
            <a:fontRef idx="minor">
              <a:schemeClr val="tx1"/>
            </a:fontRef>
          </p:style>
        </p:cxnSp>
        <p:sp>
          <p:nvSpPr>
            <p:cNvPr id="15" name="Rounded Rectangle 14"/>
            <p:cNvSpPr/>
            <p:nvPr/>
          </p:nvSpPr>
          <p:spPr>
            <a:xfrm>
              <a:off x="6096000" y="2828922"/>
              <a:ext cx="1828800" cy="942975"/>
            </a:xfrm>
            <a:prstGeom prst="roundRect">
              <a:avLst/>
            </a:prstGeom>
            <a:gradFill>
              <a:gsLst>
                <a:gs pos="0">
                  <a:srgbClr val="04761A"/>
                </a:gs>
                <a:gs pos="55000">
                  <a:srgbClr val="168C06"/>
                </a:gs>
                <a:gs pos="100000">
                  <a:srgbClr val="08A80C"/>
                </a:gs>
              </a:gsLst>
            </a:gradFill>
            <a:ln>
              <a:solidFill>
                <a:srgbClr val="199319"/>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latin typeface="Calibri"/>
                </a:rPr>
                <a:t>Worker Role</a:t>
              </a:r>
              <a:endParaRPr lang="en-US" sz="2300" dirty="0">
                <a:solidFill>
                  <a:srgbClr val="FFFFFF"/>
                </a:solidFill>
                <a:latin typeface="Calibri"/>
              </a:endParaRPr>
            </a:p>
          </p:txBody>
        </p:sp>
        <p:sp>
          <p:nvSpPr>
            <p:cNvPr id="16" name="TextBox 15"/>
            <p:cNvSpPr txBox="1"/>
            <p:nvPr/>
          </p:nvSpPr>
          <p:spPr>
            <a:xfrm>
              <a:off x="7696199" y="2357735"/>
              <a:ext cx="306494" cy="461665"/>
            </a:xfrm>
            <a:prstGeom prst="rect">
              <a:avLst/>
            </a:prstGeom>
            <a:noFill/>
          </p:spPr>
          <p:txBody>
            <a:bodyPr wrap="square" rtlCol="0">
              <a:spAutoFit/>
            </a:bodyPr>
            <a:lstStyle/>
            <a:p>
              <a:r>
                <a:rPr lang="en-US" sz="2400" dirty="0" smtClean="0"/>
                <a:t>m</a:t>
              </a:r>
              <a:endParaRPr lang="en-US" sz="2400" dirty="0"/>
            </a:p>
          </p:txBody>
        </p:sp>
        <p:cxnSp>
          <p:nvCxnSpPr>
            <p:cNvPr id="20" name="Straight Arrow Connector 19"/>
            <p:cNvCxnSpPr/>
            <p:nvPr/>
          </p:nvCxnSpPr>
          <p:spPr>
            <a:xfrm rot="16200000" flipH="1">
              <a:off x="6705599" y="4190997"/>
              <a:ext cx="762000" cy="1"/>
            </a:xfrm>
            <a:prstGeom prst="straightConnector1">
              <a:avLst/>
            </a:prstGeom>
            <a:ln w="5080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371600" y="2209800"/>
              <a:ext cx="6934200" cy="34290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rot="10800000" flipV="1">
              <a:off x="1371600" y="5029198"/>
              <a:ext cx="609600" cy="1"/>
            </a:xfrm>
            <a:prstGeom prst="straightConnector1">
              <a:avLst/>
            </a:prstGeom>
            <a:ln w="5080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0"/>
            </p:cNvCxnSpPr>
            <p:nvPr/>
          </p:nvCxnSpPr>
          <p:spPr>
            <a:xfrm rot="10800000">
              <a:off x="1371600" y="3276602"/>
              <a:ext cx="762000" cy="19047"/>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H="1">
              <a:off x="3733802" y="2514600"/>
              <a:ext cx="609599" cy="2"/>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6781799" y="2514599"/>
              <a:ext cx="609599" cy="2"/>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8983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1938479"/>
          </a:xfrm>
        </p:spPr>
        <p:txBody>
          <a:bodyPr/>
          <a:lstStyle/>
          <a:p>
            <a:pPr marL="461963" indent="-461963"/>
            <a:r>
              <a:rPr lang="pl-PL" dirty="0" smtClean="0"/>
              <a:t>Running applications written in other languages</a:t>
            </a:r>
          </a:p>
          <a:p>
            <a:pPr marL="461963" indent="-461963"/>
            <a:r>
              <a:rPr lang="pl-PL" dirty="0" smtClean="0"/>
              <a:t>FastCGI</a:t>
            </a:r>
          </a:p>
          <a:p>
            <a:pPr marL="461963" indent="-461963"/>
            <a:r>
              <a:rPr lang="pl-PL" dirty="0" smtClean="0"/>
              <a:t>Using worker roles to run other binnaries</a:t>
            </a:r>
          </a:p>
        </p:txBody>
      </p:sp>
      <p:sp>
        <p:nvSpPr>
          <p:cNvPr id="3" name="Title 2"/>
          <p:cNvSpPr>
            <a:spLocks noGrp="1"/>
          </p:cNvSpPr>
          <p:nvPr>
            <p:ph type="title"/>
          </p:nvPr>
        </p:nvSpPr>
        <p:spPr>
          <a:xfrm>
            <a:off x="387054" y="152400"/>
            <a:ext cx="8375946" cy="553998"/>
          </a:xfrm>
        </p:spPr>
        <p:txBody>
          <a:bodyPr/>
          <a:lstStyle/>
          <a:p>
            <a:r>
              <a:rPr lang="pl-PL" dirty="0" smtClean="0"/>
              <a:t>Not Only .NET Code</a:t>
            </a:r>
            <a:r>
              <a:rPr dirty="0" smtClean="0"/>
              <a:t>  </a:t>
            </a:r>
            <a:endParaRPr lang="en-US" dirty="0"/>
          </a:p>
        </p:txBody>
      </p:sp>
    </p:spTree>
    <p:extLst>
      <p:ext uri="{BB962C8B-B14F-4D97-AF65-F5344CB8AC3E}">
        <p14:creationId xmlns:p14="http://schemas.microsoft.com/office/powerpoint/2010/main" val="1091676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2139560"/>
          </a:xfrm>
        </p:spPr>
        <p:txBody>
          <a:bodyPr/>
          <a:lstStyle/>
          <a:p>
            <a:r>
              <a:rPr lang="pl-PL" dirty="0" smtClean="0"/>
              <a:t>Distribution</a:t>
            </a:r>
          </a:p>
          <a:p>
            <a:r>
              <a:rPr lang="pl-PL" dirty="0" smtClean="0"/>
              <a:t>Scallability </a:t>
            </a:r>
          </a:p>
          <a:p>
            <a:r>
              <a:rPr lang="pl-PL" dirty="0" smtClean="0"/>
              <a:t>Replication</a:t>
            </a:r>
          </a:p>
          <a:p>
            <a:r>
              <a:rPr lang="pl-PL" dirty="0" smtClean="0"/>
              <a:t>REST APIs</a:t>
            </a:r>
          </a:p>
        </p:txBody>
      </p:sp>
      <p:sp>
        <p:nvSpPr>
          <p:cNvPr id="3" name="Title 2"/>
          <p:cNvSpPr>
            <a:spLocks noGrp="1"/>
          </p:cNvSpPr>
          <p:nvPr>
            <p:ph type="title"/>
          </p:nvPr>
        </p:nvSpPr>
        <p:spPr>
          <a:xfrm>
            <a:off x="387054" y="152400"/>
            <a:ext cx="8375946" cy="553998"/>
          </a:xfrm>
        </p:spPr>
        <p:txBody>
          <a:bodyPr/>
          <a:lstStyle/>
          <a:p>
            <a:r>
              <a:rPr lang="pl-PL" dirty="0" smtClean="0"/>
              <a:t>Azure Storage Characteristics</a:t>
            </a:r>
            <a:endParaRPr lang="en-US" dirty="0"/>
          </a:p>
        </p:txBody>
      </p:sp>
    </p:spTree>
    <p:extLst>
      <p:ext uri="{BB962C8B-B14F-4D97-AF65-F5344CB8AC3E}">
        <p14:creationId xmlns:p14="http://schemas.microsoft.com/office/powerpoint/2010/main" val="411650656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1554400"/>
          </a:xfrm>
        </p:spPr>
        <p:txBody>
          <a:bodyPr/>
          <a:lstStyle/>
          <a:p>
            <a:r>
              <a:rPr lang="pl-PL" dirty="0" smtClean="0"/>
              <a:t>BLOBs</a:t>
            </a:r>
          </a:p>
          <a:p>
            <a:r>
              <a:rPr lang="pl-PL" dirty="0" smtClean="0"/>
              <a:t>Queues</a:t>
            </a:r>
          </a:p>
          <a:p>
            <a:r>
              <a:rPr lang="pl-PL" dirty="0" smtClean="0"/>
              <a:t>Azure Tables</a:t>
            </a:r>
            <a:endParaRPr lang="en-US" dirty="0"/>
          </a:p>
        </p:txBody>
      </p:sp>
      <p:sp>
        <p:nvSpPr>
          <p:cNvPr id="3" name="Title 2"/>
          <p:cNvSpPr>
            <a:spLocks noGrp="1"/>
          </p:cNvSpPr>
          <p:nvPr>
            <p:ph type="title"/>
          </p:nvPr>
        </p:nvSpPr>
        <p:spPr>
          <a:xfrm>
            <a:off x="387054" y="152400"/>
            <a:ext cx="8375946" cy="553998"/>
          </a:xfrm>
        </p:spPr>
        <p:txBody>
          <a:bodyPr/>
          <a:lstStyle/>
          <a:p>
            <a:r>
              <a:rPr lang="pl-PL" dirty="0" smtClean="0"/>
              <a:t>Azure Storage</a:t>
            </a:r>
            <a:endParaRPr lang="en-US" dirty="0"/>
          </a:p>
        </p:txBody>
      </p:sp>
    </p:spTree>
    <p:extLst>
      <p:ext uri="{BB962C8B-B14F-4D97-AF65-F5344CB8AC3E}">
        <p14:creationId xmlns:p14="http://schemas.microsoft.com/office/powerpoint/2010/main" val="171246647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2139560"/>
          </a:xfrm>
        </p:spPr>
        <p:txBody>
          <a:bodyPr/>
          <a:lstStyle/>
          <a:p>
            <a:r>
              <a:rPr lang="pl-PL" dirty="0" smtClean="0"/>
              <a:t>Containers</a:t>
            </a:r>
          </a:p>
          <a:p>
            <a:r>
              <a:rPr lang="pl-PL" dirty="0" smtClean="0"/>
              <a:t>Named files</a:t>
            </a:r>
          </a:p>
          <a:p>
            <a:r>
              <a:rPr lang="pl-PL" dirty="0" smtClean="0"/>
              <a:t>Metadata</a:t>
            </a:r>
          </a:p>
          <a:p>
            <a:r>
              <a:rPr lang="pl-PL" dirty="0" smtClean="0"/>
              <a:t>Windows Azure XDrive</a:t>
            </a:r>
            <a:endParaRPr lang="en-US" dirty="0"/>
          </a:p>
        </p:txBody>
      </p:sp>
      <p:sp>
        <p:nvSpPr>
          <p:cNvPr id="3" name="Title 2"/>
          <p:cNvSpPr>
            <a:spLocks noGrp="1"/>
          </p:cNvSpPr>
          <p:nvPr>
            <p:ph type="title"/>
          </p:nvPr>
        </p:nvSpPr>
        <p:spPr>
          <a:xfrm>
            <a:off x="387054" y="152400"/>
            <a:ext cx="8375946" cy="553998"/>
          </a:xfrm>
        </p:spPr>
        <p:txBody>
          <a:bodyPr/>
          <a:lstStyle/>
          <a:p>
            <a:r>
              <a:rPr lang="pl-PL" dirty="0" smtClean="0"/>
              <a:t>Azure Storage BLOBs</a:t>
            </a:r>
            <a:endParaRPr lang="en-US" dirty="0"/>
          </a:p>
        </p:txBody>
      </p:sp>
    </p:spTree>
    <p:extLst>
      <p:ext uri="{BB962C8B-B14F-4D97-AF65-F5344CB8AC3E}">
        <p14:creationId xmlns:p14="http://schemas.microsoft.com/office/powerpoint/2010/main" val="171246647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2523640"/>
          </a:xfrm>
        </p:spPr>
        <p:txBody>
          <a:bodyPr/>
          <a:lstStyle/>
          <a:p>
            <a:r>
              <a:rPr lang="pl-PL" dirty="0" smtClean="0"/>
              <a:t>Used to communicate between different parts of application</a:t>
            </a:r>
          </a:p>
          <a:p>
            <a:r>
              <a:rPr lang="pl-PL" dirty="0" smtClean="0"/>
              <a:t>Unlimited number of messages</a:t>
            </a:r>
          </a:p>
          <a:p>
            <a:r>
              <a:rPr lang="pl-PL" dirty="0" smtClean="0"/>
              <a:t>Guarantee of delivery (Visibility Timeout)</a:t>
            </a:r>
          </a:p>
          <a:p>
            <a:r>
              <a:rPr lang="pl-PL" dirty="0" smtClean="0"/>
              <a:t>Message size limited to 8KB</a:t>
            </a:r>
          </a:p>
        </p:txBody>
      </p:sp>
      <p:sp>
        <p:nvSpPr>
          <p:cNvPr id="3" name="Title 2"/>
          <p:cNvSpPr>
            <a:spLocks noGrp="1"/>
          </p:cNvSpPr>
          <p:nvPr>
            <p:ph type="title"/>
          </p:nvPr>
        </p:nvSpPr>
        <p:spPr>
          <a:xfrm>
            <a:off x="387054" y="152400"/>
            <a:ext cx="8375946" cy="553998"/>
          </a:xfrm>
        </p:spPr>
        <p:txBody>
          <a:bodyPr/>
          <a:lstStyle/>
          <a:p>
            <a:r>
              <a:rPr lang="pl-PL" dirty="0" smtClean="0"/>
              <a:t>Azure Storage Queues</a:t>
            </a:r>
            <a:endParaRPr lang="en-US" dirty="0"/>
          </a:p>
        </p:txBody>
      </p:sp>
    </p:spTree>
    <p:extLst>
      <p:ext uri="{BB962C8B-B14F-4D97-AF65-F5344CB8AC3E}">
        <p14:creationId xmlns:p14="http://schemas.microsoft.com/office/powerpoint/2010/main" val="379420421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553998"/>
          </a:xfrm>
        </p:spPr>
        <p:txBody>
          <a:bodyPr/>
          <a:lstStyle/>
          <a:p>
            <a:r>
              <a:rPr lang="pl-PL" dirty="0" smtClean="0"/>
              <a:t>Azure Storage Queues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438275"/>
            <a:ext cx="81343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2676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3108800"/>
          </a:xfrm>
        </p:spPr>
        <p:txBody>
          <a:bodyPr/>
          <a:lstStyle/>
          <a:p>
            <a:r>
              <a:rPr lang="pl-PL" dirty="0" smtClean="0"/>
              <a:t>NoSQL</a:t>
            </a:r>
          </a:p>
          <a:p>
            <a:r>
              <a:rPr lang="pl-PL" dirty="0" smtClean="0"/>
              <a:t>Enable to store massive amout of structured data</a:t>
            </a:r>
          </a:p>
          <a:p>
            <a:r>
              <a:rPr lang="pl-PL" dirty="0" smtClean="0"/>
              <a:t>Entities</a:t>
            </a:r>
          </a:p>
          <a:p>
            <a:r>
              <a:rPr lang="pl-PL" dirty="0" smtClean="0"/>
              <a:t>Properties</a:t>
            </a:r>
          </a:p>
          <a:p>
            <a:r>
              <a:rPr lang="pl-PL" dirty="0" smtClean="0"/>
              <a:t>No fixed schema</a:t>
            </a:r>
          </a:p>
        </p:txBody>
      </p:sp>
      <p:sp>
        <p:nvSpPr>
          <p:cNvPr id="3" name="Title 2"/>
          <p:cNvSpPr>
            <a:spLocks noGrp="1"/>
          </p:cNvSpPr>
          <p:nvPr>
            <p:ph type="title"/>
          </p:nvPr>
        </p:nvSpPr>
        <p:spPr>
          <a:xfrm>
            <a:off x="387054" y="152400"/>
            <a:ext cx="8375946" cy="553998"/>
          </a:xfrm>
        </p:spPr>
        <p:txBody>
          <a:bodyPr/>
          <a:lstStyle/>
          <a:p>
            <a:r>
              <a:rPr lang="pl-PL" dirty="0" smtClean="0"/>
              <a:t>Azure Storage Tables</a:t>
            </a:r>
            <a:endParaRPr lang="en-US" dirty="0"/>
          </a:p>
        </p:txBody>
      </p:sp>
    </p:spTree>
    <p:extLst>
      <p:ext uri="{BB962C8B-B14F-4D97-AF65-F5344CB8AC3E}">
        <p14:creationId xmlns:p14="http://schemas.microsoft.com/office/powerpoint/2010/main" val="248064555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2139560"/>
          </a:xfrm>
        </p:spPr>
        <p:txBody>
          <a:bodyPr/>
          <a:lstStyle/>
          <a:p>
            <a:r>
              <a:rPr lang="pl-PL" dirty="0" smtClean="0"/>
              <a:t>Partition Keys</a:t>
            </a:r>
          </a:p>
          <a:p>
            <a:r>
              <a:rPr lang="pl-PL" dirty="0" smtClean="0"/>
              <a:t>Row Keys</a:t>
            </a:r>
          </a:p>
          <a:p>
            <a:r>
              <a:rPr lang="pl-PL" dirty="0" smtClean="0"/>
              <a:t>WCF Data Services</a:t>
            </a:r>
          </a:p>
          <a:p>
            <a:r>
              <a:rPr lang="pl-PL" dirty="0" smtClean="0"/>
              <a:t>Entity group transactions</a:t>
            </a:r>
          </a:p>
        </p:txBody>
      </p:sp>
      <p:sp>
        <p:nvSpPr>
          <p:cNvPr id="3" name="Title 2"/>
          <p:cNvSpPr>
            <a:spLocks noGrp="1"/>
          </p:cNvSpPr>
          <p:nvPr>
            <p:ph type="title"/>
          </p:nvPr>
        </p:nvSpPr>
        <p:spPr>
          <a:xfrm>
            <a:off x="387054" y="152400"/>
            <a:ext cx="8375946" cy="553998"/>
          </a:xfrm>
        </p:spPr>
        <p:txBody>
          <a:bodyPr/>
          <a:lstStyle/>
          <a:p>
            <a:r>
              <a:rPr lang="pl-PL" dirty="0" smtClean="0"/>
              <a:t>Azure Storage Tables</a:t>
            </a:r>
            <a:endParaRPr lang="en-US" dirty="0"/>
          </a:p>
        </p:txBody>
      </p:sp>
    </p:spTree>
    <p:extLst>
      <p:ext uri="{BB962C8B-B14F-4D97-AF65-F5344CB8AC3E}">
        <p14:creationId xmlns:p14="http://schemas.microsoft.com/office/powerpoint/2010/main" val="84508602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61963" indent="-461963"/>
            <a:r>
              <a:rPr lang="en-US" dirty="0" smtClean="0"/>
              <a:t>A </a:t>
            </a:r>
            <a:r>
              <a:rPr lang="en-US" dirty="0" smtClean="0"/>
              <a:t>set of connected servers</a:t>
            </a:r>
          </a:p>
          <a:p>
            <a:pPr marL="461963" indent="-461963"/>
            <a:r>
              <a:rPr lang="en-US" dirty="0" smtClean="0"/>
              <a:t>On which developers can:</a:t>
            </a:r>
          </a:p>
          <a:p>
            <a:pPr marL="860425" lvl="1" indent="-398463"/>
            <a:r>
              <a:rPr lang="en-US" dirty="0" smtClean="0"/>
              <a:t>Install and run services</a:t>
            </a:r>
          </a:p>
          <a:p>
            <a:pPr marL="860425" lvl="1" indent="-398463"/>
            <a:r>
              <a:rPr lang="en-US" dirty="0" smtClean="0"/>
              <a:t>Store and retrieve data</a:t>
            </a:r>
          </a:p>
        </p:txBody>
      </p:sp>
      <p:sp>
        <p:nvSpPr>
          <p:cNvPr id="3" name="Title 2"/>
          <p:cNvSpPr>
            <a:spLocks noGrp="1"/>
          </p:cNvSpPr>
          <p:nvPr>
            <p:ph type="title"/>
          </p:nvPr>
        </p:nvSpPr>
        <p:spPr/>
        <p:txBody>
          <a:bodyPr/>
          <a:lstStyle/>
          <a:p>
            <a:r>
              <a:rPr smtClean="0"/>
              <a:t>What Is The Cloud?</a:t>
            </a:r>
            <a:br>
              <a:rPr smtClean="0"/>
            </a:br>
            <a:r>
              <a:rPr smtClean="0"/>
              <a:t>  </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553998"/>
          </a:xfrm>
        </p:spPr>
        <p:txBody>
          <a:bodyPr/>
          <a:lstStyle/>
          <a:p>
            <a:r>
              <a:rPr lang="pl-PL" dirty="0" smtClean="0"/>
              <a:t>Azure Storage Tables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39313"/>
            <a:ext cx="6634162" cy="448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7010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2523640"/>
          </a:xfrm>
        </p:spPr>
        <p:txBody>
          <a:bodyPr/>
          <a:lstStyle/>
          <a:p>
            <a:r>
              <a:rPr lang="pl-PL" dirty="0" smtClean="0"/>
              <a:t>Go to windows.azure.com</a:t>
            </a:r>
          </a:p>
          <a:p>
            <a:r>
              <a:rPr lang="pl-PL" dirty="0" smtClean="0"/>
              <a:t>Windows Live account</a:t>
            </a:r>
          </a:p>
          <a:p>
            <a:r>
              <a:rPr lang="pl-PL" dirty="0" smtClean="0"/>
              <a:t>Yes you really have to give them your credit card details even for trial service</a:t>
            </a:r>
          </a:p>
          <a:p>
            <a:r>
              <a:rPr lang="pl-PL" dirty="0" smtClean="0"/>
              <a:t>Free trial for 90 days</a:t>
            </a:r>
          </a:p>
        </p:txBody>
      </p:sp>
      <p:sp>
        <p:nvSpPr>
          <p:cNvPr id="3" name="Title 2"/>
          <p:cNvSpPr>
            <a:spLocks noGrp="1"/>
          </p:cNvSpPr>
          <p:nvPr>
            <p:ph type="title"/>
          </p:nvPr>
        </p:nvSpPr>
        <p:spPr>
          <a:xfrm>
            <a:off x="387054" y="152400"/>
            <a:ext cx="8375946" cy="553998"/>
          </a:xfrm>
        </p:spPr>
        <p:txBody>
          <a:bodyPr/>
          <a:lstStyle/>
          <a:p>
            <a:r>
              <a:rPr lang="pl-PL" dirty="0" smtClean="0"/>
              <a:t>How To Register</a:t>
            </a:r>
            <a:endParaRPr lang="en-US" dirty="0"/>
          </a:p>
        </p:txBody>
      </p:sp>
    </p:spTree>
    <p:extLst>
      <p:ext uri="{BB962C8B-B14F-4D97-AF65-F5344CB8AC3E}">
        <p14:creationId xmlns:p14="http://schemas.microsoft.com/office/powerpoint/2010/main" val="96123402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1938479"/>
          </a:xfrm>
        </p:spPr>
        <p:txBody>
          <a:bodyPr/>
          <a:lstStyle/>
          <a:p>
            <a:r>
              <a:rPr lang="pl-PL" dirty="0" smtClean="0"/>
              <a:t>Pay as you go</a:t>
            </a:r>
          </a:p>
          <a:p>
            <a:r>
              <a:rPr lang="pl-PL" dirty="0" smtClean="0"/>
              <a:t>Subscription offers</a:t>
            </a:r>
          </a:p>
          <a:p>
            <a:r>
              <a:rPr lang="pl-PL" dirty="0" smtClean="0"/>
              <a:t>Special offers for MSDN members / BizSpark members</a:t>
            </a:r>
          </a:p>
        </p:txBody>
      </p:sp>
      <p:sp>
        <p:nvSpPr>
          <p:cNvPr id="3" name="Title 2"/>
          <p:cNvSpPr>
            <a:spLocks noGrp="1"/>
          </p:cNvSpPr>
          <p:nvPr>
            <p:ph type="title"/>
          </p:nvPr>
        </p:nvSpPr>
        <p:spPr>
          <a:xfrm>
            <a:off x="387054" y="152400"/>
            <a:ext cx="8375946" cy="553998"/>
          </a:xfrm>
        </p:spPr>
        <p:txBody>
          <a:bodyPr/>
          <a:lstStyle/>
          <a:p>
            <a:r>
              <a:rPr lang="pl-PL" dirty="0" smtClean="0"/>
              <a:t>Licensing</a:t>
            </a:r>
            <a:endParaRPr lang="en-US" dirty="0"/>
          </a:p>
        </p:txBody>
      </p:sp>
    </p:spTree>
    <p:extLst>
      <p:ext uri="{BB962C8B-B14F-4D97-AF65-F5344CB8AC3E}">
        <p14:creationId xmlns:p14="http://schemas.microsoft.com/office/powerpoint/2010/main" val="312763183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553998"/>
          </a:xfrm>
        </p:spPr>
        <p:txBody>
          <a:bodyPr/>
          <a:lstStyle/>
          <a:p>
            <a:r>
              <a:rPr lang="pl-PL" dirty="0" smtClean="0"/>
              <a:t>How much does it cost?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1457325"/>
            <a:ext cx="37528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3515497"/>
            <a:ext cx="3733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18600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553998"/>
          </a:xfrm>
        </p:spPr>
        <p:txBody>
          <a:bodyPr/>
          <a:lstStyle/>
          <a:p>
            <a:r>
              <a:rPr lang="pl-PL" dirty="0" smtClean="0"/>
              <a:t>Microsoft Data Centers</a:t>
            </a:r>
            <a:endParaRPr lang="en-US" dirty="0"/>
          </a:p>
        </p:txBody>
      </p:sp>
      <p:sp>
        <p:nvSpPr>
          <p:cNvPr id="2" name="Rectangle 1"/>
          <p:cNvSpPr/>
          <p:nvPr/>
        </p:nvSpPr>
        <p:spPr>
          <a:xfrm>
            <a:off x="1295400" y="3364468"/>
            <a:ext cx="7010400" cy="369332"/>
          </a:xfrm>
          <a:prstGeom prst="rect">
            <a:avLst/>
          </a:prstGeom>
        </p:spPr>
        <p:txBody>
          <a:bodyPr wrap="square">
            <a:spAutoFit/>
          </a:bodyPr>
          <a:lstStyle/>
          <a:p>
            <a:r>
              <a:rPr lang="en-US" dirty="0">
                <a:hlinkClick r:id="rId2"/>
              </a:rPr>
              <a:t>http://www.youtube.com/watch?v=mLZUhPitCK4&amp;feature=related</a:t>
            </a:r>
            <a:endParaRPr lang="en-US" dirty="0"/>
          </a:p>
        </p:txBody>
      </p:sp>
    </p:spTree>
    <p:extLst>
      <p:ext uri="{BB962C8B-B14F-4D97-AF65-F5344CB8AC3E}">
        <p14:creationId xmlns:p14="http://schemas.microsoft.com/office/powerpoint/2010/main" val="52806323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9000" r="-19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3200400" y="2971800"/>
            <a:ext cx="3048000" cy="609600"/>
          </a:xfrm>
          <a:prstGeom prst="rect">
            <a:avLst/>
          </a:prstGeom>
        </p:spPr>
        <p:txBody>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pl-PL" sz="4400" dirty="0" smtClean="0"/>
              <a:t>Questions</a:t>
            </a:r>
            <a:endParaRPr lang="en-US" sz="4400" dirty="0"/>
          </a:p>
        </p:txBody>
      </p:sp>
    </p:spTree>
    <p:extLst>
      <p:ext uri="{BB962C8B-B14F-4D97-AF65-F5344CB8AC3E}">
        <p14:creationId xmlns:p14="http://schemas.microsoft.com/office/powerpoint/2010/main" val="91593141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9000" r="-19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2895600" y="2971800"/>
            <a:ext cx="3048000" cy="609600"/>
          </a:xfrm>
          <a:prstGeom prst="rect">
            <a:avLst/>
          </a:prstGeom>
        </p:spPr>
        <p:txBody>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pl-PL" sz="4400" dirty="0" smtClean="0"/>
              <a:t>Thank You</a:t>
            </a:r>
            <a:endParaRPr lang="en-US" sz="44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2724720"/>
          </a:xfrm>
        </p:spPr>
        <p:txBody>
          <a:bodyPr/>
          <a:lstStyle/>
          <a:p>
            <a:pPr marL="461963" indent="-461963"/>
            <a:r>
              <a:rPr lang="pl-PL" dirty="0" smtClean="0"/>
              <a:t>Infinite resources</a:t>
            </a:r>
          </a:p>
          <a:p>
            <a:pPr marL="461963" indent="-461963"/>
            <a:r>
              <a:rPr lang="pl-PL" dirty="0" smtClean="0"/>
              <a:t>Scale on demand</a:t>
            </a:r>
          </a:p>
          <a:p>
            <a:pPr marL="461963" indent="-461963"/>
            <a:r>
              <a:rPr lang="pl-PL" dirty="0" smtClean="0"/>
              <a:t>Pay per use</a:t>
            </a:r>
          </a:p>
          <a:p>
            <a:pPr marL="461963" indent="-461963"/>
            <a:r>
              <a:rPr lang="pl-PL" dirty="0" smtClean="0"/>
              <a:t>High availability</a:t>
            </a:r>
          </a:p>
          <a:p>
            <a:pPr marL="461963" indent="-461963"/>
            <a:r>
              <a:rPr lang="pl-PL" dirty="0" smtClean="0"/>
              <a:t>Geographical location of DC - CDN</a:t>
            </a:r>
            <a:endParaRPr lang="en-US" dirty="0" smtClean="0"/>
          </a:p>
        </p:txBody>
      </p:sp>
      <p:sp>
        <p:nvSpPr>
          <p:cNvPr id="3" name="Title 2"/>
          <p:cNvSpPr>
            <a:spLocks noGrp="1"/>
          </p:cNvSpPr>
          <p:nvPr>
            <p:ph type="title"/>
          </p:nvPr>
        </p:nvSpPr>
        <p:spPr>
          <a:xfrm>
            <a:off x="387054" y="152400"/>
            <a:ext cx="8375946" cy="1107996"/>
          </a:xfrm>
        </p:spPr>
        <p:txBody>
          <a:bodyPr/>
          <a:lstStyle/>
          <a:p>
            <a:r>
              <a:rPr lang="pl-PL" dirty="0" smtClean="0"/>
              <a:t>Characteristics Of Cloud Computing</a:t>
            </a:r>
            <a:r>
              <a:rPr dirty="0" smtClean="0"/>
              <a:t/>
            </a:r>
            <a:br>
              <a:rPr dirty="0" smtClean="0"/>
            </a:br>
            <a:r>
              <a:rPr dirty="0" smtClean="0"/>
              <a:t>  </a:t>
            </a:r>
            <a:endParaRPr lang="en-US" dirty="0"/>
          </a:p>
        </p:txBody>
      </p:sp>
    </p:spTree>
    <p:extLst>
      <p:ext uri="{BB962C8B-B14F-4D97-AF65-F5344CB8AC3E}">
        <p14:creationId xmlns:p14="http://schemas.microsoft.com/office/powerpoint/2010/main" val="12268637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1554400"/>
          </a:xfrm>
        </p:spPr>
        <p:txBody>
          <a:bodyPr/>
          <a:lstStyle/>
          <a:p>
            <a:pPr marL="461963" indent="-461963"/>
            <a:r>
              <a:rPr lang="pl-PL" dirty="0" smtClean="0"/>
              <a:t>IaaS</a:t>
            </a:r>
          </a:p>
          <a:p>
            <a:pPr marL="461963" indent="-461963"/>
            <a:r>
              <a:rPr lang="pl-PL" dirty="0" smtClean="0"/>
              <a:t>PaaS</a:t>
            </a:r>
          </a:p>
          <a:p>
            <a:pPr marL="461963" indent="-461963"/>
            <a:r>
              <a:rPr lang="pl-PL" dirty="0" smtClean="0"/>
              <a:t>SaaS</a:t>
            </a:r>
          </a:p>
        </p:txBody>
      </p:sp>
      <p:sp>
        <p:nvSpPr>
          <p:cNvPr id="3" name="Title 2"/>
          <p:cNvSpPr>
            <a:spLocks noGrp="1"/>
          </p:cNvSpPr>
          <p:nvPr>
            <p:ph type="title"/>
          </p:nvPr>
        </p:nvSpPr>
        <p:spPr>
          <a:xfrm>
            <a:off x="387054" y="152400"/>
            <a:ext cx="8375946" cy="1107996"/>
          </a:xfrm>
        </p:spPr>
        <p:txBody>
          <a:bodyPr/>
          <a:lstStyle/>
          <a:p>
            <a:r>
              <a:rPr lang="pl-PL" dirty="0" smtClean="0"/>
              <a:t>Cloud Services</a:t>
            </a:r>
            <a:r>
              <a:rPr dirty="0" smtClean="0"/>
              <a:t/>
            </a:r>
            <a:br>
              <a:rPr dirty="0" smtClean="0"/>
            </a:br>
            <a:r>
              <a:rPr dirty="0" smtClean="0"/>
              <a:t>  </a:t>
            </a:r>
            <a:endParaRPr lang="en-US" dirty="0"/>
          </a:p>
        </p:txBody>
      </p:sp>
    </p:spTree>
    <p:extLst>
      <p:ext uri="{BB962C8B-B14F-4D97-AF65-F5344CB8AC3E}">
        <p14:creationId xmlns:p14="http://schemas.microsoft.com/office/powerpoint/2010/main" val="3738706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1107996"/>
          </a:xfrm>
        </p:spPr>
        <p:txBody>
          <a:bodyPr/>
          <a:lstStyle/>
          <a:p>
            <a:r>
              <a:rPr lang="pl-PL" dirty="0" smtClean="0"/>
              <a:t>Cloud Services</a:t>
            </a:r>
            <a:r>
              <a:rPr dirty="0" smtClean="0"/>
              <a:t/>
            </a:r>
            <a:br>
              <a:rPr dirty="0" smtClean="0"/>
            </a:br>
            <a:r>
              <a:rPr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557055"/>
            <a:ext cx="6843845" cy="4691345"/>
          </a:xfrm>
          <a:prstGeom prst="rect">
            <a:avLst/>
          </a:prstGeom>
        </p:spPr>
      </p:pic>
    </p:spTree>
    <p:extLst>
      <p:ext uri="{BB962C8B-B14F-4D97-AF65-F5344CB8AC3E}">
        <p14:creationId xmlns:p14="http://schemas.microsoft.com/office/powerpoint/2010/main" val="160204728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2724720"/>
          </a:xfrm>
        </p:spPr>
        <p:txBody>
          <a:bodyPr/>
          <a:lstStyle/>
          <a:p>
            <a:pPr marL="461963" indent="-461963"/>
            <a:r>
              <a:rPr lang="pl-PL" dirty="0" smtClean="0"/>
              <a:t>Amazon Web Services EC2 / S3</a:t>
            </a:r>
          </a:p>
          <a:p>
            <a:pPr marL="461963" indent="-461963"/>
            <a:r>
              <a:rPr lang="pl-PL" dirty="0" smtClean="0"/>
              <a:t>Verizon </a:t>
            </a:r>
          </a:p>
          <a:p>
            <a:pPr marL="461963" indent="-461963"/>
            <a:r>
              <a:rPr lang="pl-PL" dirty="0" smtClean="0"/>
              <a:t>IBM</a:t>
            </a:r>
          </a:p>
          <a:p>
            <a:pPr marL="461963" indent="-461963"/>
            <a:r>
              <a:rPr lang="pl-PL" dirty="0" smtClean="0"/>
              <a:t>SalesForce</a:t>
            </a:r>
          </a:p>
          <a:p>
            <a:pPr marL="461963" indent="-461963"/>
            <a:r>
              <a:rPr lang="pl-PL" dirty="0" smtClean="0"/>
              <a:t>Azure</a:t>
            </a:r>
          </a:p>
        </p:txBody>
      </p:sp>
      <p:sp>
        <p:nvSpPr>
          <p:cNvPr id="3" name="Title 2"/>
          <p:cNvSpPr>
            <a:spLocks noGrp="1"/>
          </p:cNvSpPr>
          <p:nvPr>
            <p:ph type="title"/>
          </p:nvPr>
        </p:nvSpPr>
        <p:spPr>
          <a:xfrm>
            <a:off x="387054" y="152400"/>
            <a:ext cx="8375946" cy="1107996"/>
          </a:xfrm>
        </p:spPr>
        <p:txBody>
          <a:bodyPr/>
          <a:lstStyle/>
          <a:p>
            <a:r>
              <a:rPr lang="pl-PL" dirty="0" smtClean="0"/>
              <a:t>Is Azure The Only One?</a:t>
            </a:r>
            <a:r>
              <a:rPr dirty="0" smtClean="0"/>
              <a:t/>
            </a:r>
            <a:br>
              <a:rPr dirty="0" smtClean="0"/>
            </a:br>
            <a:r>
              <a:rPr dirty="0" smtClean="0"/>
              <a:t>  </a:t>
            </a:r>
            <a:endParaRPr lang="en-US" dirty="0"/>
          </a:p>
        </p:txBody>
      </p:sp>
      <p:sp>
        <p:nvSpPr>
          <p:cNvPr id="4" name="TextBox 3"/>
          <p:cNvSpPr txBox="1"/>
          <p:nvPr/>
        </p:nvSpPr>
        <p:spPr>
          <a:xfrm>
            <a:off x="1143000" y="6367790"/>
            <a:ext cx="7772400" cy="261610"/>
          </a:xfrm>
          <a:prstGeom prst="rect">
            <a:avLst/>
          </a:prstGeom>
          <a:noFill/>
        </p:spPr>
        <p:txBody>
          <a:bodyPr wrap="square" rtlCol="0">
            <a:spAutoFit/>
          </a:bodyPr>
          <a:lstStyle/>
          <a:p>
            <a:r>
              <a:rPr lang="en-US" sz="1100" dirty="0">
                <a:solidFill>
                  <a:srgbClr val="FFFFFF"/>
                </a:solidFill>
                <a:hlinkClick r:id="rId3"/>
              </a:rPr>
              <a:t>http://searchcloudcomputing.techtarget.com/feature/Microsoft-2011-top-cloud-computing-provider#slideshow</a:t>
            </a:r>
            <a:endParaRPr lang="en-US" sz="1100" dirty="0">
              <a:solidFill>
                <a:srgbClr val="FFFFFF"/>
              </a:solidFill>
            </a:endParaRPr>
          </a:p>
        </p:txBody>
      </p:sp>
    </p:spTree>
    <p:extLst>
      <p:ext uri="{BB962C8B-B14F-4D97-AF65-F5344CB8AC3E}">
        <p14:creationId xmlns:p14="http://schemas.microsoft.com/office/powerpoint/2010/main" val="42625917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9" descr="C:\Users\maryfj\Desktop\PDC Visuals\Assets\Strata3D architecture chart\Logos\Dynamics CRM Online\dyn-CRM-Online_ALT_rgb_r.png"/>
          <p:cNvPicPr>
            <a:picLocks noChangeAspect="1" noChangeArrowheads="1"/>
          </p:cNvPicPr>
          <p:nvPr/>
        </p:nvPicPr>
        <p:blipFill>
          <a:blip r:embed="rId3"/>
          <a:stretch>
            <a:fillRect/>
          </a:stretch>
        </p:blipFill>
        <p:spPr bwMode="invGray">
          <a:xfrm>
            <a:off x="6453240" y="1371600"/>
            <a:ext cx="1909307" cy="376383"/>
          </a:xfrm>
          <a:prstGeom prst="rect">
            <a:avLst/>
          </a:prstGeom>
          <a:noFill/>
        </p:spPr>
      </p:pic>
      <p:pic>
        <p:nvPicPr>
          <p:cNvPr id="55" name="Picture 4" descr="C:\Users\maryfj\Desktop\PDC Visuals\Assets\Strata3D architecture chart\Logos\Office Live\ofc-Live_rgb_r.png"/>
          <p:cNvPicPr>
            <a:picLocks noChangeAspect="1" noChangeArrowheads="1"/>
          </p:cNvPicPr>
          <p:nvPr/>
        </p:nvPicPr>
        <p:blipFill>
          <a:blip r:embed="rId4"/>
          <a:stretch>
            <a:fillRect/>
          </a:stretch>
        </p:blipFill>
        <p:spPr bwMode="invGray">
          <a:xfrm>
            <a:off x="2170085" y="1425815"/>
            <a:ext cx="1097566" cy="286654"/>
          </a:xfrm>
          <a:prstGeom prst="rect">
            <a:avLst/>
          </a:prstGeom>
          <a:noFill/>
        </p:spPr>
      </p:pic>
      <p:pic>
        <p:nvPicPr>
          <p:cNvPr id="56" name="Picture 5" descr="C:\Users\maryfj\Desktop\PDC Visuals\Assets\Strata3D architecture chart\Logos\Windows Live\WLive_h_rgb_r.png"/>
          <p:cNvPicPr>
            <a:picLocks noChangeAspect="1" noChangeArrowheads="1"/>
          </p:cNvPicPr>
          <p:nvPr/>
        </p:nvPicPr>
        <p:blipFill>
          <a:blip r:embed="rId5"/>
          <a:stretch>
            <a:fillRect/>
          </a:stretch>
        </p:blipFill>
        <p:spPr bwMode="invGray">
          <a:xfrm>
            <a:off x="708069" y="1527255"/>
            <a:ext cx="1303359" cy="173461"/>
          </a:xfrm>
          <a:prstGeom prst="rect">
            <a:avLst/>
          </a:prstGeom>
          <a:noFill/>
        </p:spPr>
      </p:pic>
      <p:pic>
        <p:nvPicPr>
          <p:cNvPr id="57" name="Picture 6" descr="C:\Users\maryfj\Desktop\PDC Visuals\Assets\Strata3D architecture chart\Logos\SharePoint Online\ShrPt-Online_h_bL_r.png"/>
          <p:cNvPicPr>
            <a:picLocks noChangeAspect="1" noChangeArrowheads="1"/>
          </p:cNvPicPr>
          <p:nvPr/>
        </p:nvPicPr>
        <p:blipFill>
          <a:blip r:embed="rId6"/>
          <a:stretch>
            <a:fillRect/>
          </a:stretch>
        </p:blipFill>
        <p:spPr bwMode="invGray">
          <a:xfrm>
            <a:off x="4888325" y="1476701"/>
            <a:ext cx="1406256" cy="211078"/>
          </a:xfrm>
          <a:prstGeom prst="rect">
            <a:avLst/>
          </a:prstGeom>
          <a:noFill/>
        </p:spPr>
      </p:pic>
      <p:grpSp>
        <p:nvGrpSpPr>
          <p:cNvPr id="2" name="Group 35"/>
          <p:cNvGrpSpPr/>
          <p:nvPr/>
        </p:nvGrpSpPr>
        <p:grpSpPr>
          <a:xfrm>
            <a:off x="624839" y="2087316"/>
            <a:ext cx="7894320" cy="2879214"/>
            <a:chOff x="832903" y="1701800"/>
            <a:chExt cx="10523019" cy="3835400"/>
          </a:xfrm>
        </p:grpSpPr>
        <p:sp>
          <p:nvSpPr>
            <p:cNvPr id="59" name="Rounded Rectangle 58"/>
            <p:cNvSpPr/>
            <p:nvPr/>
          </p:nvSpPr>
          <p:spPr bwMode="auto">
            <a:xfrm>
              <a:off x="832903" y="1701800"/>
              <a:ext cx="10523019" cy="3835400"/>
            </a:xfrm>
            <a:prstGeom prst="roundRect">
              <a:avLst>
                <a:gd name="adj" fmla="val 8190"/>
              </a:avLst>
            </a:prstGeom>
            <a:gradFill flip="none" rotWithShape="1">
              <a:gsLst>
                <a:gs pos="0">
                  <a:srgbClr val="041E3A">
                    <a:alpha val="20000"/>
                  </a:srgbClr>
                </a:gs>
                <a:gs pos="39000">
                  <a:schemeClr val="tx1">
                    <a:alpha val="17000"/>
                  </a:schemeClr>
                </a:gs>
                <a:gs pos="88000">
                  <a:srgbClr val="05284F">
                    <a:alpha val="20000"/>
                  </a:srgbClr>
                </a:gs>
              </a:gsLst>
              <a:lin ang="3000000" scaled="0"/>
              <a:tileRect/>
            </a:gradFill>
            <a:ln w="9525">
              <a:gradFill flip="none" rotWithShape="1">
                <a:gsLst>
                  <a:gs pos="0">
                    <a:schemeClr val="tx1">
                      <a:alpha val="44000"/>
                    </a:schemeClr>
                  </a:gs>
                  <a:gs pos="50000">
                    <a:schemeClr val="tx1">
                      <a:alpha val="59000"/>
                    </a:schemeClr>
                  </a:gs>
                  <a:gs pos="100000">
                    <a:schemeClr val="tx1">
                      <a:alpha val="44000"/>
                    </a:schemeClr>
                  </a:gs>
                </a:gsLst>
                <a:lin ang="10800000" scaled="1"/>
                <a:tileRect/>
              </a:grad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914304"/>
              <a:r>
                <a:rPr lang="en-US" sz="1800" dirty="0" smtClean="0">
                  <a:solidFill>
                    <a:srgbClr val="FFFFFF"/>
                  </a:solidFill>
                  <a:latin typeface="Segoe" pitchFamily="34" charset="0"/>
                </a:rPr>
                <a:t>  </a:t>
              </a:r>
            </a:p>
          </p:txBody>
        </p:sp>
        <p:sp>
          <p:nvSpPr>
            <p:cNvPr id="60" name="Rectangle 59"/>
            <p:cNvSpPr/>
            <p:nvPr/>
          </p:nvSpPr>
          <p:spPr>
            <a:xfrm>
              <a:off x="1881980" y="1893683"/>
              <a:ext cx="8450740" cy="609600"/>
            </a:xfrm>
            <a:prstGeom prst="rect">
              <a:avLst/>
            </a:prstGeom>
          </p:spPr>
          <p:txBody>
            <a:bodyPr wrap="none" lIns="0" tIns="0" rIns="0" bIns="0">
              <a:noAutofit/>
            </a:bodyPr>
            <a:lstStyle/>
            <a:p>
              <a:pPr algn="ctr"/>
              <a:r>
                <a:rPr lang="en-US" sz="3000" dirty="0" smtClean="0">
                  <a:gradFill>
                    <a:gsLst>
                      <a:gs pos="0">
                        <a:schemeClr val="tx1"/>
                      </a:gs>
                      <a:gs pos="100000">
                        <a:schemeClr val="tx1"/>
                      </a:gs>
                    </a:gsLst>
                    <a:lin ang="5400000" scaled="0"/>
                  </a:gradFill>
                  <a:latin typeface="Segoe UI" pitchFamily="34" charset="0"/>
                  <a:cs typeface="Segoe UI" pitchFamily="34" charset="0"/>
                </a:rPr>
                <a:t>Azure</a:t>
              </a:r>
              <a:r>
                <a:rPr lang="en-US" sz="1500" baseline="50000" dirty="0" smtClean="0">
                  <a:gradFill>
                    <a:gsLst>
                      <a:gs pos="0">
                        <a:schemeClr val="tx1"/>
                      </a:gs>
                      <a:gs pos="100000">
                        <a:schemeClr val="tx1"/>
                      </a:gs>
                    </a:gsLst>
                    <a:lin ang="5400000" scaled="0"/>
                  </a:gradFill>
                  <a:latin typeface="Segoe UI" pitchFamily="34" charset="0"/>
                  <a:cs typeface="Segoe UI" pitchFamily="34" charset="0"/>
                </a:rPr>
                <a:t>™</a:t>
              </a:r>
              <a:r>
                <a:rPr lang="en-US" sz="3000" dirty="0" smtClean="0">
                  <a:gradFill>
                    <a:gsLst>
                      <a:gs pos="0">
                        <a:schemeClr val="tx1"/>
                      </a:gs>
                      <a:gs pos="100000">
                        <a:schemeClr val="tx1"/>
                      </a:gs>
                    </a:gsLst>
                    <a:lin ang="5400000" scaled="0"/>
                  </a:gradFill>
                  <a:latin typeface="Segoe UI" pitchFamily="34" charset="0"/>
                  <a:cs typeface="Segoe UI" pitchFamily="34" charset="0"/>
                </a:rPr>
                <a:t> Services Platform</a:t>
              </a:r>
              <a:endParaRPr lang="en-US" sz="3000" dirty="0">
                <a:gradFill>
                  <a:gsLst>
                    <a:gs pos="0">
                      <a:schemeClr val="tx1"/>
                    </a:gs>
                    <a:gs pos="100000">
                      <a:schemeClr val="tx1"/>
                    </a:gs>
                  </a:gsLst>
                  <a:lin ang="5400000" scaled="0"/>
                </a:gradFill>
                <a:latin typeface="Segoe UI" pitchFamily="34" charset="0"/>
                <a:cs typeface="Segoe UI" pitchFamily="34" charset="0"/>
              </a:endParaRPr>
            </a:p>
          </p:txBody>
        </p:sp>
      </p:grpSp>
      <p:grpSp>
        <p:nvGrpSpPr>
          <p:cNvPr id="3" name="Group 24"/>
          <p:cNvGrpSpPr/>
          <p:nvPr/>
        </p:nvGrpSpPr>
        <p:grpSpPr>
          <a:xfrm>
            <a:off x="733604" y="2850022"/>
            <a:ext cx="1490472" cy="968636"/>
            <a:chOff x="977886" y="2717800"/>
            <a:chExt cx="1986778" cy="1290320"/>
          </a:xfrm>
        </p:grpSpPr>
        <p:sp>
          <p:nvSpPr>
            <p:cNvPr id="62" name="Rounded Rectangle 61"/>
            <p:cNvSpPr/>
            <p:nvPr/>
          </p:nvSpPr>
          <p:spPr bwMode="auto">
            <a:xfrm>
              <a:off x="977886"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vert="horz" wrap="square" lIns="121893" tIns="60947" rIns="121893" bIns="60947" numCol="1" rtlCol="0" anchor="ctr" anchorCtr="0" compatLnSpc="1">
              <a:prstTxWarp prst="textNoShape">
                <a:avLst/>
              </a:prstTxWarp>
            </a:bodyPr>
            <a:lstStyle/>
            <a:p>
              <a:pPr algn="ctr" defTabSz="914304"/>
              <a:endParaRPr lang="en-US" dirty="0" smtClean="0">
                <a:solidFill>
                  <a:srgbClr val="FFFFFF"/>
                </a:solidFill>
                <a:latin typeface="Segoe" pitchFamily="34" charset="0"/>
              </a:endParaRPr>
            </a:p>
          </p:txBody>
        </p:sp>
        <p:pic>
          <p:nvPicPr>
            <p:cNvPr id="63" name="Picture 62" descr="LiveServices_h_rgb.png"/>
            <p:cNvPicPr>
              <a:picLocks noChangeAspect="1"/>
            </p:cNvPicPr>
            <p:nvPr/>
          </p:nvPicPr>
          <p:blipFill>
            <a:blip r:embed="rId7"/>
            <a:stretch>
              <a:fillRect/>
            </a:stretch>
          </p:blipFill>
          <p:spPr>
            <a:xfrm>
              <a:off x="1137018" y="3177934"/>
              <a:ext cx="1584547" cy="441175"/>
            </a:xfrm>
            <a:prstGeom prst="rect">
              <a:avLst/>
            </a:prstGeom>
            <a:noFill/>
            <a:ln>
              <a:noFill/>
            </a:ln>
          </p:spPr>
        </p:pic>
      </p:grpSp>
      <p:grpSp>
        <p:nvGrpSpPr>
          <p:cNvPr id="4" name="Group 23"/>
          <p:cNvGrpSpPr/>
          <p:nvPr/>
        </p:nvGrpSpPr>
        <p:grpSpPr>
          <a:xfrm>
            <a:off x="741224" y="3917809"/>
            <a:ext cx="7652659" cy="892366"/>
            <a:chOff x="988043" y="4140200"/>
            <a:chExt cx="10238613" cy="1188720"/>
          </a:xfrm>
        </p:grpSpPr>
        <p:sp>
          <p:nvSpPr>
            <p:cNvPr id="65" name="Rounded Rectangle 64"/>
            <p:cNvSpPr/>
            <p:nvPr/>
          </p:nvSpPr>
          <p:spPr bwMode="auto">
            <a:xfrm>
              <a:off x="988043" y="4140200"/>
              <a:ext cx="10238613" cy="11887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vert="horz" wrap="square" lIns="121893" tIns="60947" rIns="121893" bIns="60947" numCol="1" rtlCol="0" anchor="ctr" anchorCtr="0" compatLnSpc="1">
              <a:prstTxWarp prst="textNoShape">
                <a:avLst/>
              </a:prstTxWarp>
            </a:bodyPr>
            <a:lstStyle/>
            <a:p>
              <a:pPr algn="ctr" defTabSz="914304"/>
              <a:endParaRPr lang="en-US" dirty="0" smtClean="0">
                <a:solidFill>
                  <a:srgbClr val="FFFFFF"/>
                </a:solidFill>
                <a:latin typeface="Segoe" pitchFamily="34" charset="0"/>
              </a:endParaRPr>
            </a:p>
          </p:txBody>
        </p:sp>
        <p:pic>
          <p:nvPicPr>
            <p:cNvPr id="66" name="Picture 65" descr="WinAzure_h_rgb.png"/>
            <p:cNvPicPr>
              <a:picLocks noChangeAspect="1"/>
            </p:cNvPicPr>
            <p:nvPr/>
          </p:nvPicPr>
          <p:blipFill>
            <a:blip r:embed="rId8"/>
            <a:stretch>
              <a:fillRect/>
            </a:stretch>
          </p:blipFill>
          <p:spPr>
            <a:xfrm>
              <a:off x="4044869" y="4301061"/>
              <a:ext cx="4124960" cy="767242"/>
            </a:xfrm>
            <a:prstGeom prst="rect">
              <a:avLst/>
            </a:prstGeom>
          </p:spPr>
        </p:pic>
      </p:grpSp>
      <p:grpSp>
        <p:nvGrpSpPr>
          <p:cNvPr id="5" name="Group 32"/>
          <p:cNvGrpSpPr/>
          <p:nvPr/>
        </p:nvGrpSpPr>
        <p:grpSpPr>
          <a:xfrm>
            <a:off x="3818508" y="2850022"/>
            <a:ext cx="1490472" cy="968636"/>
            <a:chOff x="5113961" y="2717800"/>
            <a:chExt cx="1986778" cy="1290320"/>
          </a:xfrm>
        </p:grpSpPr>
        <p:sp>
          <p:nvSpPr>
            <p:cNvPr id="68" name="Rounded Rectangle 67"/>
            <p:cNvSpPr/>
            <p:nvPr/>
          </p:nvSpPr>
          <p:spPr bwMode="auto">
            <a:xfrm>
              <a:off x="5113961"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vert="horz" wrap="square" lIns="121893" tIns="60947" rIns="121893" bIns="60947" numCol="1" rtlCol="0" anchor="ctr" anchorCtr="0" compatLnSpc="1">
              <a:prstTxWarp prst="textNoShape">
                <a:avLst/>
              </a:prstTxWarp>
            </a:bodyPr>
            <a:lstStyle/>
            <a:p>
              <a:pPr algn="ctr" defTabSz="914304"/>
              <a:endParaRPr lang="en-US" dirty="0" smtClean="0">
                <a:solidFill>
                  <a:srgbClr val="FFFFFF"/>
                </a:solidFill>
                <a:latin typeface="Segoe" pitchFamily="34" charset="0"/>
              </a:endParaRPr>
            </a:p>
          </p:txBody>
        </p:sp>
        <p:pic>
          <p:nvPicPr>
            <p:cNvPr id="69" name="Picture 2" descr="C:\Users\maryfj\Desktop\PDC Visuals\Assets\Strata3D architecture chart\Logos\SQL Services\SQLServices_h_rgb.png"/>
            <p:cNvPicPr>
              <a:picLocks noChangeAspect="1" noChangeArrowheads="1"/>
            </p:cNvPicPr>
            <p:nvPr/>
          </p:nvPicPr>
          <p:blipFill>
            <a:blip r:embed="rId9"/>
            <a:stretch>
              <a:fillRect/>
            </a:stretch>
          </p:blipFill>
          <p:spPr bwMode="auto">
            <a:xfrm>
              <a:off x="5298232" y="3110653"/>
              <a:ext cx="1584547" cy="427939"/>
            </a:xfrm>
            <a:prstGeom prst="rect">
              <a:avLst/>
            </a:prstGeom>
            <a:noFill/>
          </p:spPr>
        </p:pic>
      </p:grpSp>
      <p:grpSp>
        <p:nvGrpSpPr>
          <p:cNvPr id="6" name="Group 31"/>
          <p:cNvGrpSpPr/>
          <p:nvPr/>
        </p:nvGrpSpPr>
        <p:grpSpPr>
          <a:xfrm>
            <a:off x="2276056" y="2850022"/>
            <a:ext cx="1490472" cy="968636"/>
            <a:chOff x="3040845" y="2717800"/>
            <a:chExt cx="1986778" cy="1290320"/>
          </a:xfrm>
        </p:grpSpPr>
        <p:sp>
          <p:nvSpPr>
            <p:cNvPr id="71" name="Rounded Rectangle 70"/>
            <p:cNvSpPr/>
            <p:nvPr/>
          </p:nvSpPr>
          <p:spPr bwMode="auto">
            <a:xfrm>
              <a:off x="3040845"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vert="horz" wrap="square" lIns="121893" tIns="60947" rIns="121893" bIns="60947" numCol="1" rtlCol="0" anchor="ctr" anchorCtr="0" compatLnSpc="1">
              <a:prstTxWarp prst="textNoShape">
                <a:avLst/>
              </a:prstTxWarp>
            </a:bodyPr>
            <a:lstStyle/>
            <a:p>
              <a:pPr algn="ctr" defTabSz="914304"/>
              <a:endParaRPr lang="en-US" dirty="0" smtClean="0">
                <a:solidFill>
                  <a:srgbClr val="FFFFFF"/>
                </a:solidFill>
                <a:latin typeface="Segoe" pitchFamily="34" charset="0"/>
              </a:endParaRPr>
            </a:p>
          </p:txBody>
        </p:sp>
        <p:pic>
          <p:nvPicPr>
            <p:cNvPr id="72" name="Picture 3" descr="C:\Users\maryfj\Desktop\PDC Visuals\Assets\Strata3D architecture chart\Logos\NET Services\NETServices_h_rgb.png"/>
            <p:cNvPicPr>
              <a:picLocks noChangeAspect="1" noChangeArrowheads="1"/>
            </p:cNvPicPr>
            <p:nvPr/>
          </p:nvPicPr>
          <p:blipFill>
            <a:blip r:embed="rId10"/>
            <a:stretch>
              <a:fillRect/>
            </a:stretch>
          </p:blipFill>
          <p:spPr bwMode="auto">
            <a:xfrm>
              <a:off x="3063529" y="3147834"/>
              <a:ext cx="1850241" cy="430253"/>
            </a:xfrm>
            <a:prstGeom prst="rect">
              <a:avLst/>
            </a:prstGeom>
            <a:noFill/>
          </p:spPr>
        </p:pic>
      </p:grpSp>
      <p:pic>
        <p:nvPicPr>
          <p:cNvPr id="73" name="Picture 72" descr="Exchange-Online-Logo-r.png"/>
          <p:cNvPicPr>
            <a:picLocks noChangeAspect="1"/>
          </p:cNvPicPr>
          <p:nvPr/>
        </p:nvPicPr>
        <p:blipFill>
          <a:blip r:embed="rId11"/>
          <a:stretch>
            <a:fillRect/>
          </a:stretch>
        </p:blipFill>
        <p:spPr bwMode="invGray">
          <a:xfrm>
            <a:off x="3426309" y="1473041"/>
            <a:ext cx="1303359" cy="258596"/>
          </a:xfrm>
          <a:prstGeom prst="rect">
            <a:avLst/>
          </a:prstGeom>
        </p:spPr>
      </p:pic>
      <p:grpSp>
        <p:nvGrpSpPr>
          <p:cNvPr id="7" name="Group 73"/>
          <p:cNvGrpSpPr/>
          <p:nvPr/>
        </p:nvGrpSpPr>
        <p:grpSpPr>
          <a:xfrm>
            <a:off x="6903411" y="2850022"/>
            <a:ext cx="1490472" cy="968636"/>
            <a:chOff x="9202153" y="2717800"/>
            <a:chExt cx="1986778" cy="1290320"/>
          </a:xfrm>
        </p:grpSpPr>
        <p:sp>
          <p:nvSpPr>
            <p:cNvPr id="75" name="Rounded Rectangle 74"/>
            <p:cNvSpPr/>
            <p:nvPr/>
          </p:nvSpPr>
          <p:spPr bwMode="auto">
            <a:xfrm>
              <a:off x="9202153"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vert="horz" wrap="square" lIns="121893" tIns="60947" rIns="121893" bIns="60947" numCol="1" rtlCol="0" anchor="ctr" anchorCtr="0" compatLnSpc="1">
              <a:prstTxWarp prst="textNoShape">
                <a:avLst/>
              </a:prstTxWarp>
            </a:bodyPr>
            <a:lstStyle/>
            <a:p>
              <a:pPr algn="ctr" defTabSz="914304"/>
              <a:endParaRPr lang="en-US" dirty="0" smtClean="0">
                <a:solidFill>
                  <a:srgbClr val="FFFFFF"/>
                </a:solidFill>
                <a:latin typeface="Segoe" pitchFamily="34" charset="0"/>
              </a:endParaRPr>
            </a:p>
          </p:txBody>
        </p:sp>
        <p:pic>
          <p:nvPicPr>
            <p:cNvPr id="76" name="Picture 75" descr="dyn-CRM-Svc-2_bL.png"/>
            <p:cNvPicPr>
              <a:picLocks noChangeAspect="1"/>
            </p:cNvPicPr>
            <p:nvPr/>
          </p:nvPicPr>
          <p:blipFill>
            <a:blip r:embed="rId12"/>
            <a:stretch>
              <a:fillRect/>
            </a:stretch>
          </p:blipFill>
          <p:spPr>
            <a:xfrm>
              <a:off x="9257902" y="3173244"/>
              <a:ext cx="1874536" cy="359912"/>
            </a:xfrm>
            <a:prstGeom prst="rect">
              <a:avLst/>
            </a:prstGeom>
          </p:spPr>
        </p:pic>
      </p:grpSp>
      <p:grpSp>
        <p:nvGrpSpPr>
          <p:cNvPr id="8" name="Group 76"/>
          <p:cNvGrpSpPr/>
          <p:nvPr/>
        </p:nvGrpSpPr>
        <p:grpSpPr>
          <a:xfrm>
            <a:off x="5360960" y="2850022"/>
            <a:ext cx="1490472" cy="968636"/>
            <a:chOff x="7146087" y="2717800"/>
            <a:chExt cx="1986778" cy="1290320"/>
          </a:xfrm>
        </p:grpSpPr>
        <p:sp>
          <p:nvSpPr>
            <p:cNvPr id="78" name="Rounded Rectangle 77"/>
            <p:cNvSpPr/>
            <p:nvPr/>
          </p:nvSpPr>
          <p:spPr bwMode="auto">
            <a:xfrm>
              <a:off x="7146087"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vert="horz" wrap="square" lIns="121893" tIns="60947" rIns="121893" bIns="60947" numCol="1" rtlCol="0" anchor="ctr" anchorCtr="0" compatLnSpc="1">
              <a:prstTxWarp prst="textNoShape">
                <a:avLst/>
              </a:prstTxWarp>
            </a:bodyPr>
            <a:lstStyle/>
            <a:p>
              <a:pPr algn="ctr" defTabSz="914304"/>
              <a:endParaRPr lang="en-US" dirty="0" smtClean="0">
                <a:solidFill>
                  <a:srgbClr val="FFFFFF"/>
                </a:solidFill>
                <a:latin typeface="Segoe" pitchFamily="34" charset="0"/>
              </a:endParaRPr>
            </a:p>
          </p:txBody>
        </p:sp>
        <p:pic>
          <p:nvPicPr>
            <p:cNvPr id="79" name="Picture 78" descr="ShrPt-Svc-2_bL.png"/>
            <p:cNvPicPr>
              <a:picLocks noChangeAspect="1"/>
            </p:cNvPicPr>
            <p:nvPr/>
          </p:nvPicPr>
          <p:blipFill>
            <a:blip r:embed="rId13"/>
            <a:stretch>
              <a:fillRect/>
            </a:stretch>
          </p:blipFill>
          <p:spPr>
            <a:xfrm>
              <a:off x="7293883" y="3246376"/>
              <a:ext cx="1697714" cy="235982"/>
            </a:xfrm>
            <a:prstGeom prst="rect">
              <a:avLst/>
            </a:prstGeom>
          </p:spPr>
        </p:pic>
      </p:grpSp>
      <p:sp>
        <p:nvSpPr>
          <p:cNvPr id="28" name="Title 2"/>
          <p:cNvSpPr txBox="1">
            <a:spLocks/>
          </p:cNvSpPr>
          <p:nvPr/>
        </p:nvSpPr>
        <p:spPr>
          <a:xfrm>
            <a:off x="387054" y="152400"/>
            <a:ext cx="8375946" cy="1107996"/>
          </a:xfrm>
          <a:prstGeom prst="rect">
            <a:avLst/>
          </a:prstGeom>
        </p:spPr>
        <p:txBody>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pl-PL" dirty="0" smtClean="0"/>
              <a:t>Windows Azure Platform</a:t>
            </a:r>
            <a:r>
              <a:rPr lang="en-US" dirty="0" smtClean="0"/>
              <a:t/>
            </a:r>
            <a:br>
              <a:rPr lang="en-US" dirty="0" smtClean="0"/>
            </a:br>
            <a:r>
              <a:rPr lang="en-US" dirty="0" smtClean="0"/>
              <a:t>  </a:t>
            </a:r>
            <a:endParaRPr lang="en-US" dirty="0"/>
          </a:p>
        </p:txBody>
      </p:sp>
    </p:spTree>
    <p:extLst>
      <p:ext uri="{BB962C8B-B14F-4D97-AF65-F5344CB8AC3E}">
        <p14:creationId xmlns:p14="http://schemas.microsoft.com/office/powerpoint/2010/main" val="20048684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par>
                                <p:cTn id="12" presetID="10" presetClass="entr" presetSubtype="0" fill="hold" nodeType="withEffect">
                                  <p:stCondLst>
                                    <p:cond delay="5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1000"/>
                                        <p:tgtEl>
                                          <p:spTgt spid="56"/>
                                        </p:tgtEl>
                                      </p:cBhvr>
                                    </p:animEffect>
                                    <p:anim calcmode="lin" valueType="num">
                                      <p:cBhvr>
                                        <p:cTn id="31" dur="1000" fill="hold"/>
                                        <p:tgtEl>
                                          <p:spTgt spid="56"/>
                                        </p:tgtEl>
                                        <p:attrNameLst>
                                          <p:attrName>ppt_x</p:attrName>
                                        </p:attrNameLst>
                                      </p:cBhvr>
                                      <p:tavLst>
                                        <p:tav tm="0">
                                          <p:val>
                                            <p:strVal val="#ppt_x"/>
                                          </p:val>
                                        </p:tav>
                                        <p:tav tm="100000">
                                          <p:val>
                                            <p:strVal val="#ppt_x"/>
                                          </p:val>
                                        </p:tav>
                                      </p:tavLst>
                                    </p:anim>
                                    <p:anim calcmode="lin" valueType="num">
                                      <p:cBhvr>
                                        <p:cTn id="32" dur="1000" fill="hold"/>
                                        <p:tgtEl>
                                          <p:spTgt spid="56"/>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1000"/>
                                        <p:tgtEl>
                                          <p:spTgt spid="55"/>
                                        </p:tgtEl>
                                      </p:cBhvr>
                                    </p:animEffect>
                                    <p:anim calcmode="lin" valueType="num">
                                      <p:cBhvr>
                                        <p:cTn id="36" dur="1000" fill="hold"/>
                                        <p:tgtEl>
                                          <p:spTgt spid="55"/>
                                        </p:tgtEl>
                                        <p:attrNameLst>
                                          <p:attrName>ppt_x</p:attrName>
                                        </p:attrNameLst>
                                      </p:cBhvr>
                                      <p:tavLst>
                                        <p:tav tm="0">
                                          <p:val>
                                            <p:strVal val="#ppt_x"/>
                                          </p:val>
                                        </p:tav>
                                        <p:tav tm="100000">
                                          <p:val>
                                            <p:strVal val="#ppt_x"/>
                                          </p:val>
                                        </p:tav>
                                      </p:tavLst>
                                    </p:anim>
                                    <p:anim calcmode="lin" valueType="num">
                                      <p:cBhvr>
                                        <p:cTn id="37" dur="1000" fill="hold"/>
                                        <p:tgtEl>
                                          <p:spTgt spid="55"/>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1000"/>
                                        <p:tgtEl>
                                          <p:spTgt spid="54"/>
                                        </p:tgtEl>
                                      </p:cBhvr>
                                    </p:animEffect>
                                    <p:anim calcmode="lin" valueType="num">
                                      <p:cBhvr>
                                        <p:cTn id="46" dur="1000" fill="hold"/>
                                        <p:tgtEl>
                                          <p:spTgt spid="54"/>
                                        </p:tgtEl>
                                        <p:attrNameLst>
                                          <p:attrName>ppt_x</p:attrName>
                                        </p:attrNameLst>
                                      </p:cBhvr>
                                      <p:tavLst>
                                        <p:tav tm="0">
                                          <p:val>
                                            <p:strVal val="#ppt_x"/>
                                          </p:val>
                                        </p:tav>
                                        <p:tav tm="100000">
                                          <p:val>
                                            <p:strVal val="#ppt_x"/>
                                          </p:val>
                                        </p:tav>
                                      </p:tavLst>
                                    </p:anim>
                                    <p:anim calcmode="lin" valueType="num">
                                      <p:cBhvr>
                                        <p:cTn id="47" dur="1000" fill="hold"/>
                                        <p:tgtEl>
                                          <p:spTgt spid="54"/>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1000"/>
                                        <p:tgtEl>
                                          <p:spTgt spid="73"/>
                                        </p:tgtEl>
                                      </p:cBhvr>
                                    </p:animEffect>
                                    <p:anim calcmode="lin" valueType="num">
                                      <p:cBhvr>
                                        <p:cTn id="51" dur="1000" fill="hold"/>
                                        <p:tgtEl>
                                          <p:spTgt spid="73"/>
                                        </p:tgtEl>
                                        <p:attrNameLst>
                                          <p:attrName>ppt_x</p:attrName>
                                        </p:attrNameLst>
                                      </p:cBhvr>
                                      <p:tavLst>
                                        <p:tav tm="0">
                                          <p:val>
                                            <p:strVal val="#ppt_x"/>
                                          </p:val>
                                        </p:tav>
                                        <p:tav tm="100000">
                                          <p:val>
                                            <p:strVal val="#ppt_x"/>
                                          </p:val>
                                        </p:tav>
                                      </p:tavLst>
                                    </p:anim>
                                    <p:anim calcmode="lin" valueType="num">
                                      <p:cBhvr>
                                        <p:cTn id="52"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981615"/>
          </a:xfrm>
        </p:spPr>
        <p:txBody>
          <a:bodyPr/>
          <a:lstStyle/>
          <a:p>
            <a:pPr marL="461963" indent="-461963"/>
            <a:r>
              <a:rPr lang="pl-PL" dirty="0" smtClean="0"/>
              <a:t>Service Bus</a:t>
            </a:r>
          </a:p>
          <a:p>
            <a:pPr marL="461963" indent="-461963"/>
            <a:r>
              <a:rPr lang="pl-PL" dirty="0" smtClean="0"/>
              <a:t>Access Control Services</a:t>
            </a:r>
            <a:endParaRPr lang="en-US" dirty="0"/>
          </a:p>
        </p:txBody>
      </p:sp>
      <p:sp>
        <p:nvSpPr>
          <p:cNvPr id="3" name="Title 2"/>
          <p:cNvSpPr>
            <a:spLocks noGrp="1"/>
          </p:cNvSpPr>
          <p:nvPr>
            <p:ph type="title"/>
          </p:nvPr>
        </p:nvSpPr>
        <p:spPr>
          <a:xfrm>
            <a:off x="387054" y="152400"/>
            <a:ext cx="8375946" cy="553998"/>
          </a:xfrm>
        </p:spPr>
        <p:txBody>
          <a:bodyPr/>
          <a:lstStyle/>
          <a:p>
            <a:r>
              <a:rPr dirty="0" smtClean="0"/>
              <a:t>What </a:t>
            </a:r>
            <a:r>
              <a:rPr lang="pl-PL" dirty="0" smtClean="0"/>
              <a:t>Azure AppFabric</a:t>
            </a:r>
            <a:r>
              <a:rPr dirty="0" smtClean="0"/>
              <a:t>?</a:t>
            </a:r>
            <a:endParaRPr lang="en-US" dirty="0"/>
          </a:p>
        </p:txBody>
      </p:sp>
    </p:spTree>
    <p:extLst>
      <p:ext uri="{BB962C8B-B14F-4D97-AF65-F5344CB8AC3E}">
        <p14:creationId xmlns:p14="http://schemas.microsoft.com/office/powerpoint/2010/main" val="2552755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PDC 2008 BREAKOUT template 4-3_GRAY_FINAL">
  <a:themeElements>
    <a:clrScheme name="PDC 2008">
      <a:dk1>
        <a:srgbClr val="000000"/>
      </a:dk1>
      <a:lt1>
        <a:srgbClr val="FFFFFF"/>
      </a:lt1>
      <a:dk2>
        <a:srgbClr val="6A2433"/>
      </a:dk2>
      <a:lt2>
        <a:srgbClr val="D7AEE4"/>
      </a:lt2>
      <a:accent1>
        <a:srgbClr val="C41665"/>
      </a:accent1>
      <a:accent2>
        <a:srgbClr val="1F6691"/>
      </a:accent2>
      <a:accent3>
        <a:srgbClr val="FFD72F"/>
      </a:accent3>
      <a:accent4>
        <a:srgbClr val="5BB5F3"/>
      </a:accent4>
      <a:accent5>
        <a:srgbClr val="9D9839"/>
      </a:accent5>
      <a:accent6>
        <a:srgbClr val="B45082"/>
      </a:accent6>
      <a:hlink>
        <a:srgbClr val="F3F074"/>
      </a:hlink>
      <a:folHlink>
        <a:srgbClr val="F3F074"/>
      </a:folHlink>
    </a:clrScheme>
    <a:fontScheme name="Century Schoolbook - Calibri">
      <a:majorFont>
        <a:latin typeface="Century Schoolbook"/>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entury Schoolbook - Calibri">
      <a:majorFont>
        <a:latin typeface="Century Schoolbook"/>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 2008 BREAKOUT template 4-3_GRAY_FINAL</Template>
  <TotalTime>2900</TotalTime>
  <Words>1008</Words>
  <Application>Microsoft Office PowerPoint</Application>
  <PresentationFormat>On-screen Show (4:3)</PresentationFormat>
  <Paragraphs>183</Paragraphs>
  <Slides>36</Slides>
  <Notes>24</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PDC 2008 BREAKOUT template 4-3_GRAY_FINAL</vt:lpstr>
      <vt:lpstr>White with Consolas font for code slides</vt:lpstr>
      <vt:lpstr>HP Meetings Windows Azure Basics</vt:lpstr>
      <vt:lpstr>Utility Computing   </vt:lpstr>
      <vt:lpstr>What Is The Cloud?   </vt:lpstr>
      <vt:lpstr>Characteristics Of Cloud Computing   </vt:lpstr>
      <vt:lpstr>Cloud Services   </vt:lpstr>
      <vt:lpstr>Cloud Services   </vt:lpstr>
      <vt:lpstr>Is Azure The Only One?   </vt:lpstr>
      <vt:lpstr>PowerPoint Presentation</vt:lpstr>
      <vt:lpstr>What Azure AppFabric?</vt:lpstr>
      <vt:lpstr>Service Bus and ACS</vt:lpstr>
      <vt:lpstr>SQL Azure</vt:lpstr>
      <vt:lpstr>What Is Windows Azure?   </vt:lpstr>
      <vt:lpstr>What's Missing In The Cloud? </vt:lpstr>
      <vt:lpstr>What Is Windows Azure?   </vt:lpstr>
      <vt:lpstr>Service Management   </vt:lpstr>
      <vt:lpstr>Service Management   </vt:lpstr>
      <vt:lpstr>Compute   </vt:lpstr>
      <vt:lpstr>Roles   </vt:lpstr>
      <vt:lpstr>Role Instances   </vt:lpstr>
      <vt:lpstr>Role sizes   </vt:lpstr>
      <vt:lpstr>Putting It All Together </vt:lpstr>
      <vt:lpstr>Not Only .NET Code  </vt:lpstr>
      <vt:lpstr>Azure Storage Characteristics</vt:lpstr>
      <vt:lpstr>Azure Storage</vt:lpstr>
      <vt:lpstr>Azure Storage BLOBs</vt:lpstr>
      <vt:lpstr>Azure Storage Queues</vt:lpstr>
      <vt:lpstr>Azure Storage Queues</vt:lpstr>
      <vt:lpstr>Azure Storage Tables</vt:lpstr>
      <vt:lpstr>Azure Storage Tables</vt:lpstr>
      <vt:lpstr>Azure Storage Tables</vt:lpstr>
      <vt:lpstr>How To Register</vt:lpstr>
      <vt:lpstr>Licensing</vt:lpstr>
      <vt:lpstr>How much does it cost?</vt:lpstr>
      <vt:lpstr>Microsoft Data Centers</vt:lpstr>
      <vt:lpstr>PowerPoint Presentation</vt:lpstr>
      <vt:lpstr>PowerPoint Presentation</vt:lpstr>
    </vt:vector>
  </TitlesOfParts>
  <Manager>&lt;Content Manager Name Here&gt;</Manager>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Lap Around Windows Azure</dc:title>
  <dc:subject>PDC 2008</dc:subject>
  <dc:creator>Manuvir Das</dc:creator>
  <dc:description>Template: David Shadle
Formatting: Shane O'Sullivan, Silver Fox Productions
Event Date: October 27, 2008
Event Location: Los Angeles
Audience: developers, TDMs, IT pros, professionals, devs</dc:description>
  <cp:lastModifiedBy>jmalczak</cp:lastModifiedBy>
  <cp:revision>147</cp:revision>
  <dcterms:created xsi:type="dcterms:W3CDTF">2008-10-05T19:48:50Z</dcterms:created>
  <dcterms:modified xsi:type="dcterms:W3CDTF">2011-10-11T23:41:30Z</dcterms:modified>
</cp:coreProperties>
</file>