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4" autoAdjust="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perspective val="30"/>
    </c:view3D>
    <c:plotArea>
      <c:layout/>
      <c:area3DChart>
        <c:grouping val="standard"/>
        <c:ser>
          <c:idx val="0"/>
          <c:order val="0"/>
          <c:val>
            <c:numRef>
              <c:f>Sheet1!$B$1:$B$4</c:f>
              <c:numCache>
                <c:formatCode>General</c:formatCode>
                <c:ptCount val="4"/>
                <c:pt idx="0">
                  <c:v>225</c:v>
                </c:pt>
                <c:pt idx="1">
                  <c:v>214</c:v>
                </c:pt>
                <c:pt idx="2">
                  <c:v>222</c:v>
                </c:pt>
                <c:pt idx="3">
                  <c:v>234</c:v>
                </c:pt>
              </c:numCache>
            </c:numRef>
          </c:val>
        </c:ser>
        <c:ser>
          <c:idx val="1"/>
          <c:order val="1"/>
          <c:val>
            <c:numRef>
              <c:f>Sheet1!$C$1:$C$4</c:f>
              <c:numCache>
                <c:formatCode>General</c:formatCode>
                <c:ptCount val="4"/>
                <c:pt idx="0">
                  <c:v>751</c:v>
                </c:pt>
                <c:pt idx="1">
                  <c:v>731</c:v>
                </c:pt>
                <c:pt idx="2">
                  <c:v>450</c:v>
                </c:pt>
                <c:pt idx="3">
                  <c:v>790</c:v>
                </c:pt>
              </c:numCache>
            </c:numRef>
          </c:val>
        </c:ser>
        <c:axId val="131911040"/>
        <c:axId val="131982848"/>
        <c:axId val="126115328"/>
      </c:area3DChart>
      <c:catAx>
        <c:axId val="131911040"/>
        <c:scaling>
          <c:orientation val="minMax"/>
        </c:scaling>
        <c:axPos val="b"/>
        <c:tickLblPos val="nextTo"/>
        <c:crossAx val="131982848"/>
        <c:crosses val="autoZero"/>
        <c:auto val="1"/>
        <c:lblAlgn val="ctr"/>
        <c:lblOffset val="100"/>
      </c:catAx>
      <c:valAx>
        <c:axId val="131982848"/>
        <c:scaling>
          <c:orientation val="minMax"/>
        </c:scaling>
        <c:axPos val="l"/>
        <c:majorGridlines/>
        <c:numFmt formatCode="General" sourceLinked="1"/>
        <c:tickLblPos val="nextTo"/>
        <c:crossAx val="131911040"/>
        <c:crosses val="autoZero"/>
        <c:crossBetween val="midCat"/>
      </c:valAx>
      <c:serAx>
        <c:axId val="126115328"/>
        <c:scaling>
          <c:orientation val="minMax"/>
        </c:scaling>
        <c:delete val="1"/>
        <c:axPos val="b"/>
        <c:tickLblPos val="none"/>
        <c:crossAx val="131982848"/>
        <c:crosses val="autoZero"/>
      </c:ser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1864960-8772-427C-8883-FD57AC1161FF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9F2CB2A-A522-4BA3-81E0-2C05317158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2CB2A-A522-4BA3-81E0-2C0531715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2CB2A-A522-4BA3-81E0-2C0531715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2CB2A-A522-4BA3-81E0-2C0531715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1864960-8772-427C-8883-FD57AC1161FF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9F2CB2A-A522-4BA3-81E0-2C05317158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9F2CB2A-A522-4BA3-81E0-2C05317158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9F2CB2A-A522-4BA3-81E0-2C0531715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2CB2A-A522-4BA3-81E0-2C05317158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2CB2A-A522-4BA3-81E0-2C0531715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1864960-8772-427C-8883-FD57AC1161FF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9F2CB2A-A522-4BA3-81E0-2C05317158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1864960-8772-427C-8883-FD57AC1161FF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9F2CB2A-A522-4BA3-81E0-2C05317158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1864960-8772-427C-8883-FD57AC1161FF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9F2CB2A-A522-4BA3-81E0-2C0531715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resentation.sq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8392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MATERIALIZED VIEWS</a:t>
            </a:r>
            <a:br>
              <a:rPr lang="en-US" dirty="0" smtClean="0"/>
            </a:br>
            <a:r>
              <a:rPr lang="en-US" dirty="0" smtClean="0"/>
              <a:t>IN HP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458200" cy="914400"/>
          </a:xfrm>
        </p:spPr>
        <p:txBody>
          <a:bodyPr/>
          <a:lstStyle/>
          <a:p>
            <a:r>
              <a:rPr lang="en-US" dirty="0" smtClean="0"/>
              <a:t>HP Optimization.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View ? </a:t>
            </a:r>
          </a:p>
          <a:p>
            <a:r>
              <a:rPr lang="en-US" dirty="0" smtClean="0"/>
              <a:t>What is a Materialized View ?</a:t>
            </a:r>
          </a:p>
          <a:p>
            <a:r>
              <a:rPr lang="en-US" dirty="0" smtClean="0"/>
              <a:t>Defining Materialized Views …</a:t>
            </a:r>
          </a:p>
          <a:p>
            <a:r>
              <a:rPr lang="en-US" dirty="0" smtClean="0"/>
              <a:t>Querying as 1 to 1 View/Table ?</a:t>
            </a:r>
          </a:p>
          <a:p>
            <a:r>
              <a:rPr lang="en-US" dirty="0" smtClean="0"/>
              <a:t>Real life examples based on HP MSC …∞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table(a)/aggregation(s) -&gt; dynamic</a:t>
            </a:r>
          </a:p>
          <a:p>
            <a:r>
              <a:rPr lang="en-US" dirty="0" smtClean="0"/>
              <a:t>Behavior:</a:t>
            </a:r>
          </a:p>
          <a:p>
            <a:pPr lvl="1"/>
            <a:r>
              <a:rPr lang="en-US" dirty="0" smtClean="0"/>
              <a:t>Actually, when MSSQL execute the view it replaces the view name with the actual select statement that is the definition of the </a:t>
            </a:r>
            <a:r>
              <a:rPr lang="en-US" dirty="0" smtClean="0"/>
              <a:t>view.</a:t>
            </a:r>
            <a:endParaRPr lang="en-US" dirty="0" smtClean="0"/>
          </a:p>
          <a:p>
            <a:r>
              <a:rPr lang="en-US" dirty="0" smtClean="0"/>
              <a:t>Execution plan then…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Materialized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introduction in Oracle DBs (Materialized View)</a:t>
            </a:r>
          </a:p>
          <a:p>
            <a:pPr lvl="1"/>
            <a:r>
              <a:rPr lang="en-US" dirty="0" smtClean="0"/>
              <a:t>Data warehousing use -&gt; snapshot-ware</a:t>
            </a:r>
          </a:p>
          <a:p>
            <a:r>
              <a:rPr lang="en-US" dirty="0" smtClean="0"/>
              <a:t>Then came IBMs DB2 (Materialized Query Tables)</a:t>
            </a:r>
          </a:p>
          <a:p>
            <a:pPr lvl="1"/>
            <a:r>
              <a:rPr lang="en-US" dirty="0" smtClean="0"/>
              <a:t>Behavior similar to Oracle</a:t>
            </a:r>
          </a:p>
          <a:p>
            <a:r>
              <a:rPr lang="en-US" dirty="0" smtClean="0"/>
              <a:t>At least since 2k MS SQL (Indexed Views)</a:t>
            </a:r>
          </a:p>
          <a:p>
            <a:pPr lvl="1"/>
            <a:r>
              <a:rPr lang="en-US" dirty="0" smtClean="0"/>
              <a:t>Index storing -&gt; aggregations, pre-joins etc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M-View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VIEW [xyz].[</a:t>
            </a:r>
            <a:r>
              <a:rPr lang="en-US" dirty="0" err="1" smtClean="0"/>
              <a:t>vwQWE</a:t>
            </a:r>
            <a:r>
              <a:rPr lang="en-US" dirty="0" smtClean="0"/>
              <a:t>] WITH SCHEMABINDING</a:t>
            </a:r>
          </a:p>
          <a:p>
            <a:r>
              <a:rPr lang="en-US" dirty="0" smtClean="0"/>
              <a:t>AS</a:t>
            </a:r>
          </a:p>
          <a:p>
            <a:pPr lvl="1"/>
            <a:r>
              <a:rPr lang="en-US" dirty="0" smtClean="0"/>
              <a:t>Pros and Cons of SCHEMABINDING</a:t>
            </a:r>
          </a:p>
          <a:p>
            <a:endParaRPr lang="en-US" dirty="0" smtClean="0"/>
          </a:p>
          <a:p>
            <a:r>
              <a:rPr lang="en-US" dirty="0" smtClean="0"/>
              <a:t>USE OF “WITH (NOEXPAND)”</a:t>
            </a:r>
          </a:p>
          <a:p>
            <a:pPr lvl="1"/>
            <a:r>
              <a:rPr lang="en-US" dirty="0" smtClean="0"/>
              <a:t>1 to 1 map -&gt; ordinary table</a:t>
            </a:r>
          </a:p>
          <a:p>
            <a:pPr lvl="1"/>
            <a:r>
              <a:rPr lang="en-US" dirty="0" smtClean="0"/>
              <a:t>M-Views and Tables in execution plans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DEF </a:t>
            </a:r>
            <a:r>
              <a:rPr lang="en-US" dirty="0" smtClean="0"/>
              <a:t>-&gt; let’s start definitions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DBCC FREEPROCCACHE</a:t>
            </a:r>
          </a:p>
          <a:p>
            <a:r>
              <a:rPr lang="en-US" dirty="0" smtClean="0"/>
              <a:t>DBCC DROPCLEANBUFFERS</a:t>
            </a:r>
          </a:p>
          <a:p>
            <a:endParaRPr lang="en-US" dirty="0" smtClean="0"/>
          </a:p>
          <a:p>
            <a:r>
              <a:rPr lang="en-US" dirty="0" smtClean="0"/>
              <a:t>SET STATISTICS TIME ON</a:t>
            </a:r>
          </a:p>
          <a:p>
            <a:endParaRPr lang="en-US" dirty="0" smtClean="0"/>
          </a:p>
          <a:p>
            <a:r>
              <a:rPr lang="en-US" dirty="0" smtClean="0"/>
              <a:t>SELECT	</a:t>
            </a:r>
            <a:r>
              <a:rPr lang="en-US" dirty="0" smtClean="0"/>
              <a:t>* </a:t>
            </a:r>
            <a:endParaRPr lang="en-US" dirty="0" smtClean="0"/>
          </a:p>
          <a:p>
            <a:r>
              <a:rPr lang="en-US" dirty="0" smtClean="0"/>
              <a:t>FROM	</a:t>
            </a:r>
            <a:r>
              <a:rPr lang="en-US" dirty="0" smtClean="0"/>
              <a:t>	</a:t>
            </a:r>
            <a:r>
              <a:rPr lang="en-US" dirty="0" err="1" smtClean="0"/>
              <a:t>HPPortal.dbo.tblPartnerProfile</a:t>
            </a:r>
            <a:endParaRPr lang="en-US" dirty="0" smtClean="0"/>
          </a:p>
          <a:p>
            <a:r>
              <a:rPr lang="en-US" dirty="0" smtClean="0"/>
              <a:t>WHERE	</a:t>
            </a:r>
            <a:r>
              <a:rPr lang="en-US" dirty="0" err="1" smtClean="0"/>
              <a:t>CompNum</a:t>
            </a:r>
            <a:r>
              <a:rPr lang="en-US" dirty="0" smtClean="0"/>
              <a:t> </a:t>
            </a:r>
            <a:r>
              <a:rPr lang="en-US" dirty="0" smtClean="0"/>
              <a:t>= 10010220</a:t>
            </a:r>
          </a:p>
          <a:p>
            <a:endParaRPr lang="en-US" dirty="0" smtClean="0"/>
          </a:p>
          <a:p>
            <a:r>
              <a:rPr lang="en-US" dirty="0" smtClean="0"/>
              <a:t>SET STATISTICS TIME OFF</a:t>
            </a:r>
          </a:p>
          <a:p>
            <a:endParaRPr lang="en-US" dirty="0" smtClean="0"/>
          </a:p>
          <a:p>
            <a:r>
              <a:rPr lang="en-US" dirty="0" smtClean="0"/>
              <a:t>GO</a:t>
            </a:r>
          </a:p>
          <a:p>
            <a:endParaRPr lang="en-US" dirty="0" smtClean="0"/>
          </a:p>
          <a:p>
            <a:r>
              <a:rPr lang="en-US" dirty="0" smtClean="0"/>
              <a:t>DBCC FREEPROCCACHE</a:t>
            </a:r>
          </a:p>
          <a:p>
            <a:r>
              <a:rPr lang="en-US" dirty="0" smtClean="0"/>
              <a:t>DBCC DROPCLEANBUFFERS</a:t>
            </a:r>
          </a:p>
          <a:p>
            <a:endParaRPr lang="en-US" dirty="0" smtClean="0"/>
          </a:p>
          <a:p>
            <a:r>
              <a:rPr lang="en-US" dirty="0" smtClean="0"/>
              <a:t>SET STATISTICS TIME ON</a:t>
            </a:r>
          </a:p>
          <a:p>
            <a:endParaRPr lang="en-US" dirty="0" smtClean="0"/>
          </a:p>
          <a:p>
            <a:r>
              <a:rPr lang="en-US" dirty="0" smtClean="0"/>
              <a:t>SELECT	</a:t>
            </a:r>
            <a:r>
              <a:rPr lang="en-US" dirty="0" smtClean="0"/>
              <a:t>* </a:t>
            </a:r>
            <a:endParaRPr lang="en-US" dirty="0" smtClean="0"/>
          </a:p>
          <a:p>
            <a:r>
              <a:rPr lang="en-US" dirty="0" smtClean="0"/>
              <a:t>FROM		</a:t>
            </a:r>
            <a:r>
              <a:rPr lang="en-US" dirty="0" err="1" smtClean="0"/>
              <a:t>HPPortal.hpmsc.vwMAT_VIEW_EXtblPartnerProfile</a:t>
            </a:r>
            <a:r>
              <a:rPr lang="en-US" dirty="0" smtClean="0"/>
              <a:t> </a:t>
            </a:r>
            <a:r>
              <a:rPr lang="en-US" dirty="0" smtClean="0"/>
              <a:t>WITH (NOEXPAND)</a:t>
            </a:r>
          </a:p>
          <a:p>
            <a:r>
              <a:rPr lang="en-US" dirty="0" smtClean="0"/>
              <a:t>WHERE	</a:t>
            </a:r>
            <a:r>
              <a:rPr lang="en-US" dirty="0" err="1" smtClean="0"/>
              <a:t>CompNum</a:t>
            </a:r>
            <a:r>
              <a:rPr lang="en-US" dirty="0" smtClean="0"/>
              <a:t> </a:t>
            </a:r>
            <a:r>
              <a:rPr lang="en-US" dirty="0" smtClean="0"/>
              <a:t>= 10010220</a:t>
            </a:r>
          </a:p>
          <a:p>
            <a:endParaRPr lang="en-US" dirty="0" smtClean="0"/>
          </a:p>
          <a:p>
            <a:r>
              <a:rPr lang="en-US" dirty="0" smtClean="0"/>
              <a:t>SET STATISTICS TIME 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times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Execution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724400"/>
            <a:ext cx="35909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700" y="2462213"/>
            <a:ext cx="48006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2469</TotalTime>
  <Words>185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MATERIALIZED VIEWS IN HP PORTAL</vt:lpstr>
      <vt:lpstr>Contents</vt:lpstr>
      <vt:lpstr>a View</vt:lpstr>
      <vt:lpstr>a Materialized View</vt:lpstr>
      <vt:lpstr>Definition of M-View</vt:lpstr>
      <vt:lpstr>Examples</vt:lpstr>
      <vt:lpstr>Examples</vt:lpstr>
      <vt:lpstr>Execution times</vt:lpstr>
      <vt:lpstr>Examples – Execution Plans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wgucio</dc:creator>
  <cp:lastModifiedBy>wgucio</cp:lastModifiedBy>
  <cp:revision>34</cp:revision>
  <dcterms:created xsi:type="dcterms:W3CDTF">2011-03-02T18:05:39Z</dcterms:created>
  <dcterms:modified xsi:type="dcterms:W3CDTF">2011-03-04T11:14:54Z</dcterms:modified>
</cp:coreProperties>
</file>