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082" r:id="rId4"/>
    <p:sldMasterId id="2147484046" r:id="rId5"/>
  </p:sldMasterIdLst>
  <p:notesMasterIdLst>
    <p:notesMasterId r:id="rId46"/>
  </p:notesMasterIdLst>
  <p:handoutMasterIdLst>
    <p:handoutMasterId r:id="rId47"/>
  </p:handoutMasterIdLst>
  <p:sldIdLst>
    <p:sldId id="780" r:id="rId6"/>
    <p:sldId id="788" r:id="rId7"/>
    <p:sldId id="783" r:id="rId8"/>
    <p:sldId id="854" r:id="rId9"/>
    <p:sldId id="873" r:id="rId10"/>
    <p:sldId id="871" r:id="rId11"/>
    <p:sldId id="855" r:id="rId12"/>
    <p:sldId id="857" r:id="rId13"/>
    <p:sldId id="909" r:id="rId14"/>
    <p:sldId id="910" r:id="rId15"/>
    <p:sldId id="893" r:id="rId16"/>
    <p:sldId id="894" r:id="rId17"/>
    <p:sldId id="895" r:id="rId18"/>
    <p:sldId id="896" r:id="rId19"/>
    <p:sldId id="897" r:id="rId20"/>
    <p:sldId id="898" r:id="rId21"/>
    <p:sldId id="899" r:id="rId22"/>
    <p:sldId id="900" r:id="rId23"/>
    <p:sldId id="901" r:id="rId24"/>
    <p:sldId id="902" r:id="rId25"/>
    <p:sldId id="903" r:id="rId26"/>
    <p:sldId id="904" r:id="rId27"/>
    <p:sldId id="905" r:id="rId28"/>
    <p:sldId id="865" r:id="rId29"/>
    <p:sldId id="906" r:id="rId30"/>
    <p:sldId id="907" r:id="rId31"/>
    <p:sldId id="908" r:id="rId32"/>
    <p:sldId id="866" r:id="rId33"/>
    <p:sldId id="867" r:id="rId34"/>
    <p:sldId id="868" r:id="rId35"/>
    <p:sldId id="869" r:id="rId36"/>
    <p:sldId id="870" r:id="rId37"/>
    <p:sldId id="859" r:id="rId38"/>
    <p:sldId id="874" r:id="rId39"/>
    <p:sldId id="875" r:id="rId40"/>
    <p:sldId id="876" r:id="rId41"/>
    <p:sldId id="877" r:id="rId42"/>
    <p:sldId id="878" r:id="rId43"/>
    <p:sldId id="892" r:id="rId44"/>
    <p:sldId id="654" r:id="rId45"/>
  </p:sldIdLst>
  <p:sldSz cx="12188825" cy="6858000"/>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42">
          <p15:clr>
            <a:srgbClr val="A4A3A4"/>
          </p15:clr>
        </p15:guide>
        <p15:guide id="2" orient="horz" pos="4176">
          <p15:clr>
            <a:srgbClr val="A4A3A4"/>
          </p15:clr>
        </p15:guide>
        <p15:guide id="3" orient="horz" pos="912">
          <p15:clr>
            <a:srgbClr val="A4A3A4"/>
          </p15:clr>
        </p15:guide>
        <p15:guide id="4" orient="horz" pos="1197">
          <p15:clr>
            <a:srgbClr val="A4A3A4"/>
          </p15:clr>
        </p15:guide>
        <p15:guide id="5" orient="horz" pos="1957">
          <p15:clr>
            <a:srgbClr val="A4A3A4"/>
          </p15:clr>
        </p15:guide>
        <p15:guide id="6" orient="horz" pos="2723">
          <p15:clr>
            <a:srgbClr val="A4A3A4"/>
          </p15:clr>
        </p15:guide>
        <p15:guide id="7" orient="horz" pos="2159">
          <p15:clr>
            <a:srgbClr val="A4A3A4"/>
          </p15:clr>
        </p15:guide>
        <p15:guide id="8" orient="horz" pos="3869">
          <p15:clr>
            <a:srgbClr val="A4A3A4"/>
          </p15:clr>
        </p15:guide>
        <p15:guide id="9" orient="horz" pos="3572">
          <p15:clr>
            <a:srgbClr val="A4A3A4"/>
          </p15:clr>
        </p15:guide>
        <p15:guide id="10" pos="128">
          <p15:clr>
            <a:srgbClr val="A4A3A4"/>
          </p15:clr>
        </p15:guide>
        <p15:guide id="11" pos="1767">
          <p15:clr>
            <a:srgbClr val="A4A3A4"/>
          </p15:clr>
        </p15:guide>
        <p15:guide id="12" pos="7548">
          <p15:clr>
            <a:srgbClr val="A4A3A4"/>
          </p15:clr>
        </p15:guide>
        <p15:guide id="13" pos="328">
          <p15:clr>
            <a:srgbClr val="A4A3A4"/>
          </p15:clr>
        </p15:guide>
        <p15:guide id="14" pos="7353">
          <p15:clr>
            <a:srgbClr val="A4A3A4"/>
          </p15:clr>
        </p15:guide>
        <p15:guide id="15" pos="613">
          <p15:clr>
            <a:srgbClr val="A4A3A4"/>
          </p15:clr>
        </p15:guide>
        <p15:guide id="16" pos="7062">
          <p15:clr>
            <a:srgbClr val="A4A3A4"/>
          </p15:clr>
        </p15:guide>
        <p15:guide id="17" pos="3837">
          <p15:clr>
            <a:srgbClr val="A4A3A4"/>
          </p15:clr>
        </p15:guide>
        <p15:guide id="18" pos="2216">
          <p15:clr>
            <a:srgbClr val="A4A3A4"/>
          </p15:clr>
        </p15:guide>
        <p15:guide id="19" pos="377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8217A"/>
    <a:srgbClr val="EB3C00"/>
    <a:srgbClr val="0072C6"/>
    <a:srgbClr val="2D82FF"/>
    <a:srgbClr val="0088EE"/>
    <a:srgbClr val="0042AC"/>
    <a:srgbClr val="D2D2D2"/>
    <a:srgbClr val="969696"/>
    <a:srgbClr val="505050"/>
    <a:srgbClr val="00188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73188" autoAdjust="0"/>
  </p:normalViewPr>
  <p:slideViewPr>
    <p:cSldViewPr snapToGrid="0">
      <p:cViewPr varScale="1">
        <p:scale>
          <a:sx n="70" d="100"/>
          <a:sy n="70" d="100"/>
        </p:scale>
        <p:origin x="904" y="48"/>
      </p:cViewPr>
      <p:guideLst>
        <p:guide orient="horz" pos="142"/>
        <p:guide orient="horz" pos="4176"/>
        <p:guide orient="horz" pos="912"/>
        <p:guide orient="horz" pos="1197"/>
        <p:guide orient="horz" pos="1957"/>
        <p:guide orient="horz" pos="2723"/>
        <p:guide orient="horz" pos="2159"/>
        <p:guide orient="horz" pos="3869"/>
        <p:guide orient="horz" pos="3572"/>
        <p:guide pos="128"/>
        <p:guide pos="1767"/>
        <p:guide pos="7548"/>
        <p:guide pos="328"/>
        <p:guide pos="7353"/>
        <p:guide pos="613"/>
        <p:guide pos="7062"/>
        <p:guide pos="3837"/>
        <p:guide pos="2216"/>
        <p:guide pos="3771"/>
      </p:guideLst>
    </p:cSldViewPr>
  </p:slideViewPr>
  <p:notesTextViewPr>
    <p:cViewPr>
      <p:scale>
        <a:sx n="100" d="100"/>
        <a:sy n="100" d="100"/>
      </p:scale>
      <p:origin x="0" y="0"/>
    </p:cViewPr>
  </p:notesTextViewPr>
  <p:sorterViewPr>
    <p:cViewPr varScale="1">
      <p:scale>
        <a:sx n="1" d="1"/>
        <a:sy n="1" d="1"/>
      </p:scale>
      <p:origin x="0" y="0"/>
    </p:cViewPr>
  </p:sorterViewPr>
  <p:notesViewPr>
    <p:cSldViewPr snapToGrid="0" showGuides="1">
      <p:cViewPr varScale="1">
        <p:scale>
          <a:sx n="82" d="100"/>
          <a:sy n="82" d="100"/>
        </p:scale>
        <p:origin x="-313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handoutMaster" Target="handoutMasters/handoutMaster1.xml"/><Relationship Id="rId50"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slide" Target="slides/slide36.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presProps" Target="presProps.xml"/><Relationship Id="rId8" Type="http://schemas.openxmlformats.org/officeDocument/2006/relationships/slide" Target="slides/slide3.xml"/><Relationship Id="rId51"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t>Microsoft Office</a:t>
            </a:r>
            <a:endParaRPr lang="en-US" dirty="0"/>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E219B1A-AE41-483B-A766-69B9363DDA6A}" type="datetimeFigureOut">
              <a:rPr lang="en-US" smtClean="0"/>
              <a:t>5/31/2015</a:t>
            </a:fld>
            <a:endParaRPr lang="en-US"/>
          </a:p>
        </p:txBody>
      </p:sp>
      <p:sp>
        <p:nvSpPr>
          <p:cNvPr id="8" name="Footer Placeholder 7"/>
          <p:cNvSpPr>
            <a:spLocks noGrp="1"/>
          </p:cNvSpPr>
          <p:nvPr>
            <p:ph type="ftr" sz="quarter" idx="2"/>
          </p:nvPr>
        </p:nvSpPr>
        <p:spPr>
          <a:xfrm>
            <a:off x="0" y="8685212"/>
            <a:ext cx="5795010" cy="366191"/>
          </a:xfrm>
          <a:prstGeom prst="rect">
            <a:avLst/>
          </a:prstGeom>
        </p:spPr>
        <p:txBody>
          <a:bodyPr vert="horz" lIns="0" tIns="45720" rIns="91440" bIns="45720" rtlCol="0" anchor="b"/>
          <a:lstStyle>
            <a:lvl1pPr algn="l">
              <a:defRPr sz="1200"/>
            </a:lvl1p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Microsoft, and Microsoft cannot guarantee the accuracy of any information provided after the date of this presentation.  MICROSOFT MAKES NO WARRANTIES, EXPRESS, IMPLIED OR STATUTORY, AS TO THE INFORMATION IN THIS PRESENTATION</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t>‹#›</a:t>
            </a:fld>
            <a:endParaRPr lang="en-US"/>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Slide Image Placeholder 8"/>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51B1278-D92B-4AF3-A9C1-71DD298190CE}" type="datetimeFigureOut">
              <a:rPr lang="en-US" smtClean="0"/>
              <a:t>5/31/2015</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vl1pPr>
          </a:lstStyle>
          <a:p>
            <a:fld id="{B4008EB6-D09E-4580-8CD6-DDB14511944F}" type="slidenum">
              <a:rPr lang="en-US" smtClean="0"/>
              <a:t>‹#›</a:t>
            </a:fld>
            <a:endParaRPr lang="en-US" dirty="0"/>
          </a:p>
        </p:txBody>
      </p:sp>
      <p:sp>
        <p:nvSpPr>
          <p:cNvPr id="14"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t>Microsoft Office</a:t>
            </a:r>
            <a:endParaRPr lang="en-US" dirty="0"/>
          </a:p>
        </p:txBody>
      </p:sp>
      <p:sp>
        <p:nvSpPr>
          <p:cNvPr id="15" name="Footer Placeholder 7"/>
          <p:cNvSpPr>
            <a:spLocks noGrp="1"/>
          </p:cNvSpPr>
          <p:nvPr>
            <p:ph type="ftr" sz="quarter" idx="4"/>
          </p:nvPr>
        </p:nvSpPr>
        <p:spPr>
          <a:xfrm>
            <a:off x="0" y="8685212"/>
            <a:ext cx="5795010" cy="366191"/>
          </a:xfrm>
          <a:prstGeom prst="rect">
            <a:avLst/>
          </a:prstGeom>
        </p:spPr>
        <p:txBody>
          <a:bodyPr vert="horz" lIns="0" tIns="45720" rIns="91440" bIns="45720" rtlCol="0" anchor="b"/>
          <a:lstStyle>
            <a:lvl1pPr algn="l">
              <a:defRPr sz="1200"/>
            </a:lvl1p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Microsoft, and Microsoft cannot guarantee the accuracy of any information provided after the date of this presentation.  MICROSOFT MAKES NO WARRANTIES, EXPRESS, IMPLIED OR STATUTORY, AS TO THE INFORMATION IN THIS PRESENTATION</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3" rtl="0" eaLnBrk="1" latinLnBrk="0" hangingPunct="1">
      <a:lnSpc>
        <a:spcPct val="90000"/>
      </a:lnSpc>
      <a:spcAft>
        <a:spcPts val="333"/>
      </a:spcAft>
      <a:defRPr sz="900" kern="1200">
        <a:solidFill>
          <a:schemeClr val="tx1"/>
        </a:solidFill>
        <a:latin typeface="Segoe UI Light"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B079C3B8-7366-4A44-A34B-3977080C19E7}" type="datetime1">
              <a:rPr lang="en-US" smtClean="0"/>
              <a:t>5/31/2015</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2</a:t>
            </a:fld>
            <a:endParaRPr lang="en-US" dirty="0"/>
          </a:p>
        </p:txBody>
      </p:sp>
      <p:sp>
        <p:nvSpPr>
          <p:cNvPr id="7" name="Header Placeholder 6"/>
          <p:cNvSpPr>
            <a:spLocks noGrp="1"/>
          </p:cNvSpPr>
          <p:nvPr>
            <p:ph type="hdr" sz="quarter" idx="13"/>
          </p:nvPr>
        </p:nvSpPr>
        <p:spPr/>
        <p:txBody>
          <a:bodyPr/>
          <a:lstStyle/>
          <a:p>
            <a:r>
              <a:rPr lang="en-US" smtClean="0"/>
              <a:t>Build 2014</a:t>
            </a:r>
            <a:endParaRPr lang="en-US" dirty="0"/>
          </a:p>
        </p:txBody>
      </p:sp>
    </p:spTree>
    <p:extLst>
      <p:ext uri="{BB962C8B-B14F-4D97-AF65-F5344CB8AC3E}">
        <p14:creationId xmlns:p14="http://schemas.microsoft.com/office/powerpoint/2010/main" val="9098384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8A515E4B-48A0-498D-B44A-AAB8296969D7}" type="datetime1">
              <a:rPr lang="en-US" smtClean="0"/>
              <a:t>5/31/2015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13</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9022374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676707B7-EE71-47B8-B3DA-B599B395A08A}" type="datetime1">
              <a:rPr lang="en-US" smtClean="0"/>
              <a:t>5/31/2015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22</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2483794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676707B7-EE71-47B8-B3DA-B599B395A08A}" type="datetime1">
              <a:rPr lang="en-US" smtClean="0"/>
              <a:t>5/31/2015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23</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795229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a:t>
            </a:r>
            <a:r>
              <a:rPr lang="en-US" dirty="0" err="1" smtClean="0"/>
              <a:t>SharePointContext</a:t>
            </a:r>
            <a:r>
              <a:rPr lang="en-US" baseline="0" dirty="0" err="1" smtClean="0"/>
              <a:t>Provider</a:t>
            </a:r>
            <a:r>
              <a:rPr lang="en-US" baseline="0" dirty="0" smtClean="0"/>
              <a:t> simplifies the management of context, and tokens</a:t>
            </a:r>
          </a:p>
          <a:p>
            <a:r>
              <a:rPr lang="en-US" dirty="0" smtClean="0"/>
              <a:t>It uses a cookie to store the </a:t>
            </a:r>
            <a:r>
              <a:rPr lang="en-US" dirty="0" err="1" smtClean="0"/>
              <a:t>CacheKey</a:t>
            </a:r>
            <a:r>
              <a:rPr lang="en-US" dirty="0" smtClean="0"/>
              <a:t>, and stores the actual token in session state on the server referenced by the cache key</a:t>
            </a:r>
          </a:p>
          <a:p>
            <a:r>
              <a:rPr lang="en-US" dirty="0" smtClean="0"/>
              <a:t>All of this improves performance and makes programming easier</a:t>
            </a:r>
            <a:endParaRPr lang="en-US" dirty="0"/>
          </a:p>
        </p:txBody>
      </p:sp>
      <p:sp>
        <p:nvSpPr>
          <p:cNvPr id="4" name="Date Placeholder 3"/>
          <p:cNvSpPr>
            <a:spLocks noGrp="1"/>
          </p:cNvSpPr>
          <p:nvPr>
            <p:ph type="dt" idx="10"/>
          </p:nvPr>
        </p:nvSpPr>
        <p:spPr/>
        <p:txBody>
          <a:bodyPr/>
          <a:lstStyle/>
          <a:p>
            <a:fld id="{89BD0C63-4500-46F0-B671-0411AD55F261}" type="datetime1">
              <a:rPr lang="en-US" smtClean="0"/>
              <a:t>5/31/2015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24</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8359423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Abstracts the management of tokens to make it easier</a:t>
            </a:r>
            <a:endParaRPr lang="en-US" dirty="0"/>
          </a:p>
        </p:txBody>
      </p:sp>
      <p:sp>
        <p:nvSpPr>
          <p:cNvPr id="4" name="Date Placeholder 3"/>
          <p:cNvSpPr>
            <a:spLocks noGrp="1"/>
          </p:cNvSpPr>
          <p:nvPr>
            <p:ph type="dt" idx="10"/>
          </p:nvPr>
        </p:nvSpPr>
        <p:spPr/>
        <p:txBody>
          <a:bodyPr/>
          <a:lstStyle/>
          <a:p>
            <a:fld id="{65036D97-0781-4CB4-8310-DBE67BB75DC2}" type="datetime1">
              <a:rPr lang="en-US" smtClean="0"/>
              <a:t>5/31/2015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25</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7538894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ASP.NET Web Forms uses the </a:t>
            </a:r>
            <a:r>
              <a:rPr lang="en-US" dirty="0" err="1" smtClean="0"/>
              <a:t>PreInit</a:t>
            </a:r>
            <a:r>
              <a:rPr lang="en-US" dirty="0" smtClean="0"/>
              <a:t> method to validate the Context Token</a:t>
            </a:r>
          </a:p>
          <a:p>
            <a:r>
              <a:rPr lang="en-US" dirty="0" smtClean="0"/>
              <a:t>Notice how it will redirect if the token is not valid</a:t>
            </a:r>
          </a:p>
          <a:p>
            <a:endParaRPr lang="en-US" dirty="0" smtClean="0"/>
          </a:p>
          <a:p>
            <a:r>
              <a:rPr lang="en-US" dirty="0" smtClean="0"/>
              <a:t>ASP.NET MVC 5 uses a filter to run essentially the same code</a:t>
            </a:r>
          </a:p>
          <a:p>
            <a:r>
              <a:rPr lang="en-US" dirty="0" smtClean="0"/>
              <a:t>Notice how the</a:t>
            </a:r>
            <a:r>
              <a:rPr lang="en-US" baseline="0" dirty="0" smtClean="0"/>
              <a:t> filter attribute is applied to the controller</a:t>
            </a:r>
            <a:endParaRPr lang="en-US" dirty="0"/>
          </a:p>
        </p:txBody>
      </p:sp>
      <p:sp>
        <p:nvSpPr>
          <p:cNvPr id="4" name="Date Placeholder 3"/>
          <p:cNvSpPr>
            <a:spLocks noGrp="1"/>
          </p:cNvSpPr>
          <p:nvPr>
            <p:ph type="dt" idx="10"/>
          </p:nvPr>
        </p:nvSpPr>
        <p:spPr/>
        <p:txBody>
          <a:bodyPr/>
          <a:lstStyle/>
          <a:p>
            <a:fld id="{71F2E3B6-EB4C-45C4-A447-56FB08D12314}" type="datetime1">
              <a:rPr lang="en-US" smtClean="0"/>
              <a:t>5/31/2015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28</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8633412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SharePointAcsContext</a:t>
            </a:r>
            <a:r>
              <a:rPr lang="en-US" dirty="0" smtClean="0"/>
              <a:t> and </a:t>
            </a:r>
            <a:r>
              <a:rPr lang="en-US" dirty="0" err="1" smtClean="0"/>
              <a:t>SharePointHightTrustContext</a:t>
            </a:r>
            <a:r>
              <a:rPr lang="en-US" dirty="0" smtClean="0"/>
              <a:t> both inherit from </a:t>
            </a:r>
            <a:r>
              <a:rPr lang="en-US" dirty="0" err="1" smtClean="0"/>
              <a:t>SharePointContext</a:t>
            </a:r>
            <a:endParaRPr lang="en-US" dirty="0" smtClean="0"/>
          </a:p>
          <a:p>
            <a:r>
              <a:rPr lang="en-US" dirty="0" smtClean="0"/>
              <a:t>This means that the same code works in both cloud and on-premises environments</a:t>
            </a:r>
            <a:endParaRPr lang="en-US" dirty="0"/>
          </a:p>
        </p:txBody>
      </p:sp>
      <p:sp>
        <p:nvSpPr>
          <p:cNvPr id="4" name="Date Placeholder 3"/>
          <p:cNvSpPr>
            <a:spLocks noGrp="1"/>
          </p:cNvSpPr>
          <p:nvPr>
            <p:ph type="dt" idx="10"/>
          </p:nvPr>
        </p:nvSpPr>
        <p:spPr/>
        <p:txBody>
          <a:bodyPr/>
          <a:lstStyle/>
          <a:p>
            <a:fld id="{978E40F9-06EC-432F-9301-2E07F244FD92}" type="datetime1">
              <a:rPr lang="en-US" smtClean="0"/>
              <a:t>5/31/2015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29</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31451879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a:t>
            </a:r>
            <a:r>
              <a:rPr lang="en-US" dirty="0" err="1" smtClean="0"/>
              <a:t>SharePointContext</a:t>
            </a:r>
            <a:r>
              <a:rPr lang="en-US" baseline="0" dirty="0" smtClean="0"/>
              <a:t> makes it easy to get the tokens you need</a:t>
            </a:r>
            <a:endParaRPr lang="en-US" dirty="0"/>
          </a:p>
        </p:txBody>
      </p:sp>
      <p:sp>
        <p:nvSpPr>
          <p:cNvPr id="4" name="Date Placeholder 3"/>
          <p:cNvSpPr>
            <a:spLocks noGrp="1"/>
          </p:cNvSpPr>
          <p:nvPr>
            <p:ph type="dt" idx="10"/>
          </p:nvPr>
        </p:nvSpPr>
        <p:spPr/>
        <p:txBody>
          <a:bodyPr/>
          <a:lstStyle/>
          <a:p>
            <a:fld id="{20E03D06-7C91-4981-946C-5F87F4FCF9AD}" type="datetime1">
              <a:rPr lang="en-US" smtClean="0"/>
              <a:t>5/31/2015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30</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36462396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94EE102F-BBA5-47B5-B3E7-AF35CCCF9F4D}" type="datetime1">
              <a:rPr lang="en-US" smtClean="0"/>
              <a:t>5/31/2015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32</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11343687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Makes it possible to call the app web or host web from JavaScript in the remote web</a:t>
            </a:r>
            <a:endParaRPr lang="en-US" dirty="0"/>
          </a:p>
        </p:txBody>
      </p:sp>
      <p:sp>
        <p:nvSpPr>
          <p:cNvPr id="4" name="Date Placeholder 3"/>
          <p:cNvSpPr>
            <a:spLocks noGrp="1"/>
          </p:cNvSpPr>
          <p:nvPr>
            <p:ph type="dt" idx="10"/>
          </p:nvPr>
        </p:nvSpPr>
        <p:spPr/>
        <p:txBody>
          <a:bodyPr/>
          <a:lstStyle/>
          <a:p>
            <a:fld id="{4ADE35DD-7265-41C6-9E2A-205ADF0B08D5}" type="datetime1">
              <a:rPr lang="en-US" smtClean="0"/>
              <a:t>5/31/2015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34</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8425639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Remote web is deployed on separate infrastructure</a:t>
            </a:r>
          </a:p>
          <a:p>
            <a:r>
              <a:rPr lang="en-US" dirty="0" smtClean="0"/>
              <a:t>Typically this is Azure web sites, but can be anything</a:t>
            </a:r>
          </a:p>
          <a:p>
            <a:r>
              <a:rPr lang="en-US" dirty="0" smtClean="0"/>
              <a:t>Solution may or may not have an App Web depending upon whether anything is deployed (like</a:t>
            </a:r>
            <a:r>
              <a:rPr lang="en-US" baseline="0" dirty="0" smtClean="0"/>
              <a:t> lists or libraries in the App Web)</a:t>
            </a:r>
          </a:p>
          <a:p>
            <a:r>
              <a:rPr lang="en-US" baseline="0" dirty="0" smtClean="0"/>
              <a:t>Host web can be accessed by remote web using </a:t>
            </a:r>
            <a:r>
              <a:rPr lang="en-US" baseline="0" dirty="0" err="1" smtClean="0"/>
              <a:t>OAuth</a:t>
            </a:r>
            <a:r>
              <a:rPr lang="en-US" baseline="0" dirty="0" smtClean="0"/>
              <a:t> or cross-domain library</a:t>
            </a:r>
          </a:p>
          <a:p>
            <a:r>
              <a:rPr lang="en-US" dirty="0" smtClean="0"/>
              <a:t>Additional assets like SQL Azure</a:t>
            </a:r>
            <a:r>
              <a:rPr lang="en-US" baseline="0" dirty="0" smtClean="0"/>
              <a:t> or web-based REST services can be accessed from the remote web and incorporated into the solution</a:t>
            </a:r>
            <a:endParaRPr lang="en-US" dirty="0"/>
          </a:p>
        </p:txBody>
      </p:sp>
      <p:sp>
        <p:nvSpPr>
          <p:cNvPr id="4" name="Date Placeholder 3"/>
          <p:cNvSpPr>
            <a:spLocks noGrp="1"/>
          </p:cNvSpPr>
          <p:nvPr>
            <p:ph type="dt" idx="10"/>
          </p:nvPr>
        </p:nvSpPr>
        <p:spPr/>
        <p:txBody>
          <a:bodyPr/>
          <a:lstStyle/>
          <a:p>
            <a:fld id="{0C3C20F7-22CF-4B06-A2C4-710BBA74F6A5}" type="datetime1">
              <a:rPr lang="en-US" smtClean="0"/>
              <a:t>5/31/2015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4</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53719107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You’ll also need</a:t>
            </a:r>
          </a:p>
          <a:p>
            <a:r>
              <a:rPr lang="en-US" dirty="0" smtClean="0"/>
              <a:t>Sp.runtime.js</a:t>
            </a:r>
          </a:p>
          <a:p>
            <a:r>
              <a:rPr lang="en-US" dirty="0" smtClean="0"/>
              <a:t>Sp.js</a:t>
            </a:r>
          </a:p>
          <a:p>
            <a:r>
              <a:rPr lang="en-US" dirty="0" smtClean="0"/>
              <a:t>MicrosoftAjax.js</a:t>
            </a:r>
            <a:endParaRPr lang="en-US" dirty="0"/>
          </a:p>
        </p:txBody>
      </p:sp>
      <p:sp>
        <p:nvSpPr>
          <p:cNvPr id="4" name="Date Placeholder 3"/>
          <p:cNvSpPr>
            <a:spLocks noGrp="1"/>
          </p:cNvSpPr>
          <p:nvPr>
            <p:ph type="dt" idx="10"/>
          </p:nvPr>
        </p:nvSpPr>
        <p:spPr/>
        <p:txBody>
          <a:bodyPr/>
          <a:lstStyle/>
          <a:p>
            <a:fld id="{953A25BC-2652-4E9B-8E04-C98C3E52A4F0}" type="datetime1">
              <a:rPr lang="en-US" smtClean="0"/>
              <a:t>5/31/2015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35</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69897311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smtClean="0"/>
              <a:t>The remote web loads the SPRequestExecutor.js library</a:t>
            </a:r>
          </a:p>
          <a:p>
            <a:pPr marL="228600" indent="-228600">
              <a:buAutoNum type="arabicPeriod"/>
            </a:pPr>
            <a:r>
              <a:rPr lang="en-US" dirty="0" smtClean="0"/>
              <a:t>The remote web create a new </a:t>
            </a:r>
            <a:r>
              <a:rPr lang="en-US" dirty="0" err="1" smtClean="0"/>
              <a:t>SP.RequestExecutor</a:t>
            </a:r>
            <a:r>
              <a:rPr lang="en-US" dirty="0" smtClean="0"/>
              <a:t> object, initializing it with the URL of the app web</a:t>
            </a:r>
          </a:p>
          <a:p>
            <a:pPr marL="228600" indent="-228600">
              <a:buAutoNum type="arabicPeriod"/>
            </a:pPr>
            <a:r>
              <a:rPr lang="en-US" dirty="0" smtClean="0"/>
              <a:t>This causes a hidden IFRAME to be created, which loads APPWebProxy.aspx from the LAYOUTS directory</a:t>
            </a:r>
          </a:p>
          <a:p>
            <a:pPr marL="228600" indent="-228600">
              <a:buAutoNum type="arabicPeriod"/>
            </a:pPr>
            <a:r>
              <a:rPr lang="en-US" dirty="0" smtClean="0"/>
              <a:t>The </a:t>
            </a:r>
            <a:r>
              <a:rPr lang="en-US" dirty="0" err="1" smtClean="0"/>
              <a:t>SP.RequestExecutor</a:t>
            </a:r>
            <a:r>
              <a:rPr lang="en-US" dirty="0" smtClean="0"/>
              <a:t> object uses the HTML5 </a:t>
            </a:r>
            <a:r>
              <a:rPr lang="en-US" dirty="0" err="1" smtClean="0"/>
              <a:t>postmessage</a:t>
            </a:r>
            <a:r>
              <a:rPr lang="en-US" dirty="0" smtClean="0"/>
              <a:t> command to send requests from the remote web</a:t>
            </a:r>
          </a:p>
          <a:p>
            <a:pPr marL="228600" indent="-228600">
              <a:buAutoNum type="arabicPeriod"/>
            </a:pPr>
            <a:r>
              <a:rPr lang="en-US" dirty="0" smtClean="0"/>
              <a:t>The request is executed by the AppWebProxy.aspx page</a:t>
            </a:r>
          </a:p>
          <a:p>
            <a:pPr marL="228600" indent="-228600">
              <a:buAutoNum type="arabicPeriod"/>
            </a:pPr>
            <a:r>
              <a:rPr lang="en-US" dirty="0" smtClean="0"/>
              <a:t>The response is returned</a:t>
            </a:r>
            <a:endParaRPr lang="en-US" dirty="0"/>
          </a:p>
        </p:txBody>
      </p:sp>
      <p:sp>
        <p:nvSpPr>
          <p:cNvPr id="4" name="Date Placeholder 3"/>
          <p:cNvSpPr>
            <a:spLocks noGrp="1"/>
          </p:cNvSpPr>
          <p:nvPr>
            <p:ph type="dt" idx="10"/>
          </p:nvPr>
        </p:nvSpPr>
        <p:spPr/>
        <p:txBody>
          <a:bodyPr/>
          <a:lstStyle/>
          <a:p>
            <a:fld id="{011330EA-3A2F-4AA6-9551-59328781FD06}" type="datetime1">
              <a:rPr lang="en-US" smtClean="0"/>
              <a:t>5/31/2015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36</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50464969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calling the host web, you must switch the context</a:t>
            </a:r>
            <a:endParaRPr lang="en-US" dirty="0"/>
          </a:p>
        </p:txBody>
      </p:sp>
      <p:sp>
        <p:nvSpPr>
          <p:cNvPr id="4" name="Date Placeholder 3"/>
          <p:cNvSpPr>
            <a:spLocks noGrp="1"/>
          </p:cNvSpPr>
          <p:nvPr>
            <p:ph type="dt" idx="10"/>
          </p:nvPr>
        </p:nvSpPr>
        <p:spPr/>
        <p:txBody>
          <a:bodyPr/>
          <a:lstStyle/>
          <a:p>
            <a:fld id="{64C927B8-48AC-4209-AA95-18D990AB88E8}" type="datetime1">
              <a:rPr lang="en-US" smtClean="0"/>
              <a:t>5/31/2015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37</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7978232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363" rtl="0" eaLnBrk="1" fontAlgn="auto" latinLnBrk="0" hangingPunct="1">
              <a:lnSpc>
                <a:spcPct val="90000"/>
              </a:lnSpc>
              <a:spcBef>
                <a:spcPts val="0"/>
              </a:spcBef>
              <a:spcAft>
                <a:spcPts val="333"/>
              </a:spcAft>
              <a:buClrTx/>
              <a:buSzTx/>
              <a:buFontTx/>
              <a:buNone/>
              <a:tabLst/>
              <a:defRPr/>
            </a:pPr>
            <a:r>
              <a:rPr lang="en-US" dirty="0" smtClean="0"/>
              <a:t>When calling the host web, you must switch the context</a:t>
            </a:r>
          </a:p>
          <a:p>
            <a:endParaRPr lang="en-US" dirty="0"/>
          </a:p>
        </p:txBody>
      </p:sp>
      <p:sp>
        <p:nvSpPr>
          <p:cNvPr id="4" name="Date Placeholder 3"/>
          <p:cNvSpPr>
            <a:spLocks noGrp="1"/>
          </p:cNvSpPr>
          <p:nvPr>
            <p:ph type="dt" idx="10"/>
          </p:nvPr>
        </p:nvSpPr>
        <p:spPr/>
        <p:txBody>
          <a:bodyPr/>
          <a:lstStyle/>
          <a:p>
            <a:fld id="{BC8BD616-3C53-4769-B049-3FE930DDEF97}" type="datetime1">
              <a:rPr lang="en-US" smtClean="0"/>
              <a:t>5/31/2015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38</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14370405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B079C3B8-7366-4A44-A34B-3977080C19E7}" type="datetime1">
              <a:rPr lang="en-US" smtClean="0"/>
              <a:t>5/31/2015</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39</a:t>
            </a:fld>
            <a:endParaRPr lang="en-US" dirty="0"/>
          </a:p>
        </p:txBody>
      </p:sp>
      <p:sp>
        <p:nvSpPr>
          <p:cNvPr id="7" name="Header Placeholder 6"/>
          <p:cNvSpPr>
            <a:spLocks noGrp="1"/>
          </p:cNvSpPr>
          <p:nvPr>
            <p:ph type="hdr" sz="quarter" idx="13"/>
          </p:nvPr>
        </p:nvSpPr>
        <p:spPr/>
        <p:txBody>
          <a:bodyPr/>
          <a:lstStyle/>
          <a:p>
            <a:r>
              <a:rPr lang="en-US" smtClean="0"/>
              <a:t>Build 2014</a:t>
            </a:r>
            <a:endParaRPr lang="en-US" dirty="0"/>
          </a:p>
        </p:txBody>
      </p:sp>
    </p:spTree>
    <p:extLst>
      <p:ext uri="{BB962C8B-B14F-4D97-AF65-F5344CB8AC3E}">
        <p14:creationId xmlns:p14="http://schemas.microsoft.com/office/powerpoint/2010/main" val="271882773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p>
        </p:txBody>
      </p:sp>
      <p:sp>
        <p:nvSpPr>
          <p:cNvPr id="5" name="Footer Placeholder 4"/>
          <p:cNvSpPr>
            <a:spLocks noGrp="1"/>
          </p:cNvSpPr>
          <p:nvPr>
            <p:ph type="ftr" sz="quarter" idx="11"/>
          </p:nvPr>
        </p:nvSpPr>
        <p:spPr>
          <a:xfrm>
            <a:off x="0" y="8686800"/>
            <a:ext cx="5920740" cy="355964"/>
          </a:xfrm>
          <a:prstGeom prst="rect">
            <a:avLst/>
          </a:prstGeom>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0BB6559B-C68D-49B4-97AE-9BB74C417927}" type="datetime1">
              <a:rPr lang="en-US" smtClean="0"/>
              <a:t>5/31/2015</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t>40</a:t>
            </a:fld>
            <a:endParaRPr lang="en-US" dirty="0"/>
          </a:p>
        </p:txBody>
      </p:sp>
    </p:spTree>
    <p:extLst>
      <p:ext uri="{BB962C8B-B14F-4D97-AF65-F5344CB8AC3E}">
        <p14:creationId xmlns:p14="http://schemas.microsoft.com/office/powerpoint/2010/main" val="36959262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6E50E453-F0F1-4F28-9386-D0CC835A3436}" type="datetime1">
              <a:rPr lang="en-US" smtClean="0"/>
              <a:t>5/31/2015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5</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8195576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Provider-hosted</a:t>
            </a:r>
            <a:r>
              <a:rPr lang="en-US" baseline="0" dirty="0" smtClean="0"/>
              <a:t> apps can use “app only” permissions</a:t>
            </a:r>
          </a:p>
          <a:p>
            <a:r>
              <a:rPr lang="en-US" baseline="0" dirty="0" smtClean="0"/>
              <a:t>Update the App manifest to indicate this is OK</a:t>
            </a:r>
          </a:p>
          <a:p>
            <a:r>
              <a:rPr lang="en-US" baseline="0" dirty="0" smtClean="0"/>
              <a:t>Then you need an app-only token in code</a:t>
            </a:r>
            <a:endParaRPr lang="en-US" dirty="0"/>
          </a:p>
        </p:txBody>
      </p:sp>
      <p:sp>
        <p:nvSpPr>
          <p:cNvPr id="4" name="Date Placeholder 3"/>
          <p:cNvSpPr>
            <a:spLocks noGrp="1"/>
          </p:cNvSpPr>
          <p:nvPr>
            <p:ph type="dt" idx="10"/>
          </p:nvPr>
        </p:nvSpPr>
        <p:spPr/>
        <p:txBody>
          <a:bodyPr/>
          <a:lstStyle/>
          <a:p>
            <a:fld id="{C032A2CD-423F-467E-9AF6-DEA41E45D21C}" type="datetime1">
              <a:rPr lang="en-US" smtClean="0"/>
              <a:t>5/31/2015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6</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5291778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Visual</a:t>
            </a:r>
            <a:r>
              <a:rPr lang="en-US" baseline="0" dirty="0" smtClean="0"/>
              <a:t> Studio supports both ASP.NET Web Forms and MVC5</a:t>
            </a:r>
          </a:p>
          <a:p>
            <a:endParaRPr lang="en-US" baseline="0" dirty="0" smtClean="0"/>
          </a:p>
          <a:p>
            <a:r>
              <a:rPr lang="en-US" baseline="0" dirty="0" smtClean="0"/>
              <a:t>On-premises authorization uses S2S</a:t>
            </a:r>
          </a:p>
          <a:p>
            <a:r>
              <a:rPr lang="en-US" baseline="0" dirty="0" smtClean="0"/>
              <a:t>Cloud authorization uses </a:t>
            </a:r>
            <a:r>
              <a:rPr lang="en-US" baseline="0" dirty="0" err="1" smtClean="0"/>
              <a:t>OAuth</a:t>
            </a:r>
            <a:r>
              <a:rPr lang="en-US" baseline="0" dirty="0" smtClean="0"/>
              <a:t> </a:t>
            </a:r>
          </a:p>
          <a:p>
            <a:endParaRPr lang="en-US" dirty="0" smtClean="0"/>
          </a:p>
          <a:p>
            <a:r>
              <a:rPr lang="en-US" dirty="0" smtClean="0"/>
              <a:t>The </a:t>
            </a:r>
            <a:r>
              <a:rPr lang="en-US" dirty="0" err="1" smtClean="0"/>
              <a:t>SharePointContextProvider</a:t>
            </a:r>
            <a:r>
              <a:rPr lang="en-US" dirty="0" smtClean="0"/>
              <a:t> simplifies token management</a:t>
            </a:r>
          </a:p>
          <a:p>
            <a:r>
              <a:rPr lang="en-US" dirty="0" smtClean="0"/>
              <a:t>Managed</a:t>
            </a:r>
            <a:r>
              <a:rPr lang="en-US" baseline="0" dirty="0" smtClean="0"/>
              <a:t> </a:t>
            </a:r>
            <a:r>
              <a:rPr lang="en-US" baseline="0" dirty="0" err="1" smtClean="0"/>
              <a:t>CSOm</a:t>
            </a:r>
            <a:r>
              <a:rPr lang="en-US" baseline="0" dirty="0" smtClean="0"/>
              <a:t> and </a:t>
            </a:r>
            <a:r>
              <a:rPr lang="en-US" baseline="0" dirty="0" err="1" smtClean="0"/>
              <a:t>RESt</a:t>
            </a:r>
            <a:r>
              <a:rPr lang="en-US" baseline="0" dirty="0" smtClean="0"/>
              <a:t> can be used directly from the server side</a:t>
            </a:r>
          </a:p>
          <a:p>
            <a:r>
              <a:rPr lang="en-US" baseline="0" dirty="0" smtClean="0"/>
              <a:t>The cross-domain library can be used from JavaScript</a:t>
            </a:r>
            <a:endParaRPr lang="en-US" dirty="0"/>
          </a:p>
        </p:txBody>
      </p:sp>
      <p:sp>
        <p:nvSpPr>
          <p:cNvPr id="4" name="Date Placeholder 3"/>
          <p:cNvSpPr>
            <a:spLocks noGrp="1"/>
          </p:cNvSpPr>
          <p:nvPr>
            <p:ph type="dt" idx="10"/>
          </p:nvPr>
        </p:nvSpPr>
        <p:spPr/>
        <p:txBody>
          <a:bodyPr/>
          <a:lstStyle/>
          <a:p>
            <a:fld id="{09D58FB4-9AD0-481B-8C84-A17E43C7859F}" type="datetime1">
              <a:rPr lang="en-US" smtClean="0"/>
              <a:t>5/31/2015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7</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5826672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OAuth</a:t>
            </a:r>
            <a:r>
              <a:rPr lang="en-US" dirty="0" smtClean="0"/>
              <a:t> provides a simple mechanism for end-users to grant a third party access to their data and resources without sharing their passwords. </a:t>
            </a:r>
          </a:p>
          <a:p>
            <a:r>
              <a:rPr lang="en-US" dirty="0" smtClean="0"/>
              <a:t>It also enables the user to grant access limited by scope and duration.</a:t>
            </a:r>
            <a:endParaRPr lang="en-US" dirty="0"/>
          </a:p>
        </p:txBody>
      </p:sp>
      <p:sp>
        <p:nvSpPr>
          <p:cNvPr id="4" name="Date Placeholder 3"/>
          <p:cNvSpPr>
            <a:spLocks noGrp="1"/>
          </p:cNvSpPr>
          <p:nvPr>
            <p:ph type="dt" idx="10"/>
          </p:nvPr>
        </p:nvSpPr>
        <p:spPr/>
        <p:txBody>
          <a:bodyPr/>
          <a:lstStyle/>
          <a:p>
            <a:fld id="{7A5C1551-8DBF-450A-B3B4-597F4F42AC44}" type="datetime1">
              <a:rPr lang="en-US" smtClean="0"/>
              <a:t>5/31/2015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9</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8061231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the </a:t>
            </a:r>
            <a:r>
              <a:rPr lang="en-US" dirty="0" err="1" smtClean="0"/>
              <a:t>OAuth</a:t>
            </a:r>
            <a:r>
              <a:rPr lang="en-US" dirty="0" smtClean="0"/>
              <a:t> 2.0 model, access to protected resources is done using access tokens —an object with a specific scope, lifetime, and other access attributes. </a:t>
            </a:r>
            <a:r>
              <a:rPr lang="en-US" dirty="0" err="1" smtClean="0"/>
              <a:t>OAuth</a:t>
            </a:r>
            <a:r>
              <a:rPr lang="en-US" dirty="0" smtClean="0"/>
              <a:t> access tokens are sometimes compared to valet keys. In the same way as a valet key gives restricted access to a car, allowing a valet to drive it but not open the trunk or the glove compartment, the access token allows a client application restricted access to a user’s data at a resource server via tokens issued by an authorization server in response to the user authorizing access.</a:t>
            </a:r>
          </a:p>
          <a:p>
            <a:endParaRPr lang="en-US" dirty="0" smtClean="0"/>
          </a:p>
          <a:p>
            <a:r>
              <a:rPr lang="en-US" dirty="0" smtClean="0"/>
              <a:t>With </a:t>
            </a:r>
            <a:r>
              <a:rPr lang="en-US" dirty="0" err="1" smtClean="0"/>
              <a:t>OAuth</a:t>
            </a:r>
            <a:r>
              <a:rPr lang="en-US" dirty="0" smtClean="0"/>
              <a:t> 2.0, a third-party application does not use the resource owner's credentials to access protected resources. Instead, the third-party application obtains an access token. Access tokens are issued to third-party clients by an authorization server with the approval of the resource owner. The client uses the access token to access the protected resources hosted by the resource server.</a:t>
            </a:r>
          </a:p>
          <a:p>
            <a:endParaRPr lang="en-US" dirty="0"/>
          </a:p>
        </p:txBody>
      </p:sp>
      <p:sp>
        <p:nvSpPr>
          <p:cNvPr id="4" name="Date Placeholder 3"/>
          <p:cNvSpPr>
            <a:spLocks noGrp="1"/>
          </p:cNvSpPr>
          <p:nvPr>
            <p:ph type="dt" idx="10"/>
          </p:nvPr>
        </p:nvSpPr>
        <p:spPr/>
        <p:txBody>
          <a:bodyPr/>
          <a:lstStyle/>
          <a:p>
            <a:fld id="{E18369E4-77BE-4358-8410-33F33BA75378}" type="datetime1">
              <a:rPr lang="en-US" smtClean="0"/>
              <a:t>5/31/2015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10</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0454862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Apps are first-class principals in SharePoint</a:t>
            </a:r>
          </a:p>
          <a:p>
            <a:r>
              <a:rPr lang="en-US" dirty="0" smtClean="0"/>
              <a:t>They have an identifier and permissions, which</a:t>
            </a:r>
            <a:r>
              <a:rPr lang="en-US" baseline="0" dirty="0" smtClean="0"/>
              <a:t> are tracked in SharePoint through the registration and installation process</a:t>
            </a:r>
            <a:endParaRPr lang="en-US" dirty="0"/>
          </a:p>
        </p:txBody>
      </p:sp>
      <p:sp>
        <p:nvSpPr>
          <p:cNvPr id="4" name="Date Placeholder 3"/>
          <p:cNvSpPr>
            <a:spLocks noGrp="1"/>
          </p:cNvSpPr>
          <p:nvPr>
            <p:ph type="dt" idx="10"/>
          </p:nvPr>
        </p:nvSpPr>
        <p:spPr/>
        <p:txBody>
          <a:bodyPr/>
          <a:lstStyle/>
          <a:p>
            <a:fld id="{E1069F9F-5C72-40FE-A962-D85A4E6A7779}" type="datetime1">
              <a:rPr lang="en-US" smtClean="0"/>
              <a:t>5/31/2015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11</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6536198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Apps must be registered with SharePoint. This page will generate a new client ID and secret for the app. If deployed to Azure, use that information to fill out the rest of the form.</a:t>
            </a:r>
            <a:endParaRPr lang="en-US" dirty="0"/>
          </a:p>
        </p:txBody>
      </p:sp>
      <p:sp>
        <p:nvSpPr>
          <p:cNvPr id="4" name="Date Placeholder 3"/>
          <p:cNvSpPr>
            <a:spLocks noGrp="1"/>
          </p:cNvSpPr>
          <p:nvPr>
            <p:ph type="dt" idx="10"/>
          </p:nvPr>
        </p:nvSpPr>
        <p:spPr/>
        <p:txBody>
          <a:bodyPr/>
          <a:lstStyle/>
          <a:p>
            <a:fld id="{130F6A78-FCFE-4D45-B005-38A37DBDA5FF}" type="datetime1">
              <a:rPr lang="en-US" smtClean="0"/>
              <a:t>5/31/2015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12</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9292857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p:spPr>
        <p:txBody>
          <a:bodyPr anchor="b" anchorCtr="0"/>
          <a:lstStyle>
            <a:lvl1pPr>
              <a:defRPr sz="7200" spc="-150"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p:spPr>
        <p:txBody>
          <a:bodyPr>
            <a:noAutofit/>
          </a:bodyPr>
          <a:lstStyle>
            <a:lvl1pPr marL="0" indent="0">
              <a:spcBef>
                <a:spcPts val="0"/>
              </a:spcBef>
              <a:buNone/>
              <a:defRPr spc="-70"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615004" y="4873973"/>
            <a:ext cx="4362138" cy="2046779"/>
          </a:xfrm>
          <a:prstGeom prst="rect">
            <a:avLst/>
          </a:prstGeom>
        </p:spPr>
      </p:pic>
    </p:spTree>
    <p:extLst>
      <p:ext uri="{BB962C8B-B14F-4D97-AF65-F5344CB8AC3E}">
        <p14:creationId xmlns:p14="http://schemas.microsoft.com/office/powerpoint/2010/main" val="77159496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699" y="1447800"/>
            <a:ext cx="5433533" cy="1661993"/>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967211698"/>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3857246188"/>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323755958"/>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5"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0"/>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235027995"/>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692672228"/>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5967413" y="0"/>
            <a:ext cx="622141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2795969827"/>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857250"/>
            <a:ext cx="12188825" cy="51244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520700" y="1358053"/>
            <a:ext cx="11152188" cy="2863073"/>
          </a:xfrm>
          <a:prstGeom prst="rect">
            <a:avLst/>
          </a:prstGeom>
        </p:spPr>
        <p:txBody>
          <a:bodyPr>
            <a:normAutofit/>
          </a:bodyPr>
          <a:lstStyle>
            <a:lvl1pPr marL="0" indent="0">
              <a:lnSpc>
                <a:spcPct val="90000"/>
              </a:lnSpc>
              <a:buNone/>
              <a:defRPr sz="64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dirty="0" smtClean="0"/>
              <a:t>“Click to edit Master text styles”</a:t>
            </a:r>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
        <p:nvSpPr>
          <p:cNvPr id="11" name="Content Placeholder 4"/>
          <p:cNvSpPr>
            <a:spLocks noGrp="1"/>
          </p:cNvSpPr>
          <p:nvPr>
            <p:ph sz="quarter" idx="13"/>
          </p:nvPr>
        </p:nvSpPr>
        <p:spPr>
          <a:xfrm>
            <a:off x="520700" y="4343400"/>
            <a:ext cx="11152188" cy="470747"/>
          </a:xfrm>
          <a:prstGeom prst="rect">
            <a:avLst/>
          </a:prstGeom>
        </p:spPr>
        <p:txBody>
          <a:bodyPr>
            <a:normAutofit/>
          </a:bodyPr>
          <a:lstStyle>
            <a:lvl1pPr marL="0" indent="0">
              <a:lnSpc>
                <a:spcPct val="90000"/>
              </a:lnSpc>
              <a:buNone/>
              <a:defRPr sz="36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smtClean="0"/>
              <a:t>Click to edit Master text styles</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5426154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0" y="1155940"/>
            <a:ext cx="12188825"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518318" y="1447800"/>
            <a:ext cx="11152188" cy="1988237"/>
          </a:xfrm>
        </p:spPr>
        <p:txBody>
          <a:bodyPr/>
          <a:lstStyle>
            <a:lvl1pPr marL="0" indent="0">
              <a:lnSpc>
                <a:spcPct val="95000"/>
              </a:lnSpc>
              <a:buNone/>
              <a:defRPr sz="3200">
                <a:gradFill>
                  <a:gsLst>
                    <a:gs pos="1250">
                      <a:srgbClr val="000000"/>
                    </a:gs>
                    <a:gs pos="100000">
                      <a:srgbClr val="000000"/>
                    </a:gs>
                  </a:gsLst>
                  <a:lin ang="5400000" scaled="0"/>
                </a:gradFill>
                <a:latin typeface="Consolas" pitchFamily="49" charset="0"/>
                <a:cs typeface="Consolas" pitchFamily="49" charset="0"/>
              </a:defRPr>
            </a:lvl1pPr>
            <a:lvl2pPr marL="339725"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730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798513"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302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p:spPr>
        <p:txBody>
          <a:bodyPr anchor="b" anchorCtr="0"/>
          <a:lstStyle>
            <a:lvl1pPr>
              <a:defRPr sz="8800" spc="-300" baseline="0">
                <a:gradFill>
                  <a:gsLst>
                    <a:gs pos="100000">
                      <a:schemeClr val="bg1"/>
                    </a:gs>
                    <a:gs pos="0">
                      <a:schemeClr val="bg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2065750825"/>
      </p:ext>
    </p:extLst>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700" y="228600"/>
            <a:ext cx="11152188" cy="664797"/>
          </a:xfrm>
        </p:spPr>
        <p:txBody>
          <a:bodyPr/>
          <a:lstStyle>
            <a:lvl1pPr>
              <a:defRPr sz="4800"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519112" y="1447799"/>
            <a:ext cx="11149013" cy="2043636"/>
          </a:xfrm>
          <a:prstGeom prst="rect">
            <a:avLst/>
          </a:prstGeom>
        </p:spPr>
        <p:txBody>
          <a:bodyPr/>
          <a:lstStyle>
            <a:lvl1pPr marL="342900" indent="-3429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865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440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30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716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88826"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3600"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3530996961"/>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Course Title Layout">
    <p:bg>
      <p:bgPr>
        <a:solidFill>
          <a:srgbClr val="4668C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32265" y="2312127"/>
            <a:ext cx="11122924" cy="1933979"/>
          </a:xfrm>
          <a:prstGeom prst="rect">
            <a:avLst/>
          </a:prstGeom>
        </p:spPr>
        <p:txBody>
          <a:bodyPr anchor="ctr">
            <a:noAutofit/>
          </a:bodyPr>
          <a:lstStyle>
            <a:lvl1pPr algn="l">
              <a:lnSpc>
                <a:spcPct val="90000"/>
              </a:lnSpc>
              <a:defRPr sz="4799" spc="-150" baseline="0">
                <a:solidFill>
                  <a:schemeClr val="bg1">
                    <a:alpha val="99000"/>
                  </a:schemeClr>
                </a:solidFill>
                <a:latin typeface="Segoe UI Light" pitchFamily="34" charset="0"/>
              </a:defRPr>
            </a:lvl1pPr>
          </a:lstStyle>
          <a:p>
            <a:r>
              <a:rPr lang="en-US" dirty="0" smtClean="0"/>
              <a:t>Course Title</a:t>
            </a:r>
            <a:endParaRPr lang="en-US" dirty="0"/>
          </a:p>
        </p:txBody>
      </p:sp>
      <p:sp>
        <p:nvSpPr>
          <p:cNvPr id="6" name="Subtitle 2"/>
          <p:cNvSpPr>
            <a:spLocks noGrp="1"/>
          </p:cNvSpPr>
          <p:nvPr>
            <p:ph type="subTitle" idx="1" hasCustomPrompt="1"/>
          </p:nvPr>
        </p:nvSpPr>
        <p:spPr>
          <a:xfrm>
            <a:off x="532265" y="4735774"/>
            <a:ext cx="6147660" cy="1878780"/>
          </a:xfrm>
          <a:prstGeom prst="rect">
            <a:avLst/>
          </a:prstGeom>
        </p:spPr>
        <p:txBody>
          <a:bodyPr>
            <a:noAutofit/>
          </a:bodyPr>
          <a:lstStyle>
            <a:lvl1pPr marL="0" indent="0" algn="l">
              <a:lnSpc>
                <a:spcPct val="90000"/>
              </a:lnSpc>
              <a:spcBef>
                <a:spcPts val="0"/>
              </a:spcBef>
              <a:buNone/>
              <a:defRPr sz="2399" b="1" cap="none" baseline="0">
                <a:solidFill>
                  <a:schemeClr val="bg1">
                    <a:lumMod val="95000"/>
                    <a:alpha val="99000"/>
                  </a:schemeClr>
                </a:solidFill>
                <a:latin typeface="Segoe UI Light" pitchFamily="34" charset="0"/>
              </a:defRPr>
            </a:lvl1pPr>
            <a:lvl2pPr marL="457001" indent="0" algn="ctr">
              <a:buNone/>
              <a:defRPr>
                <a:solidFill>
                  <a:schemeClr val="tx1">
                    <a:tint val="75000"/>
                  </a:schemeClr>
                </a:solidFill>
              </a:defRPr>
            </a:lvl2pPr>
            <a:lvl3pPr marL="914001" indent="0" algn="ctr">
              <a:buNone/>
              <a:defRPr>
                <a:solidFill>
                  <a:schemeClr val="tx1">
                    <a:tint val="75000"/>
                  </a:schemeClr>
                </a:solidFill>
              </a:defRPr>
            </a:lvl3pPr>
            <a:lvl4pPr marL="1371002" indent="0" algn="ctr">
              <a:buNone/>
              <a:defRPr>
                <a:solidFill>
                  <a:schemeClr val="tx1">
                    <a:tint val="75000"/>
                  </a:schemeClr>
                </a:solidFill>
              </a:defRPr>
            </a:lvl4pPr>
            <a:lvl5pPr marL="1828003" indent="0" algn="ctr">
              <a:buNone/>
              <a:defRPr>
                <a:solidFill>
                  <a:schemeClr val="tx1">
                    <a:tint val="75000"/>
                  </a:schemeClr>
                </a:solidFill>
              </a:defRPr>
            </a:lvl5pPr>
            <a:lvl6pPr marL="2285004" indent="0" algn="ctr">
              <a:buNone/>
              <a:defRPr>
                <a:solidFill>
                  <a:schemeClr val="tx1">
                    <a:tint val="75000"/>
                  </a:schemeClr>
                </a:solidFill>
              </a:defRPr>
            </a:lvl6pPr>
            <a:lvl7pPr marL="2742003" indent="0" algn="ctr">
              <a:buNone/>
              <a:defRPr>
                <a:solidFill>
                  <a:schemeClr val="tx1">
                    <a:tint val="75000"/>
                  </a:schemeClr>
                </a:solidFill>
              </a:defRPr>
            </a:lvl7pPr>
            <a:lvl8pPr marL="3199004" indent="0" algn="ctr">
              <a:buNone/>
              <a:defRPr>
                <a:solidFill>
                  <a:schemeClr val="tx1">
                    <a:tint val="75000"/>
                  </a:schemeClr>
                </a:solidFill>
              </a:defRPr>
            </a:lvl8pPr>
            <a:lvl9pPr marL="3656005" indent="0" algn="ctr">
              <a:buNone/>
              <a:defRPr>
                <a:solidFill>
                  <a:schemeClr val="tx1">
                    <a:tint val="75000"/>
                  </a:schemeClr>
                </a:solidFill>
              </a:defRPr>
            </a:lvl9pPr>
          </a:lstStyle>
          <a:p>
            <a:r>
              <a:rPr lang="en-US" dirty="0" smtClean="0"/>
              <a:t>Subtitle</a:t>
            </a:r>
            <a:endParaRPr lang="en-US" dirty="0"/>
          </a:p>
        </p:txBody>
      </p:sp>
    </p:spTree>
    <p:extLst>
      <p:ext uri="{BB962C8B-B14F-4D97-AF65-F5344CB8AC3E}">
        <p14:creationId xmlns:p14="http://schemas.microsoft.com/office/powerpoint/2010/main" val="1425019903"/>
      </p:ext>
    </p:extLst>
  </p:cSld>
  <p:clrMapOvr>
    <a:masterClrMapping/>
  </p:clrMapOvr>
  <p:transition>
    <p:fade/>
  </p:transition>
  <p:timing>
    <p:tnLst>
      <p:par>
        <p:cTn id="1" dur="indefinite" restart="never" nodeType="tmRoot"/>
      </p:par>
    </p:tnLst>
  </p:timing>
  <p:hf hdr="0"/>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Module Layout">
    <p:bg>
      <p:bgPr>
        <a:solidFill>
          <a:srgbClr val="4668C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45911" y="3775166"/>
            <a:ext cx="11354938" cy="1933979"/>
          </a:xfrm>
          <a:prstGeom prst="rect">
            <a:avLst/>
          </a:prstGeom>
        </p:spPr>
        <p:txBody>
          <a:bodyPr anchor="t" anchorCtr="0">
            <a:noAutofit/>
          </a:bodyPr>
          <a:lstStyle>
            <a:lvl1pPr algn="l">
              <a:lnSpc>
                <a:spcPct val="90000"/>
              </a:lnSpc>
              <a:defRPr sz="4799" spc="-150" baseline="0">
                <a:solidFill>
                  <a:schemeClr val="bg1">
                    <a:alpha val="99000"/>
                  </a:schemeClr>
                </a:solidFill>
                <a:latin typeface="Segoe UI Light" pitchFamily="34" charset="0"/>
              </a:defRPr>
            </a:lvl1pPr>
          </a:lstStyle>
          <a:p>
            <a:r>
              <a:rPr lang="en-US" dirty="0" smtClean="0"/>
              <a:t>Module or Section transition style</a:t>
            </a:r>
            <a:endParaRPr lang="en-US" dirty="0"/>
          </a:p>
        </p:txBody>
      </p:sp>
      <p:sp>
        <p:nvSpPr>
          <p:cNvPr id="9" name="Subtitle 2"/>
          <p:cNvSpPr>
            <a:spLocks noGrp="1"/>
          </p:cNvSpPr>
          <p:nvPr>
            <p:ph type="subTitle" idx="1" hasCustomPrompt="1"/>
          </p:nvPr>
        </p:nvSpPr>
        <p:spPr>
          <a:xfrm>
            <a:off x="545911" y="2942705"/>
            <a:ext cx="11354938" cy="748146"/>
          </a:xfrm>
          <a:prstGeom prst="rect">
            <a:avLst/>
          </a:prstGeom>
        </p:spPr>
        <p:txBody>
          <a:bodyPr>
            <a:noAutofit/>
          </a:bodyPr>
          <a:lstStyle>
            <a:lvl1pPr marL="0" indent="0" algn="l">
              <a:lnSpc>
                <a:spcPct val="90000"/>
              </a:lnSpc>
              <a:spcBef>
                <a:spcPts val="0"/>
              </a:spcBef>
              <a:buNone/>
              <a:defRPr sz="2399" b="0" cap="none" baseline="0">
                <a:solidFill>
                  <a:schemeClr val="bg1">
                    <a:alpha val="99000"/>
                  </a:schemeClr>
                </a:solidFill>
                <a:latin typeface="Segoe UI Light" pitchFamily="34" charset="0"/>
              </a:defRPr>
            </a:lvl1pPr>
            <a:lvl2pPr marL="457001" indent="0" algn="ctr">
              <a:buNone/>
              <a:defRPr>
                <a:solidFill>
                  <a:schemeClr val="tx1">
                    <a:tint val="75000"/>
                  </a:schemeClr>
                </a:solidFill>
              </a:defRPr>
            </a:lvl2pPr>
            <a:lvl3pPr marL="914001" indent="0" algn="ctr">
              <a:buNone/>
              <a:defRPr>
                <a:solidFill>
                  <a:schemeClr val="tx1">
                    <a:tint val="75000"/>
                  </a:schemeClr>
                </a:solidFill>
              </a:defRPr>
            </a:lvl3pPr>
            <a:lvl4pPr marL="1371002" indent="0" algn="ctr">
              <a:buNone/>
              <a:defRPr>
                <a:solidFill>
                  <a:schemeClr val="tx1">
                    <a:tint val="75000"/>
                  </a:schemeClr>
                </a:solidFill>
              </a:defRPr>
            </a:lvl4pPr>
            <a:lvl5pPr marL="1828003" indent="0" algn="ctr">
              <a:buNone/>
              <a:defRPr>
                <a:solidFill>
                  <a:schemeClr val="tx1">
                    <a:tint val="75000"/>
                  </a:schemeClr>
                </a:solidFill>
              </a:defRPr>
            </a:lvl5pPr>
            <a:lvl6pPr marL="2285004" indent="0" algn="ctr">
              <a:buNone/>
              <a:defRPr>
                <a:solidFill>
                  <a:schemeClr val="tx1">
                    <a:tint val="75000"/>
                  </a:schemeClr>
                </a:solidFill>
              </a:defRPr>
            </a:lvl6pPr>
            <a:lvl7pPr marL="2742003" indent="0" algn="ctr">
              <a:buNone/>
              <a:defRPr>
                <a:solidFill>
                  <a:schemeClr val="tx1">
                    <a:tint val="75000"/>
                  </a:schemeClr>
                </a:solidFill>
              </a:defRPr>
            </a:lvl7pPr>
            <a:lvl8pPr marL="3199004" indent="0" algn="ctr">
              <a:buNone/>
              <a:defRPr>
                <a:solidFill>
                  <a:schemeClr val="tx1">
                    <a:tint val="75000"/>
                  </a:schemeClr>
                </a:solidFill>
              </a:defRPr>
            </a:lvl8pPr>
            <a:lvl9pPr marL="3656005" indent="0" algn="ctr">
              <a:buNone/>
              <a:defRPr>
                <a:solidFill>
                  <a:schemeClr val="tx1">
                    <a:tint val="75000"/>
                  </a:schemeClr>
                </a:solidFill>
              </a:defRPr>
            </a:lvl9pPr>
          </a:lstStyle>
          <a:p>
            <a:r>
              <a:rPr lang="en-US" dirty="0" smtClean="0"/>
              <a:t>Course Title Style</a:t>
            </a:r>
            <a:endParaRPr lang="en-US" dirty="0"/>
          </a:p>
        </p:txBody>
      </p:sp>
    </p:spTree>
    <p:extLst>
      <p:ext uri="{BB962C8B-B14F-4D97-AF65-F5344CB8AC3E}">
        <p14:creationId xmlns:p14="http://schemas.microsoft.com/office/powerpoint/2010/main" val="1893216813"/>
      </p:ext>
    </p:extLst>
  </p:cSld>
  <p:clrMapOvr>
    <a:masterClrMapping/>
  </p:clrMapOvr>
  <p:transition>
    <p:fade/>
  </p:transition>
  <p:timing>
    <p:tnLst>
      <p:par>
        <p:cTn id="1" dur="indefinite" restart="never" nodeType="tmRoot"/>
      </p:par>
    </p:tnLst>
  </p:timing>
  <p:hf hdr="0"/>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0126" y="2980724"/>
            <a:ext cx="7169534" cy="896552"/>
          </a:xfrm>
        </p:spPr>
        <p:txBody>
          <a:bodyPr vert="horz" wrap="square" lIns="182880" tIns="146304" rIns="182880" bIns="146304" rtlCol="0" anchor="ctr">
            <a:noAutofit/>
          </a:bodyPr>
          <a:lstStyle>
            <a:lvl1pPr marL="0" indent="0">
              <a:buFont typeface="Arial" panose="020B0604020202020204" pitchFamily="34" charset="0"/>
              <a:buNone/>
              <a:defRPr lang="en-US" sz="3528" kern="1200" dirty="0" smtClean="0">
                <a:gradFill>
                  <a:gsLst>
                    <a:gs pos="1299">
                      <a:schemeClr val="tx1"/>
                    </a:gs>
                    <a:gs pos="100000">
                      <a:schemeClr val="tx1"/>
                    </a:gs>
                  </a:gsLst>
                  <a:lin ang="5400000" scaled="0"/>
                </a:gradFill>
                <a:latin typeface="+mj-lt"/>
                <a:ea typeface="+mn-ea"/>
                <a:cs typeface="+mn-cs"/>
              </a:defRPr>
            </a:lvl1pPr>
          </a:lstStyle>
          <a:p>
            <a:pPr marL="0" lvl="0" indent="0" algn="l" defTabSz="895974" rtl="0" eaLnBrk="1" latinLnBrk="0" hangingPunct="1">
              <a:spcBef>
                <a:spcPct val="20000"/>
              </a:spcBef>
            </a:pPr>
            <a:r>
              <a:rPr lang="en-US" smtClean="0"/>
              <a:t>Click to edit Master text styles</a:t>
            </a:r>
          </a:p>
        </p:txBody>
      </p:sp>
      <p:sp>
        <p:nvSpPr>
          <p:cNvPr id="7" name="Picture Placeholder 12"/>
          <p:cNvSpPr>
            <a:spLocks noGrp="1"/>
          </p:cNvSpPr>
          <p:nvPr>
            <p:ph type="pic" sz="quarter" idx="16"/>
          </p:nvPr>
        </p:nvSpPr>
        <p:spPr>
          <a:xfrm>
            <a:off x="269169" y="1505896"/>
            <a:ext cx="3853623" cy="3846208"/>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smtClean="0"/>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smtClean="0"/>
              <a:t>Click to edit Master title style</a:t>
            </a:r>
            <a:endParaRPr lang="en-US" dirty="0"/>
          </a:p>
        </p:txBody>
      </p:sp>
    </p:spTree>
    <p:extLst>
      <p:ext uri="{BB962C8B-B14F-4D97-AF65-F5344CB8AC3E}">
        <p14:creationId xmlns:p14="http://schemas.microsoft.com/office/powerpoint/2010/main" val="1358094224"/>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3147" y="76200"/>
            <a:ext cx="11477810" cy="838200"/>
          </a:xfrm>
        </p:spPr>
        <p:txBody>
          <a:bodyPr/>
          <a:lstStyle>
            <a:lvl1pPr>
              <a:defRPr/>
            </a:lvl1pPr>
          </a:lstStyle>
          <a:p>
            <a:r>
              <a:rPr lang="en-US" dirty="0" smtClean="0"/>
              <a:t>Slide Title</a:t>
            </a:r>
            <a:endParaRPr lang="en-US" dirty="0"/>
          </a:p>
        </p:txBody>
      </p:sp>
      <p:sp>
        <p:nvSpPr>
          <p:cNvPr id="3" name="Content Placeholder 2"/>
          <p:cNvSpPr>
            <a:spLocks noGrp="1"/>
          </p:cNvSpPr>
          <p:nvPr>
            <p:ph idx="1" hasCustomPrompt="1"/>
          </p:nvPr>
        </p:nvSpPr>
        <p:spPr>
          <a:xfrm>
            <a:off x="507868" y="1447800"/>
            <a:ext cx="11173090" cy="5181600"/>
          </a:xfrm>
        </p:spPr>
        <p:txBody>
          <a:bodyPr/>
          <a:lstStyle>
            <a:lvl1pPr marL="347663" indent="-347663">
              <a:spcBef>
                <a:spcPts val="600"/>
              </a:spcBef>
              <a:spcAft>
                <a:spcPts val="200"/>
              </a:spcAft>
              <a:buFont typeface="Arial" pitchFamily="34" charset="0"/>
              <a:buChar char="•"/>
              <a:defRPr>
                <a:latin typeface="+mn-lt"/>
              </a:defRPr>
            </a:lvl1pPr>
            <a:lvl2pPr>
              <a:spcBef>
                <a:spcPts val="300"/>
              </a:spcBef>
              <a:spcAft>
                <a:spcPts val="300"/>
              </a:spcAft>
              <a:defRPr>
                <a:latin typeface="+mn-lt"/>
              </a:defRPr>
            </a:lvl2pPr>
            <a:lvl3pPr marL="679450" indent="0">
              <a:buFont typeface="Arial" pitchFamily="34" charset="0"/>
              <a:buNone/>
              <a:defRPr b="0">
                <a:latin typeface="Lucida Console" panose="020B0609040504020204" pitchFamily="49" charset="0"/>
              </a:defRPr>
            </a:lvl3pPr>
            <a:lvl4pPr marL="968375" indent="-285750">
              <a:buFont typeface="Arial" pitchFamily="34" charset="0"/>
              <a:buChar char="•"/>
              <a:defRPr/>
            </a:lvl4pPr>
            <a:lvl5pPr marL="965200" indent="-285750">
              <a:buFont typeface="Arial" pitchFamily="34" charset="0"/>
              <a:buChar char="•"/>
              <a:defRPr/>
            </a:lvl5pPr>
          </a:lstStyle>
          <a:p>
            <a:pPr lvl="0"/>
            <a:r>
              <a:rPr lang="en-US" dirty="0" smtClean="0"/>
              <a:t>First level</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450503795"/>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Blank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Slide Title</a:t>
            </a:r>
            <a:endParaRPr lang="en-US" dirty="0"/>
          </a:p>
        </p:txBody>
      </p:sp>
    </p:spTree>
    <p:extLst>
      <p:ext uri="{BB962C8B-B14F-4D97-AF65-F5344CB8AC3E}">
        <p14:creationId xmlns:p14="http://schemas.microsoft.com/office/powerpoint/2010/main" val="126387035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Divider Slide Orang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2742735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ivider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125967830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Divider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58707608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Divider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216779482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3139" y="4343400"/>
            <a:ext cx="10237786" cy="461665"/>
          </a:xfrm>
        </p:spPr>
        <p:txBody>
          <a:bodyPr>
            <a:noAutofit/>
          </a:bodyPr>
          <a:lstStyle>
            <a:lvl1pPr marL="0" indent="0" algn="l">
              <a:lnSpc>
                <a:spcPct val="90000"/>
              </a:lnSpc>
              <a:spcBef>
                <a:spcPts val="0"/>
              </a:spcBef>
              <a:buNone/>
              <a:defRPr lang="en-US" sz="3600" kern="1200" spc="-70" baseline="0" dirty="0">
                <a:gradFill>
                  <a:gsLst>
                    <a:gs pos="2083">
                      <a:schemeClr val="bg2"/>
                    </a:gs>
                    <a:gs pos="99000">
                      <a:schemeClr val="bg2"/>
                    </a:gs>
                  </a:gsLst>
                  <a:lin ang="5400000" scaled="0"/>
                </a:gradFill>
                <a:latin typeface="+mj-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pPr marL="0" marR="0" lvl="0" indent="0" algn="l" defTabSz="914363"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973138" y="2739678"/>
            <a:ext cx="1024572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600" b="0" kern="1200" cap="none" spc="-400"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973138" y="1447800"/>
            <a:ext cx="10237787" cy="914096"/>
          </a:xfrm>
        </p:spPr>
        <p:txBody>
          <a:bodyPr wrap="square" anchor="b">
            <a:noAutofit/>
          </a:bodyPr>
          <a:lstStyle>
            <a:lvl1pPr marL="0" indent="0">
              <a:buNone/>
              <a:defRPr sz="6600" spc="-150"/>
            </a:lvl1pPr>
          </a:lstStyle>
          <a:p>
            <a:pPr lvl="0"/>
            <a:r>
              <a:rPr lang="en-US" smtClean="0"/>
              <a:t>Click to edit Master text styles</a:t>
            </a:r>
          </a:p>
        </p:txBody>
      </p:sp>
    </p:spTree>
    <p:extLst>
      <p:ext uri="{BB962C8B-B14F-4D97-AF65-F5344CB8AC3E}">
        <p14:creationId xmlns:p14="http://schemas.microsoft.com/office/powerpoint/2010/main" val="26015579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Punchy Slide Orang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998230128"/>
      </p:ext>
    </p:extLst>
  </p:cSld>
  <p:clrMapOvr>
    <a:masterClrMapping/>
  </p:clrMapOvr>
  <p:transition>
    <p:fade/>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Punchy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74874795"/>
      </p:ext>
    </p:extLst>
  </p:cSld>
  <p:clrMapOvr>
    <a:masterClrMapping/>
  </p:clrMapOvr>
  <p:transition>
    <p:fade/>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Punchy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1071124730"/>
      </p:ext>
    </p:extLst>
  </p:cSld>
  <p:clrMapOvr>
    <a:masterClrMapping/>
  </p:clrMapOvr>
  <p:transition>
    <p:fade/>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unchy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609594423"/>
      </p:ext>
    </p:extLst>
  </p:cSld>
  <p:clrMapOvr>
    <a:masterClrMapping/>
  </p:clrMapOvr>
  <p:transition>
    <p:fade/>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lank Slide Orange">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46880358"/>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Blank Slide Green">
    <p:bg>
      <p:bgPr>
        <a:solidFill>
          <a:srgbClr val="00723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22985372"/>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Blank Slide Blue">
    <p:bg>
      <p:bgPr>
        <a:solidFill>
          <a:srgbClr val="00188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9567518"/>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Blank Slide Purple">
    <p:bg>
      <p:bgPr>
        <a:solidFill>
          <a:srgbClr val="68217A"/>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40010790"/>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tx2"/>
                    </a:gs>
                    <a:gs pos="0">
                      <a:schemeClr val="tx2"/>
                    </a:gs>
                  </a:gsLst>
                  <a:lin ang="5400000" scaled="0"/>
                </a:gradFill>
                <a:latin typeface="+mj-lt"/>
              </a:defRPr>
            </a:lvl1pPr>
            <a:lvl2pPr marL="0" indent="0">
              <a:buNone/>
              <a:defRPr sz="2000">
                <a:gradFill>
                  <a:gsLst>
                    <a:gs pos="100000">
                      <a:schemeClr val="bg2"/>
                    </a:gs>
                    <a:gs pos="6000">
                      <a:schemeClr val="bg2"/>
                    </a:gs>
                  </a:gsLst>
                  <a:lin ang="5400000" scaled="0"/>
                </a:gradFill>
              </a:defRPr>
            </a:lvl2pPr>
            <a:lvl3pPr marL="231775" indent="0">
              <a:buNone/>
              <a:defRPr sz="2000">
                <a:gradFill>
                  <a:gsLst>
                    <a:gs pos="100000">
                      <a:schemeClr val="bg2"/>
                    </a:gs>
                    <a:gs pos="6000">
                      <a:schemeClr val="bg2"/>
                    </a:gs>
                  </a:gsLst>
                  <a:lin ang="5400000" scaled="0"/>
                </a:gradFill>
              </a:defRPr>
            </a:lvl3pPr>
            <a:lvl4pPr marL="457200" indent="0">
              <a:buNone/>
              <a:defRPr sz="2000">
                <a:gradFill>
                  <a:gsLst>
                    <a:gs pos="100000">
                      <a:schemeClr val="bg2"/>
                    </a:gs>
                    <a:gs pos="6000">
                      <a:schemeClr val="bg2"/>
                    </a:gs>
                  </a:gsLst>
                  <a:lin ang="5400000" scaled="0"/>
                </a:gradFill>
              </a:defRPr>
            </a:lvl4pPr>
            <a:lvl5pPr marL="693738" indent="0">
              <a:buNone/>
              <a:defRPr sz="2000">
                <a:gradFill>
                  <a:gsLst>
                    <a:gs pos="100000">
                      <a:schemeClr val="bg2"/>
                    </a:gs>
                    <a:gs pos="6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Tree>
    <p:extLst>
      <p:ext uri="{BB962C8B-B14F-4D97-AF65-F5344CB8AC3E}">
        <p14:creationId xmlns:p14="http://schemas.microsoft.com/office/powerpoint/2010/main" val="2174816850"/>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bg2"/>
                    </a:gs>
                    <a:gs pos="0">
                      <a:schemeClr val="bg2"/>
                    </a:gs>
                  </a:gsLst>
                  <a:lin ang="5400000" scaled="0"/>
                </a:gradFill>
                <a:latin typeface="+mj-lt"/>
              </a:defRPr>
            </a:lvl1pPr>
            <a:lvl2pPr marL="0" indent="0">
              <a:buNone/>
              <a:defRPr sz="2000">
                <a:gradFill>
                  <a:gsLst>
                    <a:gs pos="100000">
                      <a:schemeClr val="bg2"/>
                    </a:gs>
                    <a:gs pos="0">
                      <a:schemeClr val="bg2"/>
                    </a:gs>
                  </a:gsLst>
                  <a:lin ang="5400000" scaled="0"/>
                </a:gradFill>
              </a:defRPr>
            </a:lvl2pPr>
            <a:lvl3pPr marL="231775" indent="0">
              <a:buNone/>
              <a:defRPr sz="2000">
                <a:gradFill>
                  <a:gsLst>
                    <a:gs pos="100000">
                      <a:schemeClr val="bg2"/>
                    </a:gs>
                    <a:gs pos="0">
                      <a:schemeClr val="bg2"/>
                    </a:gs>
                  </a:gsLst>
                  <a:lin ang="5400000" scaled="0"/>
                </a:gradFill>
              </a:defRPr>
            </a:lvl3pPr>
            <a:lvl4pPr marL="457200" indent="0">
              <a:buNone/>
              <a:defRPr sz="2000">
                <a:gradFill>
                  <a:gsLst>
                    <a:gs pos="100000">
                      <a:schemeClr val="bg2"/>
                    </a:gs>
                    <a:gs pos="0">
                      <a:schemeClr val="bg2"/>
                    </a:gs>
                  </a:gsLst>
                  <a:lin ang="5400000" scaled="0"/>
                </a:gradFill>
              </a:defRPr>
            </a:lvl4pPr>
            <a:lvl5pPr marL="693738" indent="0">
              <a:buNone/>
              <a:defRPr sz="200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414694883"/>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43636"/>
          </a:xfrm>
          <a:prstGeom prst="rect">
            <a:avLst/>
          </a:prstGeom>
        </p:spPr>
        <p:txBody>
          <a:bodyPr/>
          <a:lstStyle>
            <a:lvl1pPr marL="284163" indent="-284163">
              <a:buFont typeface="Wingdings" pitchFamily="2" charset="2"/>
              <a:buChar char=""/>
              <a:defRPr sz="4000"/>
            </a:lvl1pPr>
            <a:lvl2pPr marL="517525" indent="-233363">
              <a:buFont typeface="Wingdings" pitchFamily="2" charset="2"/>
              <a:buChar char=""/>
              <a:defRPr>
                <a:latin typeface="+mn-lt"/>
              </a:defRPr>
            </a:lvl2pPr>
            <a:lvl3pPr marL="741363" indent="-223838">
              <a:buFont typeface="Wingdings" pitchFamily="2" charset="2"/>
              <a:buChar char=""/>
              <a:tabLst/>
              <a:defRPr>
                <a:latin typeface="+mn-lt"/>
              </a:defRPr>
            </a:lvl3pPr>
            <a:lvl4pPr marL="914400" indent="-173038">
              <a:buFont typeface="Wingdings" pitchFamily="2" charset="2"/>
              <a:buChar char=""/>
              <a:defRPr>
                <a:latin typeface="+mn-lt"/>
              </a:defRPr>
            </a:lvl4pPr>
            <a:lvl5pPr marL="1087438" indent="-173038">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553196831"/>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00">
                      <a:schemeClr val="tx2"/>
                    </a:gs>
                    <a:gs pos="0">
                      <a:schemeClr val="tx2"/>
                    </a:gs>
                  </a:gsLst>
                  <a:lin ang="5400000" scaled="0"/>
                </a:gradFill>
                <a:latin typeface="+mj-lt"/>
              </a:defRPr>
            </a:lvl1pPr>
            <a:lvl2pPr marL="0" indent="0">
              <a:buNone/>
              <a:defRPr sz="2000"/>
            </a:lvl2pPr>
            <a:lvl3pPr marL="233363" indent="0">
              <a:buNone/>
              <a:defRPr sz="2000"/>
            </a:lvl3pPr>
            <a:lvl4pPr marL="457200" indent="0">
              <a:buNone/>
              <a:defRPr sz="2000"/>
            </a:lvl4pPr>
            <a:lvl5pPr marL="693738" indent="0">
              <a:buNone/>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00">
                      <a:schemeClr val="tx2"/>
                    </a:gs>
                    <a:gs pos="0">
                      <a:schemeClr val="tx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250">
                      <a:schemeClr val="bg2"/>
                    </a:gs>
                    <a:gs pos="100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567823360"/>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
                      <a:schemeClr val="bg2"/>
                    </a:gs>
                    <a:gs pos="98000">
                      <a:schemeClr val="bg2"/>
                    </a:gs>
                  </a:gsLst>
                  <a:lin ang="5400000" scaled="0"/>
                </a:gradFill>
                <a:latin typeface="+mj-lt"/>
              </a:defRPr>
            </a:lvl1pPr>
            <a:lvl2pPr marL="0" indent="0">
              <a:buNone/>
              <a:defRPr sz="2000">
                <a:gradFill>
                  <a:gsLst>
                    <a:gs pos="1000">
                      <a:schemeClr val="bg2"/>
                    </a:gs>
                    <a:gs pos="98000">
                      <a:schemeClr val="bg2"/>
                    </a:gs>
                  </a:gsLst>
                  <a:lin ang="5400000" scaled="0"/>
                </a:gradFill>
              </a:defRPr>
            </a:lvl2pPr>
            <a:lvl3pPr marL="233363" indent="0">
              <a:buNone/>
              <a:defRPr sz="2000">
                <a:gradFill>
                  <a:gsLst>
                    <a:gs pos="1000">
                      <a:schemeClr val="bg2"/>
                    </a:gs>
                    <a:gs pos="98000">
                      <a:schemeClr val="bg2"/>
                    </a:gs>
                  </a:gsLst>
                  <a:lin ang="5400000" scaled="0"/>
                </a:gradFill>
              </a:defRPr>
            </a:lvl3pPr>
            <a:lvl4pPr marL="457200" indent="0">
              <a:buNone/>
              <a:defRPr sz="2000">
                <a:gradFill>
                  <a:gsLst>
                    <a:gs pos="1000">
                      <a:schemeClr val="bg2"/>
                    </a:gs>
                    <a:gs pos="98000">
                      <a:schemeClr val="bg2"/>
                    </a:gs>
                  </a:gsLst>
                  <a:lin ang="5400000" scaled="0"/>
                </a:gradFill>
              </a:defRPr>
            </a:lvl4pPr>
            <a:lvl5pPr marL="693738" indent="0">
              <a:buNone/>
              <a:defRPr sz="2000">
                <a:gradFill>
                  <a:gsLst>
                    <a:gs pos="1000">
                      <a:schemeClr val="bg2"/>
                    </a:gs>
                    <a:gs pos="98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
                      <a:schemeClr val="bg2"/>
                    </a:gs>
                    <a:gs pos="98000">
                      <a:schemeClr val="bg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000">
                      <a:schemeClr val="bg2"/>
                    </a:gs>
                    <a:gs pos="98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666843519"/>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520700" y="1447800"/>
            <a:ext cx="5394960" cy="2351413"/>
          </a:xfrm>
        </p:spPr>
        <p:txBody>
          <a:bodyPr>
            <a:spAutoFit/>
          </a:bodyPr>
          <a:lstStyle>
            <a:lvl1pPr marL="292100" indent="-292100">
              <a:spcBef>
                <a:spcPts val="1200"/>
              </a:spcBef>
              <a:buClr>
                <a:schemeClr val="bg2"/>
              </a:buClr>
              <a:buSzPct val="100000"/>
              <a:buFont typeface="Wingdings" pitchFamily="2" charset="2"/>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520700" indent="-228600">
              <a:defRPr sz="2000"/>
            </a:lvl2pPr>
            <a:lvl3pPr marL="685800" indent="-165100">
              <a:tabLst/>
              <a:defRPr sz="2000"/>
            </a:lvl3pPr>
            <a:lvl4pPr marL="863600" indent="-177800">
              <a:defRPr/>
            </a:lvl4pPr>
            <a:lvl5pPr marL="1028700" indent="-165100">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6277928" y="1447800"/>
            <a:ext cx="5394960" cy="2351413"/>
          </a:xfrm>
        </p:spPr>
        <p:txBody>
          <a:bodyPr>
            <a:spAutoFit/>
          </a:bodyPr>
          <a:lstStyle>
            <a:lvl1pPr marL="339725" indent="-339725">
              <a:spcBef>
                <a:spcPts val="1200"/>
              </a:spcBef>
              <a:buClr>
                <a:schemeClr val="bg2"/>
              </a:buClr>
              <a:buFont typeface="Arial" pitchFamily="34" charset="0"/>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635000" indent="-342900">
              <a:defRPr lang="en-US" sz="2000" kern="1200" spc="0" baseline="0" dirty="0" smtClean="0">
                <a:gradFill>
                  <a:gsLst>
                    <a:gs pos="1250">
                      <a:schemeClr val="bg2"/>
                    </a:gs>
                    <a:gs pos="100000">
                      <a:schemeClr val="bg2"/>
                    </a:gs>
                  </a:gsLst>
                  <a:lin ang="5400000" scaled="0"/>
                </a:gradFill>
                <a:latin typeface="+mn-lt"/>
                <a:ea typeface="+mn-ea"/>
                <a:cs typeface="+mn-cs"/>
              </a:defRPr>
            </a:lvl2pPr>
            <a:lvl3pPr marL="863600" indent="-342900">
              <a:defRPr lang="en-US" sz="2000" kern="1200" spc="0" baseline="0" dirty="0" smtClean="0">
                <a:gradFill>
                  <a:gsLst>
                    <a:gs pos="1250">
                      <a:schemeClr val="bg2"/>
                    </a:gs>
                    <a:gs pos="100000">
                      <a:schemeClr val="bg2"/>
                    </a:gs>
                  </a:gsLst>
                  <a:lin ang="5400000" scaled="0"/>
                </a:gradFill>
                <a:latin typeface="+mn-lt"/>
                <a:ea typeface="+mn-ea"/>
                <a:cs typeface="+mn-cs"/>
              </a:defRPr>
            </a:lvl3pPr>
            <a:lvl4pPr marL="1028700" indent="-342900">
              <a:defRPr lang="en-US" sz="2000" kern="1200" spc="0" baseline="0" dirty="0" smtClean="0">
                <a:gradFill>
                  <a:gsLst>
                    <a:gs pos="1250">
                      <a:schemeClr val="bg2"/>
                    </a:gs>
                    <a:gs pos="100000">
                      <a:schemeClr val="bg2"/>
                    </a:gs>
                  </a:gsLst>
                  <a:lin ang="5400000" scaled="0"/>
                </a:gradFill>
                <a:latin typeface="+mn-lt"/>
                <a:ea typeface="+mn-ea"/>
                <a:cs typeface="+mn-cs"/>
              </a:defRPr>
            </a:lvl4pPr>
            <a:lvl5pPr marL="1206500" indent="-342900">
              <a:defRPr lang="en-US" sz="2000" kern="1200" spc="0" baseline="0" dirty="0">
                <a:gradFill>
                  <a:gsLst>
                    <a:gs pos="1250">
                      <a:schemeClr val="bg2"/>
                    </a:gs>
                    <a:gs pos="100000">
                      <a:schemeClr val="bg2"/>
                    </a:gs>
                  </a:gsLst>
                  <a:lin ang="5400000" scaled="0"/>
                </a:gradFill>
                <a:latin typeface="+mn-lt"/>
                <a:ea typeface="+mn-ea"/>
                <a:cs typeface="+mn-cs"/>
              </a:defRPr>
            </a:lvl5pPr>
          </a:lstStyle>
          <a:p>
            <a:pPr marL="292100" marR="0" lvl="0"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Click to edit Master text styles</a:t>
            </a:r>
          </a:p>
          <a:p>
            <a:pPr marL="292100" marR="0" lvl="1"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Second level</a:t>
            </a:r>
          </a:p>
          <a:p>
            <a:pPr marL="292100" marR="0" lvl="2"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Third level</a:t>
            </a:r>
          </a:p>
          <a:p>
            <a:pPr marL="292100" marR="0" lvl="3"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Fourth level</a:t>
            </a:r>
          </a:p>
          <a:p>
            <a:pPr marL="292100" marR="0" lvl="4"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Fifth level</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429362577"/>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theme" Target="../theme/theme2.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520700" y="1447800"/>
            <a:ext cx="11152188" cy="2055947"/>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083" r:id="rId1"/>
    <p:sldLayoutId id="2147484084" r:id="rId2"/>
    <p:sldLayoutId id="2147484085" r:id="rId3"/>
    <p:sldLayoutId id="2147484087" r:id="rId4"/>
    <p:sldLayoutId id="2147484088" r:id="rId5"/>
    <p:sldLayoutId id="2147484086" r:id="rId6"/>
    <p:sldLayoutId id="2147484090" r:id="rId7"/>
    <p:sldLayoutId id="2147484091" r:id="rId8"/>
    <p:sldLayoutId id="2147484089" r:id="rId9"/>
    <p:sldLayoutId id="2147484119" r:id="rId10"/>
    <p:sldLayoutId id="2147484116" r:id="rId11"/>
    <p:sldLayoutId id="2147484117" r:id="rId12"/>
    <p:sldLayoutId id="2147484140" r:id="rId13"/>
    <p:sldLayoutId id="2147484141" r:id="rId14"/>
    <p:sldLayoutId id="2147484142" r:id="rId15"/>
    <p:sldLayoutId id="2147484143" r:id="rId16"/>
    <p:sldLayoutId id="2147484092" r:id="rId17"/>
    <p:sldLayoutId id="2147484093" r:id="rId18"/>
    <p:sldLayoutId id="2147484094" r:id="rId19"/>
    <p:sldLayoutId id="2147484096" r:id="rId20"/>
    <p:sldLayoutId id="2147484145" r:id="rId21"/>
    <p:sldLayoutId id="2147484147" r:id="rId22"/>
    <p:sldLayoutId id="2147484148" r:id="rId23"/>
    <p:sldLayoutId id="2147484149" r:id="rId24"/>
    <p:sldLayoutId id="2147484150" r:id="rId25"/>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80702324"/>
      </p:ext>
    </p:extLst>
  </p:cSld>
  <p:clrMap bg1="dk1" tx1="lt1" bg2="dk2" tx2="lt2" accent1="accent1" accent2="accent2" accent3="accent3" accent4="accent4" accent5="accent5" accent6="accent6" hlink="hlink" folHlink="folHlink"/>
  <p:sldLayoutIdLst>
    <p:sldLayoutId id="2147484058" r:id="rId1"/>
    <p:sldLayoutId id="2147484099" r:id="rId2"/>
    <p:sldLayoutId id="2147484100" r:id="rId3"/>
    <p:sldLayoutId id="2147484101" r:id="rId4"/>
    <p:sldLayoutId id="2147484048" r:id="rId5"/>
    <p:sldLayoutId id="2147484061" r:id="rId6"/>
    <p:sldLayoutId id="2147484062" r:id="rId7"/>
    <p:sldLayoutId id="2147484097" r:id="rId8"/>
    <p:sldLayoutId id="2147484057" r:id="rId9"/>
    <p:sldLayoutId id="2147484065" r:id="rId10"/>
    <p:sldLayoutId id="2147484066" r:id="rId11"/>
    <p:sldLayoutId id="2147484098" r:id="rId12"/>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1"/>
              </a:gs>
              <a:gs pos="100000">
                <a:schemeClr val="tx1"/>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90000"/>
        <a:buFont typeface="Arial" pitchFamily="34" charset="0"/>
        <a:buChar char="•"/>
        <a:tabLst/>
        <a:defRPr sz="3600" kern="1200" spc="-70" baseline="0">
          <a:gradFill>
            <a:gsLst>
              <a:gs pos="1250">
                <a:schemeClr val="tx1"/>
              </a:gs>
              <a:gs pos="100000">
                <a:schemeClr val="tx1"/>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tx1"/>
              </a:gs>
              <a:gs pos="100000">
                <a:schemeClr val="tx1"/>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tx1"/>
              </a:gs>
              <a:gs pos="100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4.PNG"/><Relationship Id="rId1" Type="http://schemas.openxmlformats.org/officeDocument/2006/relationships/slideLayout" Target="../slideLayouts/slideLayout17.xml"/><Relationship Id="rId5" Type="http://schemas.openxmlformats.org/officeDocument/2006/relationships/image" Target="../media/image10.png"/><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4.PNG"/><Relationship Id="rId1" Type="http://schemas.openxmlformats.org/officeDocument/2006/relationships/slideLayout" Target="../slideLayouts/slideLayout17.xml"/><Relationship Id="rId5" Type="http://schemas.openxmlformats.org/officeDocument/2006/relationships/image" Target="../media/image10.png"/><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4.PNG"/><Relationship Id="rId1" Type="http://schemas.openxmlformats.org/officeDocument/2006/relationships/slideLayout" Target="../slideLayouts/slideLayout17.xml"/><Relationship Id="rId5" Type="http://schemas.openxmlformats.org/officeDocument/2006/relationships/image" Target="../media/image10.png"/><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4.PNG"/><Relationship Id="rId1" Type="http://schemas.openxmlformats.org/officeDocument/2006/relationships/slideLayout" Target="../slideLayouts/slideLayout17.xml"/><Relationship Id="rId5" Type="http://schemas.openxmlformats.org/officeDocument/2006/relationships/image" Target="../media/image10.png"/><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4.PNG"/><Relationship Id="rId1" Type="http://schemas.openxmlformats.org/officeDocument/2006/relationships/slideLayout" Target="../slideLayouts/slideLayout17.xml"/><Relationship Id="rId5" Type="http://schemas.openxmlformats.org/officeDocument/2006/relationships/image" Target="../media/image10.png"/><Relationship Id="rId4" Type="http://schemas.openxmlformats.org/officeDocument/2006/relationships/image" Target="../media/image9.png"/></Relationships>
</file>

<file path=ppt/slides/_rels/slide19.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4.PNG"/><Relationship Id="rId1" Type="http://schemas.openxmlformats.org/officeDocument/2006/relationships/slideLayout" Target="../slideLayouts/slideLayout17.xml"/><Relationship Id="rId5" Type="http://schemas.openxmlformats.org/officeDocument/2006/relationships/image" Target="../media/image10.png"/><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3.xml"/></Relationships>
</file>

<file path=ppt/slides/_rels/slide20.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4.PNG"/><Relationship Id="rId1" Type="http://schemas.openxmlformats.org/officeDocument/2006/relationships/slideLayout" Target="../slideLayouts/slideLayout17.xml"/><Relationship Id="rId5" Type="http://schemas.openxmlformats.org/officeDocument/2006/relationships/image" Target="../media/image10.png"/><Relationship Id="rId4" Type="http://schemas.openxmlformats.org/officeDocument/2006/relationships/image" Target="../media/image9.png"/></Relationships>
</file>

<file path=ppt/slides/_rels/slide21.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4.PNG"/><Relationship Id="rId1" Type="http://schemas.openxmlformats.org/officeDocument/2006/relationships/slideLayout" Target="../slideLayouts/slideLayout17.xml"/><Relationship Id="rId5" Type="http://schemas.openxmlformats.org/officeDocument/2006/relationships/image" Target="../media/image10.png"/><Relationship Id="rId4" Type="http://schemas.openxmlformats.org/officeDocument/2006/relationships/image" Target="../media/image9.png"/></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17.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jpg"/></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17.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jp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4.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5.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5.xml"/></Relationships>
</file>

<file path=ppt/slides/_rels/slide2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17.xml"/><Relationship Id="rId4" Type="http://schemas.openxmlformats.org/officeDocument/2006/relationships/image" Target="../media/image14.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7.xml"/></Relationships>
</file>

<file path=ppt/slides/_rels/slide3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1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7.xml"/></Relationships>
</file>

<file path=ppt/slides/_rels/slide3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2.xml"/><Relationship Id="rId1" Type="http://schemas.openxmlformats.org/officeDocument/2006/relationships/slideLayout" Target="../slideLayouts/slideLayout17.xml"/><Relationship Id="rId4" Type="http://schemas.openxmlformats.org/officeDocument/2006/relationships/image" Target="../media/image19.png"/></Relationships>
</file>

<file path=ppt/slides/_rels/slide3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3.xml"/><Relationship Id="rId1" Type="http://schemas.openxmlformats.org/officeDocument/2006/relationships/slideLayout" Target="../slideLayouts/slideLayout17.xml"/><Relationship Id="rId4" Type="http://schemas.openxmlformats.org/officeDocument/2006/relationships/image" Target="../media/image21.png"/></Relationships>
</file>

<file path=ppt/slides/_rels/slide3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4.xml"/><Relationship Id="rId1" Type="http://schemas.openxmlformats.org/officeDocument/2006/relationships/slideLayout" Target="../slideLayouts/slideLayout2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4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5.xml"/><Relationship Id="rId1" Type="http://schemas.openxmlformats.org/officeDocument/2006/relationships/slideLayout" Target="../slideLayouts/slideLayout3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5.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Hooking into Apps for SharePoint</a:t>
            </a:r>
          </a:p>
        </p:txBody>
      </p:sp>
      <p:sp>
        <p:nvSpPr>
          <p:cNvPr id="5" name="Subtitle 4"/>
          <p:cNvSpPr>
            <a:spLocks noGrp="1"/>
          </p:cNvSpPr>
          <p:nvPr>
            <p:ph type="subTitle" idx="1"/>
          </p:nvPr>
        </p:nvSpPr>
        <p:spPr>
          <a:xfrm>
            <a:off x="532265" y="4735249"/>
            <a:ext cx="7640611" cy="1878025"/>
          </a:xfrm>
        </p:spPr>
        <p:txBody>
          <a:bodyPr/>
          <a:lstStyle/>
          <a:p>
            <a:r>
              <a:rPr lang="en-US" dirty="0" smtClean="0"/>
              <a:t>Christine</a:t>
            </a:r>
            <a:endParaRPr lang="en-US" dirty="0"/>
          </a:p>
        </p:txBody>
      </p:sp>
    </p:spTree>
    <p:extLst>
      <p:ext uri="{BB962C8B-B14F-4D97-AF65-F5344CB8AC3E}">
        <p14:creationId xmlns:p14="http://schemas.microsoft.com/office/powerpoint/2010/main" val="1233982471"/>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9"/>
            <a:ext cx="11149013" cy="4812324"/>
          </a:xfrm>
        </p:spPr>
        <p:txBody>
          <a:bodyPr/>
          <a:lstStyle/>
          <a:p>
            <a:r>
              <a:rPr lang="en-US" dirty="0" smtClean="0"/>
              <a:t>Context Token</a:t>
            </a:r>
          </a:p>
          <a:p>
            <a:pPr lvl="1"/>
            <a:r>
              <a:rPr lang="en-US" dirty="0" smtClean="0"/>
              <a:t>Information about the Resources Owner and Client that can be used to get an Access Token later.</a:t>
            </a:r>
          </a:p>
          <a:p>
            <a:r>
              <a:rPr lang="en-US" dirty="0" smtClean="0"/>
              <a:t>Refresh Token</a:t>
            </a:r>
          </a:p>
          <a:p>
            <a:pPr lvl="1"/>
            <a:r>
              <a:rPr lang="en-US" dirty="0" smtClean="0"/>
              <a:t>A token used to get an Access Token from the Authorization Server.</a:t>
            </a:r>
          </a:p>
          <a:p>
            <a:r>
              <a:rPr lang="en-US" dirty="0" smtClean="0"/>
              <a:t>Access Token</a:t>
            </a:r>
          </a:p>
          <a:p>
            <a:pPr lvl="1"/>
            <a:r>
              <a:rPr lang="en-US" dirty="0" smtClean="0"/>
              <a:t>A token passed to the Resource Server authorizing the Client to access resources.</a:t>
            </a:r>
          </a:p>
          <a:p>
            <a:r>
              <a:rPr lang="en-US" dirty="0" smtClean="0"/>
              <a:t>Authorization Code</a:t>
            </a:r>
          </a:p>
          <a:p>
            <a:pPr lvl="1"/>
            <a:r>
              <a:rPr lang="en-US" dirty="0" smtClean="0"/>
              <a:t>A code that can be used to register an app on-the-fly.</a:t>
            </a:r>
            <a:endParaRPr lang="en-US" dirty="0"/>
          </a:p>
        </p:txBody>
      </p:sp>
      <p:sp>
        <p:nvSpPr>
          <p:cNvPr id="3" name="Title 2"/>
          <p:cNvSpPr>
            <a:spLocks noGrp="1"/>
          </p:cNvSpPr>
          <p:nvPr>
            <p:ph type="title"/>
          </p:nvPr>
        </p:nvSpPr>
        <p:spPr/>
        <p:txBody>
          <a:bodyPr/>
          <a:lstStyle/>
          <a:p>
            <a:r>
              <a:rPr lang="en-US" dirty="0" err="1" smtClean="0"/>
              <a:t>OAuth</a:t>
            </a:r>
            <a:r>
              <a:rPr lang="en-US" dirty="0" smtClean="0"/>
              <a:t> 2.0 Tokens</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10</a:t>
            </a:fld>
            <a:endParaRPr lang="en-US" dirty="0"/>
          </a:p>
        </p:txBody>
      </p:sp>
    </p:spTree>
    <p:extLst>
      <p:ext uri="{BB962C8B-B14F-4D97-AF65-F5344CB8AC3E}">
        <p14:creationId xmlns:p14="http://schemas.microsoft.com/office/powerpoint/2010/main" val="3533671556"/>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8"/>
            <a:ext cx="11149013" cy="4611357"/>
          </a:xfrm>
        </p:spPr>
        <p:txBody>
          <a:bodyPr/>
          <a:lstStyle/>
          <a:p>
            <a:r>
              <a:rPr lang="en-US" dirty="0" smtClean="0"/>
              <a:t>Apps must be registered with SharePoint online</a:t>
            </a:r>
          </a:p>
          <a:p>
            <a:pPr lvl="1"/>
            <a:r>
              <a:rPr lang="en-US" dirty="0" smtClean="0"/>
              <a:t>Client ID – generated during the registration process</a:t>
            </a:r>
          </a:p>
          <a:p>
            <a:pPr lvl="1"/>
            <a:r>
              <a:rPr lang="en-US" dirty="0" smtClean="0"/>
              <a:t>Client Secret – generated during the registration process</a:t>
            </a:r>
          </a:p>
          <a:p>
            <a:pPr lvl="1"/>
            <a:r>
              <a:rPr lang="en-US" dirty="0" smtClean="0"/>
              <a:t>App Host Domain – the domain of the Azure web site hosting the app</a:t>
            </a:r>
          </a:p>
          <a:p>
            <a:pPr lvl="1"/>
            <a:r>
              <a:rPr lang="en-US" dirty="0" smtClean="0"/>
              <a:t>Redirect URL – the URL of the return page after permissions are granted</a:t>
            </a:r>
          </a:p>
          <a:p>
            <a:r>
              <a:rPr lang="en-US" dirty="0" smtClean="0"/>
              <a:t>SharePoint provides registration management pages</a:t>
            </a:r>
          </a:p>
          <a:p>
            <a:pPr lvl="1"/>
            <a:r>
              <a:rPr lang="en-US" dirty="0" smtClean="0"/>
              <a:t>AppRegNew.aspx – for registering a new app</a:t>
            </a:r>
          </a:p>
          <a:p>
            <a:pPr lvl="1"/>
            <a:r>
              <a:rPr lang="en-US" dirty="0" smtClean="0"/>
              <a:t>AppInv.aspx – for updating registered apps</a:t>
            </a:r>
          </a:p>
          <a:p>
            <a:pPr lvl="1"/>
            <a:r>
              <a:rPr lang="en-US" dirty="0" smtClean="0"/>
              <a:t>AppPrincipals.aspx – lists all registered apps</a:t>
            </a:r>
            <a:endParaRPr lang="en-US" dirty="0"/>
          </a:p>
        </p:txBody>
      </p:sp>
      <p:sp>
        <p:nvSpPr>
          <p:cNvPr id="3" name="Title 2"/>
          <p:cNvSpPr>
            <a:spLocks noGrp="1"/>
          </p:cNvSpPr>
          <p:nvPr>
            <p:ph type="title"/>
          </p:nvPr>
        </p:nvSpPr>
        <p:spPr/>
        <p:txBody>
          <a:bodyPr/>
          <a:lstStyle/>
          <a:p>
            <a:r>
              <a:rPr lang="en-US" dirty="0" smtClean="0"/>
              <a:t>App Principals</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11</a:t>
            </a:fld>
            <a:endParaRPr lang="en-US" dirty="0"/>
          </a:p>
        </p:txBody>
      </p:sp>
    </p:spTree>
    <p:extLst>
      <p:ext uri="{BB962C8B-B14F-4D97-AF65-F5344CB8AC3E}">
        <p14:creationId xmlns:p14="http://schemas.microsoft.com/office/powerpoint/2010/main" val="1557501063"/>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Registering a New App</a:t>
            </a:r>
            <a:endParaRPr lang="en-US" dirty="0"/>
          </a:p>
        </p:txBody>
      </p:sp>
      <p:sp>
        <p:nvSpPr>
          <p:cNvPr id="3" name="Slide Number Placeholder 2"/>
          <p:cNvSpPr>
            <a:spLocks noGrp="1"/>
          </p:cNvSpPr>
          <p:nvPr>
            <p:ph type="sldNum" sz="quarter" idx="12"/>
          </p:nvPr>
        </p:nvSpPr>
        <p:spPr/>
        <p:txBody>
          <a:bodyPr/>
          <a:lstStyle/>
          <a:p>
            <a:fld id="{727B4C2D-45E2-4621-8491-2995EB46A674}" type="slidenum">
              <a:rPr lang="en-US" smtClean="0"/>
              <a:pPr/>
              <a:t>12</a:t>
            </a:fld>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1386" y="1430907"/>
            <a:ext cx="7611130" cy="4186122"/>
          </a:xfrm>
          <a:prstGeom prst="rect">
            <a:avLst/>
          </a:prstGeom>
        </p:spPr>
      </p:pic>
      <p:sp>
        <p:nvSpPr>
          <p:cNvPr id="6" name="TextBox 5"/>
          <p:cNvSpPr txBox="1"/>
          <p:nvPr/>
        </p:nvSpPr>
        <p:spPr>
          <a:xfrm>
            <a:off x="7345343" y="3067332"/>
            <a:ext cx="3607359" cy="276999"/>
          </a:xfrm>
          <a:prstGeom prst="rect">
            <a:avLst/>
          </a:prstGeom>
          <a:noFill/>
        </p:spPr>
        <p:txBody>
          <a:bodyPr wrap="square" lIns="0" tIns="0" rIns="0" bIns="0" rtlCol="0">
            <a:spAutoFit/>
          </a:bodyPr>
          <a:lstStyle/>
          <a:p>
            <a:r>
              <a:rPr lang="en-US" i="1" spc="-70" dirty="0" smtClean="0">
                <a:solidFill>
                  <a:schemeClr val="accent5">
                    <a:lumMod val="40000"/>
                    <a:lumOff val="60000"/>
                  </a:schemeClr>
                </a:solidFill>
              </a:rPr>
              <a:t>Generated value</a:t>
            </a:r>
          </a:p>
        </p:txBody>
      </p:sp>
      <p:sp>
        <p:nvSpPr>
          <p:cNvPr id="7" name="TextBox 6"/>
          <p:cNvSpPr txBox="1"/>
          <p:nvPr/>
        </p:nvSpPr>
        <p:spPr>
          <a:xfrm>
            <a:off x="7345343" y="3604086"/>
            <a:ext cx="3607359" cy="276999"/>
          </a:xfrm>
          <a:prstGeom prst="rect">
            <a:avLst/>
          </a:prstGeom>
          <a:noFill/>
        </p:spPr>
        <p:txBody>
          <a:bodyPr wrap="square" lIns="0" tIns="0" rIns="0" bIns="0" rtlCol="0">
            <a:spAutoFit/>
          </a:bodyPr>
          <a:lstStyle/>
          <a:p>
            <a:r>
              <a:rPr lang="en-US" i="1" spc="-70" dirty="0" smtClean="0">
                <a:solidFill>
                  <a:schemeClr val="accent5">
                    <a:lumMod val="40000"/>
                    <a:lumOff val="60000"/>
                  </a:schemeClr>
                </a:solidFill>
              </a:rPr>
              <a:t>Generated value</a:t>
            </a:r>
          </a:p>
        </p:txBody>
      </p:sp>
      <p:sp>
        <p:nvSpPr>
          <p:cNvPr id="8" name="TextBox 7"/>
          <p:cNvSpPr txBox="1"/>
          <p:nvPr/>
        </p:nvSpPr>
        <p:spPr>
          <a:xfrm>
            <a:off x="7345343" y="4058496"/>
            <a:ext cx="3607359" cy="276999"/>
          </a:xfrm>
          <a:prstGeom prst="rect">
            <a:avLst/>
          </a:prstGeom>
          <a:noFill/>
        </p:spPr>
        <p:txBody>
          <a:bodyPr wrap="square" lIns="0" tIns="0" rIns="0" bIns="0" rtlCol="0">
            <a:spAutoFit/>
          </a:bodyPr>
          <a:lstStyle/>
          <a:p>
            <a:r>
              <a:rPr lang="en-US" i="1" spc="-70" dirty="0" smtClean="0">
                <a:solidFill>
                  <a:schemeClr val="accent5">
                    <a:lumMod val="40000"/>
                    <a:lumOff val="60000"/>
                  </a:schemeClr>
                </a:solidFill>
              </a:rPr>
              <a:t>Free text value</a:t>
            </a:r>
          </a:p>
        </p:txBody>
      </p:sp>
      <p:sp>
        <p:nvSpPr>
          <p:cNvPr id="9" name="TextBox 8"/>
          <p:cNvSpPr txBox="1"/>
          <p:nvPr/>
        </p:nvSpPr>
        <p:spPr>
          <a:xfrm>
            <a:off x="7345343" y="4578007"/>
            <a:ext cx="4602147" cy="276999"/>
          </a:xfrm>
          <a:prstGeom prst="rect">
            <a:avLst/>
          </a:prstGeom>
          <a:noFill/>
        </p:spPr>
        <p:txBody>
          <a:bodyPr wrap="square" lIns="0" tIns="0" rIns="0" bIns="0" rtlCol="0">
            <a:spAutoFit/>
          </a:bodyPr>
          <a:lstStyle/>
          <a:p>
            <a:r>
              <a:rPr lang="en-US" i="1" spc="-70" dirty="0" smtClean="0">
                <a:solidFill>
                  <a:schemeClr val="accent5">
                    <a:lumMod val="40000"/>
                    <a:lumOff val="60000"/>
                  </a:schemeClr>
                </a:solidFill>
              </a:rPr>
              <a:t>Azure domain (e.g., myapp.azurewebsites.net)</a:t>
            </a:r>
          </a:p>
        </p:txBody>
      </p:sp>
      <p:sp>
        <p:nvSpPr>
          <p:cNvPr id="10" name="TextBox 9"/>
          <p:cNvSpPr txBox="1"/>
          <p:nvPr/>
        </p:nvSpPr>
        <p:spPr>
          <a:xfrm>
            <a:off x="7345343" y="5170916"/>
            <a:ext cx="4742824" cy="276999"/>
          </a:xfrm>
          <a:prstGeom prst="rect">
            <a:avLst/>
          </a:prstGeom>
          <a:noFill/>
        </p:spPr>
        <p:txBody>
          <a:bodyPr wrap="square" lIns="0" tIns="0" rIns="0" bIns="0" rtlCol="0">
            <a:spAutoFit/>
          </a:bodyPr>
          <a:lstStyle/>
          <a:p>
            <a:r>
              <a:rPr lang="en-US" i="1" spc="-70" dirty="0" smtClean="0">
                <a:solidFill>
                  <a:schemeClr val="accent5">
                    <a:lumMod val="40000"/>
                    <a:lumOff val="60000"/>
                  </a:schemeClr>
                </a:solidFill>
              </a:rPr>
              <a:t>Web address (e.g., https://myapp.azurewebsites.net)</a:t>
            </a:r>
          </a:p>
        </p:txBody>
      </p:sp>
    </p:spTree>
    <p:extLst>
      <p:ext uri="{BB962C8B-B14F-4D97-AF65-F5344CB8AC3E}">
        <p14:creationId xmlns:p14="http://schemas.microsoft.com/office/powerpoint/2010/main" val="3578929779"/>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8"/>
            <a:ext cx="11149013" cy="4711841"/>
          </a:xfrm>
        </p:spPr>
        <p:txBody>
          <a:bodyPr/>
          <a:lstStyle/>
          <a:p>
            <a:r>
              <a:rPr lang="en-US" dirty="0" smtClean="0"/>
              <a:t>User has Organizational Account</a:t>
            </a:r>
          </a:p>
          <a:p>
            <a:r>
              <a:rPr lang="en-US" dirty="0" smtClean="0"/>
              <a:t>App registered with SharePoint Online</a:t>
            </a:r>
          </a:p>
          <a:p>
            <a:r>
              <a:rPr lang="en-US" dirty="0" smtClean="0"/>
              <a:t>App deployed to SharePoint Online</a:t>
            </a:r>
          </a:p>
          <a:p>
            <a:r>
              <a:rPr lang="en-US" dirty="0" smtClean="0"/>
              <a:t>Remote Web deployed as an Azure Website</a:t>
            </a:r>
          </a:p>
          <a:p>
            <a:r>
              <a:rPr lang="en-US" dirty="0" smtClean="0"/>
              <a:t>Client ID and Client Secret defined in AAD</a:t>
            </a:r>
          </a:p>
        </p:txBody>
      </p:sp>
      <p:sp>
        <p:nvSpPr>
          <p:cNvPr id="3" name="Title 2"/>
          <p:cNvSpPr>
            <a:spLocks noGrp="1"/>
          </p:cNvSpPr>
          <p:nvPr>
            <p:ph type="title"/>
          </p:nvPr>
        </p:nvSpPr>
        <p:spPr/>
        <p:txBody>
          <a:bodyPr/>
          <a:lstStyle/>
          <a:p>
            <a:r>
              <a:rPr lang="en-US" dirty="0" smtClean="0"/>
              <a:t>Provider-Hosted App Flow Scenario</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13</a:t>
            </a:fld>
            <a:endParaRPr lang="en-US" dirty="0"/>
          </a:p>
        </p:txBody>
      </p:sp>
    </p:spTree>
    <p:extLst>
      <p:ext uri="{BB962C8B-B14F-4D97-AF65-F5344CB8AC3E}">
        <p14:creationId xmlns:p14="http://schemas.microsoft.com/office/powerpoint/2010/main" val="1273930380"/>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OAuth</a:t>
            </a:r>
            <a:r>
              <a:rPr lang="en-US" dirty="0" smtClean="0"/>
              <a:t> 2.0 Flow Provider-Hosted App</a:t>
            </a:r>
            <a:endParaRPr lang="en-US" dirty="0"/>
          </a:p>
        </p:txBody>
      </p:sp>
      <p:sp>
        <p:nvSpPr>
          <p:cNvPr id="3" name="Slide Number Placeholder 2"/>
          <p:cNvSpPr>
            <a:spLocks noGrp="1"/>
          </p:cNvSpPr>
          <p:nvPr>
            <p:ph type="sldNum" sz="quarter" idx="12"/>
          </p:nvPr>
        </p:nvSpPr>
        <p:spPr/>
        <p:txBody>
          <a:bodyPr/>
          <a:lstStyle/>
          <a:p>
            <a:fld id="{727B4C2D-45E2-4621-8491-2995EB46A674}" type="slidenum">
              <a:rPr lang="en-US" smtClean="0"/>
              <a:pPr/>
              <a:t>14</a:t>
            </a:fld>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1292026" y="2317909"/>
            <a:ext cx="994787" cy="984823"/>
          </a:xfrm>
          <a:prstGeom prst="rect">
            <a:avLst/>
          </a:prstGeom>
        </p:spPr>
      </p:pic>
      <p:sp>
        <p:nvSpPr>
          <p:cNvPr id="5" name="TextBox 4"/>
          <p:cNvSpPr txBox="1"/>
          <p:nvPr/>
        </p:nvSpPr>
        <p:spPr>
          <a:xfrm>
            <a:off x="1061527" y="3377866"/>
            <a:ext cx="1455783"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End User</a:t>
            </a:r>
          </a:p>
          <a:p>
            <a:pPr algn="ctr"/>
            <a:r>
              <a:rPr lang="en-US" sz="1600" spc="-70" dirty="0" smtClean="0">
                <a:gradFill>
                  <a:gsLst>
                    <a:gs pos="2917">
                      <a:schemeClr val="bg2"/>
                    </a:gs>
                    <a:gs pos="95000">
                      <a:schemeClr val="bg2"/>
                    </a:gs>
                  </a:gsLst>
                  <a:lin ang="5400000" scaled="0"/>
                </a:gradFill>
              </a:rPr>
              <a:t>(Resource Owner)</a:t>
            </a: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98572" y="1378691"/>
            <a:ext cx="2149138" cy="1686344"/>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10" name="TextBox 9"/>
          <p:cNvSpPr txBox="1"/>
          <p:nvPr/>
        </p:nvSpPr>
        <p:spPr>
          <a:xfrm>
            <a:off x="9802223" y="4838257"/>
            <a:ext cx="1782796"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Azure ACS</a:t>
            </a:r>
          </a:p>
          <a:p>
            <a:pPr algn="ctr"/>
            <a:r>
              <a:rPr lang="en-US" sz="1600" spc="-70" dirty="0" smtClean="0">
                <a:gradFill>
                  <a:gsLst>
                    <a:gs pos="2917">
                      <a:schemeClr val="bg2"/>
                    </a:gs>
                    <a:gs pos="95000">
                      <a:schemeClr val="bg2"/>
                    </a:gs>
                  </a:gsLst>
                  <a:lin ang="5400000" scaled="0"/>
                </a:gradFill>
              </a:rPr>
              <a:t>(Authorization Server)</a:t>
            </a:r>
          </a:p>
        </p:txBody>
      </p:sp>
      <p:sp>
        <p:nvSpPr>
          <p:cNvPr id="11" name="TextBox 10"/>
          <p:cNvSpPr txBox="1"/>
          <p:nvPr/>
        </p:nvSpPr>
        <p:spPr>
          <a:xfrm>
            <a:off x="6347710" y="1378691"/>
            <a:ext cx="1345112"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Azure Web Site</a:t>
            </a:r>
          </a:p>
          <a:p>
            <a:pPr algn="ctr"/>
            <a:r>
              <a:rPr lang="en-US" sz="1600" spc="-70" dirty="0" smtClean="0">
                <a:gradFill>
                  <a:gsLst>
                    <a:gs pos="2917">
                      <a:schemeClr val="bg2"/>
                    </a:gs>
                    <a:gs pos="95000">
                      <a:schemeClr val="bg2"/>
                    </a:gs>
                  </a:gsLst>
                  <a:lin ang="5400000" scaled="0"/>
                </a:gradFill>
              </a:rPr>
              <a:t>(Client)</a:t>
            </a:r>
          </a:p>
        </p:txBody>
      </p:sp>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63778" y="3075304"/>
            <a:ext cx="2255396" cy="2255396"/>
          </a:xfrm>
          <a:prstGeom prst="rect">
            <a:avLst/>
          </a:prstGeom>
          <a:effectLst>
            <a:outerShdw blurRad="152400" dist="317500" dir="5400000" sx="90000" sy="-19000" rotWithShape="0">
              <a:prstClr val="black">
                <a:alpha val="15000"/>
              </a:prstClr>
            </a:outerShdw>
          </a:effectLst>
        </p:spPr>
      </p:pic>
      <p:pic>
        <p:nvPicPr>
          <p:cNvPr id="14" name="Picture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77752" y="4090440"/>
            <a:ext cx="1543265" cy="1495634"/>
          </a:xfrm>
          <a:prstGeom prst="rect">
            <a:avLst/>
          </a:prstGeom>
          <a:effectLst>
            <a:outerShdw blurRad="152400" dist="317500" dir="5400000" sx="90000" sy="-19000" rotWithShape="0">
              <a:prstClr val="black">
                <a:alpha val="15000"/>
              </a:prstClr>
            </a:outerShdw>
          </a:effectLst>
        </p:spPr>
      </p:pic>
      <p:sp>
        <p:nvSpPr>
          <p:cNvPr id="15" name="TextBox 14"/>
          <p:cNvSpPr txBox="1"/>
          <p:nvPr/>
        </p:nvSpPr>
        <p:spPr>
          <a:xfrm>
            <a:off x="2517310" y="5211721"/>
            <a:ext cx="1579728"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SharePoint Online</a:t>
            </a:r>
          </a:p>
          <a:p>
            <a:pPr algn="ctr"/>
            <a:r>
              <a:rPr lang="en-US" sz="1600" spc="-70" dirty="0" smtClean="0">
                <a:gradFill>
                  <a:gsLst>
                    <a:gs pos="2917">
                      <a:schemeClr val="bg2"/>
                    </a:gs>
                    <a:gs pos="95000">
                      <a:schemeClr val="bg2"/>
                    </a:gs>
                  </a:gsLst>
                  <a:lin ang="5400000" scaled="0"/>
                </a:gradFill>
              </a:rPr>
              <a:t>(Resource Server)</a:t>
            </a:r>
          </a:p>
        </p:txBody>
      </p:sp>
    </p:spTree>
    <p:extLst>
      <p:ext uri="{BB962C8B-B14F-4D97-AF65-F5344CB8AC3E}">
        <p14:creationId xmlns:p14="http://schemas.microsoft.com/office/powerpoint/2010/main" val="3289814526"/>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OAuth</a:t>
            </a:r>
            <a:r>
              <a:rPr lang="en-US" dirty="0" smtClean="0"/>
              <a:t> 2.0 Flow Provider-Hosted App</a:t>
            </a:r>
            <a:endParaRPr lang="en-US" dirty="0"/>
          </a:p>
        </p:txBody>
      </p:sp>
      <p:sp>
        <p:nvSpPr>
          <p:cNvPr id="3" name="Slide Number Placeholder 2"/>
          <p:cNvSpPr>
            <a:spLocks noGrp="1"/>
          </p:cNvSpPr>
          <p:nvPr>
            <p:ph type="sldNum" sz="quarter" idx="12"/>
          </p:nvPr>
        </p:nvSpPr>
        <p:spPr/>
        <p:txBody>
          <a:bodyPr/>
          <a:lstStyle/>
          <a:p>
            <a:fld id="{727B4C2D-45E2-4621-8491-2995EB46A674}" type="slidenum">
              <a:rPr lang="en-US" smtClean="0"/>
              <a:pPr/>
              <a:t>15</a:t>
            </a:fld>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1292026" y="2317909"/>
            <a:ext cx="994787" cy="984823"/>
          </a:xfrm>
          <a:prstGeom prst="rect">
            <a:avLst/>
          </a:prstGeom>
        </p:spPr>
      </p:pic>
      <p:sp>
        <p:nvSpPr>
          <p:cNvPr id="5" name="TextBox 4"/>
          <p:cNvSpPr txBox="1"/>
          <p:nvPr/>
        </p:nvSpPr>
        <p:spPr>
          <a:xfrm>
            <a:off x="1061527" y="3377866"/>
            <a:ext cx="1455783"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End User</a:t>
            </a:r>
          </a:p>
          <a:p>
            <a:pPr algn="ctr"/>
            <a:r>
              <a:rPr lang="en-US" sz="1600" spc="-70" dirty="0" smtClean="0">
                <a:gradFill>
                  <a:gsLst>
                    <a:gs pos="2917">
                      <a:schemeClr val="bg2"/>
                    </a:gs>
                    <a:gs pos="95000">
                      <a:schemeClr val="bg2"/>
                    </a:gs>
                  </a:gsLst>
                  <a:lin ang="5400000" scaled="0"/>
                </a:gradFill>
              </a:rPr>
              <a:t>(Resource Owner)</a:t>
            </a: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98572" y="1378691"/>
            <a:ext cx="2149138" cy="1686344"/>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10" name="TextBox 9"/>
          <p:cNvSpPr txBox="1"/>
          <p:nvPr/>
        </p:nvSpPr>
        <p:spPr>
          <a:xfrm>
            <a:off x="9802223" y="4838257"/>
            <a:ext cx="1782796"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Azure ACS</a:t>
            </a:r>
          </a:p>
          <a:p>
            <a:pPr algn="ctr"/>
            <a:r>
              <a:rPr lang="en-US" sz="1600" spc="-70" dirty="0" smtClean="0">
                <a:gradFill>
                  <a:gsLst>
                    <a:gs pos="2917">
                      <a:schemeClr val="bg2"/>
                    </a:gs>
                    <a:gs pos="95000">
                      <a:schemeClr val="bg2"/>
                    </a:gs>
                  </a:gsLst>
                  <a:lin ang="5400000" scaled="0"/>
                </a:gradFill>
              </a:rPr>
              <a:t>(Authorization Server)</a:t>
            </a:r>
          </a:p>
        </p:txBody>
      </p:sp>
      <p:sp>
        <p:nvSpPr>
          <p:cNvPr id="11" name="TextBox 10"/>
          <p:cNvSpPr txBox="1"/>
          <p:nvPr/>
        </p:nvSpPr>
        <p:spPr>
          <a:xfrm>
            <a:off x="6347710" y="1378691"/>
            <a:ext cx="1345112"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Azure Web Site</a:t>
            </a:r>
          </a:p>
          <a:p>
            <a:pPr algn="ctr"/>
            <a:r>
              <a:rPr lang="en-US" sz="1600" spc="-70" dirty="0" smtClean="0">
                <a:gradFill>
                  <a:gsLst>
                    <a:gs pos="2917">
                      <a:schemeClr val="bg2"/>
                    </a:gs>
                    <a:gs pos="95000">
                      <a:schemeClr val="bg2"/>
                    </a:gs>
                  </a:gsLst>
                  <a:lin ang="5400000" scaled="0"/>
                </a:gradFill>
              </a:rPr>
              <a:t>(Client)</a:t>
            </a:r>
          </a:p>
        </p:txBody>
      </p:sp>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63778" y="3075304"/>
            <a:ext cx="2255396" cy="2255396"/>
          </a:xfrm>
          <a:prstGeom prst="rect">
            <a:avLst/>
          </a:prstGeom>
          <a:effectLst>
            <a:outerShdw blurRad="152400" dist="317500" dir="5400000" sx="90000" sy="-19000" rotWithShape="0">
              <a:prstClr val="black">
                <a:alpha val="15000"/>
              </a:prstClr>
            </a:outerShdw>
          </a:effectLst>
        </p:spPr>
      </p:pic>
      <p:pic>
        <p:nvPicPr>
          <p:cNvPr id="14" name="Picture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77752" y="4090440"/>
            <a:ext cx="1543265" cy="1495634"/>
          </a:xfrm>
          <a:prstGeom prst="rect">
            <a:avLst/>
          </a:prstGeom>
          <a:effectLst>
            <a:outerShdw blurRad="152400" dist="317500" dir="5400000" sx="90000" sy="-19000" rotWithShape="0">
              <a:prstClr val="black">
                <a:alpha val="15000"/>
              </a:prstClr>
            </a:outerShdw>
          </a:effectLst>
        </p:spPr>
      </p:pic>
      <p:sp>
        <p:nvSpPr>
          <p:cNvPr id="15" name="TextBox 14"/>
          <p:cNvSpPr txBox="1"/>
          <p:nvPr/>
        </p:nvSpPr>
        <p:spPr>
          <a:xfrm>
            <a:off x="2517310" y="5211721"/>
            <a:ext cx="1579728"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SharePoint Online</a:t>
            </a:r>
          </a:p>
          <a:p>
            <a:pPr algn="ctr"/>
            <a:r>
              <a:rPr lang="en-US" sz="1600" spc="-70" dirty="0" smtClean="0">
                <a:gradFill>
                  <a:gsLst>
                    <a:gs pos="2917">
                      <a:schemeClr val="bg2"/>
                    </a:gs>
                    <a:gs pos="95000">
                      <a:schemeClr val="bg2"/>
                    </a:gs>
                  </a:gsLst>
                  <a:lin ang="5400000" scaled="0"/>
                </a:gradFill>
              </a:rPr>
              <a:t>(Resource Server)</a:t>
            </a:r>
          </a:p>
        </p:txBody>
      </p:sp>
      <p:cxnSp>
        <p:nvCxnSpPr>
          <p:cNvPr id="7" name="Straight Arrow Connector 6"/>
          <p:cNvCxnSpPr/>
          <p:nvPr/>
        </p:nvCxnSpPr>
        <p:spPr>
          <a:xfrm>
            <a:off x="2401556" y="3302732"/>
            <a:ext cx="1797016" cy="1088398"/>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2950504" y="3264646"/>
            <a:ext cx="1706878" cy="276999"/>
          </a:xfrm>
          <a:prstGeom prst="rect">
            <a:avLst/>
          </a:prstGeom>
          <a:noFill/>
        </p:spPr>
        <p:txBody>
          <a:bodyPr wrap="none" lIns="0" tIns="0" rIns="0" bIns="0" rtlCol="0">
            <a:spAutoFit/>
          </a:bodyPr>
          <a:lstStyle/>
          <a:p>
            <a:pPr algn="ctr"/>
            <a:r>
              <a:rPr lang="en-US" spc="-70" dirty="0" smtClean="0">
                <a:gradFill>
                  <a:gsLst>
                    <a:gs pos="2917">
                      <a:schemeClr val="bg2"/>
                    </a:gs>
                    <a:gs pos="95000">
                      <a:schemeClr val="bg2"/>
                    </a:gs>
                  </a:gsLst>
                  <a:lin ang="5400000" scaled="0"/>
                </a:gradFill>
              </a:rPr>
              <a:t>User launches app</a:t>
            </a:r>
          </a:p>
        </p:txBody>
      </p:sp>
    </p:spTree>
    <p:extLst>
      <p:ext uri="{BB962C8B-B14F-4D97-AF65-F5344CB8AC3E}">
        <p14:creationId xmlns:p14="http://schemas.microsoft.com/office/powerpoint/2010/main" val="769253213"/>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OAuth</a:t>
            </a:r>
            <a:r>
              <a:rPr lang="en-US" dirty="0" smtClean="0"/>
              <a:t> 2.0 Flow Provider-Hosted App</a:t>
            </a:r>
            <a:endParaRPr lang="en-US" dirty="0"/>
          </a:p>
        </p:txBody>
      </p:sp>
      <p:sp>
        <p:nvSpPr>
          <p:cNvPr id="3" name="Slide Number Placeholder 2"/>
          <p:cNvSpPr>
            <a:spLocks noGrp="1"/>
          </p:cNvSpPr>
          <p:nvPr>
            <p:ph type="sldNum" sz="quarter" idx="12"/>
          </p:nvPr>
        </p:nvSpPr>
        <p:spPr/>
        <p:txBody>
          <a:bodyPr/>
          <a:lstStyle/>
          <a:p>
            <a:fld id="{727B4C2D-45E2-4621-8491-2995EB46A674}" type="slidenum">
              <a:rPr lang="en-US" smtClean="0"/>
              <a:pPr/>
              <a:t>16</a:t>
            </a:fld>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1292026" y="2317909"/>
            <a:ext cx="994787" cy="984823"/>
          </a:xfrm>
          <a:prstGeom prst="rect">
            <a:avLst/>
          </a:prstGeom>
        </p:spPr>
      </p:pic>
      <p:sp>
        <p:nvSpPr>
          <p:cNvPr id="5" name="TextBox 4"/>
          <p:cNvSpPr txBox="1"/>
          <p:nvPr/>
        </p:nvSpPr>
        <p:spPr>
          <a:xfrm>
            <a:off x="1061527" y="3377866"/>
            <a:ext cx="1455783"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End User</a:t>
            </a:r>
          </a:p>
          <a:p>
            <a:pPr algn="ctr"/>
            <a:r>
              <a:rPr lang="en-US" sz="1600" spc="-70" dirty="0" smtClean="0">
                <a:gradFill>
                  <a:gsLst>
                    <a:gs pos="2917">
                      <a:schemeClr val="bg2"/>
                    </a:gs>
                    <a:gs pos="95000">
                      <a:schemeClr val="bg2"/>
                    </a:gs>
                  </a:gsLst>
                  <a:lin ang="5400000" scaled="0"/>
                </a:gradFill>
              </a:rPr>
              <a:t>(Resource Owner)</a:t>
            </a: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98572" y="1378691"/>
            <a:ext cx="2149138" cy="1686344"/>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10" name="TextBox 9"/>
          <p:cNvSpPr txBox="1"/>
          <p:nvPr/>
        </p:nvSpPr>
        <p:spPr>
          <a:xfrm>
            <a:off x="9802223" y="4838257"/>
            <a:ext cx="1782796"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Azure ACS</a:t>
            </a:r>
          </a:p>
          <a:p>
            <a:pPr algn="ctr"/>
            <a:r>
              <a:rPr lang="en-US" sz="1600" spc="-70" dirty="0" smtClean="0">
                <a:gradFill>
                  <a:gsLst>
                    <a:gs pos="2917">
                      <a:schemeClr val="bg2"/>
                    </a:gs>
                    <a:gs pos="95000">
                      <a:schemeClr val="bg2"/>
                    </a:gs>
                  </a:gsLst>
                  <a:lin ang="5400000" scaled="0"/>
                </a:gradFill>
              </a:rPr>
              <a:t>(Authorization Server)</a:t>
            </a:r>
          </a:p>
        </p:txBody>
      </p:sp>
      <p:sp>
        <p:nvSpPr>
          <p:cNvPr id="11" name="TextBox 10"/>
          <p:cNvSpPr txBox="1"/>
          <p:nvPr/>
        </p:nvSpPr>
        <p:spPr>
          <a:xfrm>
            <a:off x="6347710" y="1378691"/>
            <a:ext cx="1345112"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Azure Web Site</a:t>
            </a:r>
          </a:p>
          <a:p>
            <a:pPr algn="ctr"/>
            <a:r>
              <a:rPr lang="en-US" sz="1600" spc="-70" dirty="0" smtClean="0">
                <a:gradFill>
                  <a:gsLst>
                    <a:gs pos="2917">
                      <a:schemeClr val="bg2"/>
                    </a:gs>
                    <a:gs pos="95000">
                      <a:schemeClr val="bg2"/>
                    </a:gs>
                  </a:gsLst>
                  <a:lin ang="5400000" scaled="0"/>
                </a:gradFill>
              </a:rPr>
              <a:t>(Client)</a:t>
            </a:r>
          </a:p>
        </p:txBody>
      </p:sp>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63778" y="3075304"/>
            <a:ext cx="2255396" cy="2255396"/>
          </a:xfrm>
          <a:prstGeom prst="rect">
            <a:avLst/>
          </a:prstGeom>
          <a:effectLst>
            <a:outerShdw blurRad="152400" dist="317500" dir="5400000" sx="90000" sy="-19000" rotWithShape="0">
              <a:prstClr val="black">
                <a:alpha val="15000"/>
              </a:prstClr>
            </a:outerShdw>
          </a:effectLst>
        </p:spPr>
      </p:pic>
      <p:pic>
        <p:nvPicPr>
          <p:cNvPr id="14" name="Picture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77752" y="4090440"/>
            <a:ext cx="1543265" cy="1495634"/>
          </a:xfrm>
          <a:prstGeom prst="rect">
            <a:avLst/>
          </a:prstGeom>
          <a:effectLst>
            <a:outerShdw blurRad="152400" dist="317500" dir="5400000" sx="90000" sy="-19000" rotWithShape="0">
              <a:prstClr val="black">
                <a:alpha val="15000"/>
              </a:prstClr>
            </a:outerShdw>
          </a:effectLst>
        </p:spPr>
      </p:pic>
      <p:sp>
        <p:nvSpPr>
          <p:cNvPr id="15" name="TextBox 14"/>
          <p:cNvSpPr txBox="1"/>
          <p:nvPr/>
        </p:nvSpPr>
        <p:spPr>
          <a:xfrm>
            <a:off x="2517310" y="5211721"/>
            <a:ext cx="1579728"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SharePoint Online</a:t>
            </a:r>
          </a:p>
          <a:p>
            <a:pPr algn="ctr"/>
            <a:r>
              <a:rPr lang="en-US" sz="1600" spc="-70" dirty="0" smtClean="0">
                <a:gradFill>
                  <a:gsLst>
                    <a:gs pos="2917">
                      <a:schemeClr val="bg2"/>
                    </a:gs>
                    <a:gs pos="95000">
                      <a:schemeClr val="bg2"/>
                    </a:gs>
                  </a:gsLst>
                  <a:lin ang="5400000" scaled="0"/>
                </a:gradFill>
              </a:rPr>
              <a:t>(Resource Server)</a:t>
            </a:r>
          </a:p>
        </p:txBody>
      </p:sp>
      <p:cxnSp>
        <p:nvCxnSpPr>
          <p:cNvPr id="7" name="Straight Arrow Connector 6"/>
          <p:cNvCxnSpPr/>
          <p:nvPr/>
        </p:nvCxnSpPr>
        <p:spPr>
          <a:xfrm flipV="1">
            <a:off x="5699425" y="4350936"/>
            <a:ext cx="2077999" cy="18608"/>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5618659" y="3805190"/>
            <a:ext cx="2111604" cy="553998"/>
          </a:xfrm>
          <a:prstGeom prst="rect">
            <a:avLst/>
          </a:prstGeom>
          <a:noFill/>
        </p:spPr>
        <p:txBody>
          <a:bodyPr wrap="none" lIns="0" tIns="0" rIns="0" bIns="0" rtlCol="0">
            <a:spAutoFit/>
          </a:bodyPr>
          <a:lstStyle/>
          <a:p>
            <a:pPr algn="ctr"/>
            <a:r>
              <a:rPr lang="en-US" spc="-70" dirty="0" smtClean="0">
                <a:gradFill>
                  <a:gsLst>
                    <a:gs pos="2917">
                      <a:schemeClr val="bg2"/>
                    </a:gs>
                    <a:gs pos="95000">
                      <a:schemeClr val="bg2"/>
                    </a:gs>
                  </a:gsLst>
                  <a:lin ang="5400000" scaled="0"/>
                </a:gradFill>
              </a:rPr>
              <a:t>Request Context token</a:t>
            </a:r>
          </a:p>
          <a:p>
            <a:pPr algn="ctr"/>
            <a:r>
              <a:rPr lang="en-US" spc="-70" dirty="0" smtClean="0">
                <a:gradFill>
                  <a:gsLst>
                    <a:gs pos="2917">
                      <a:schemeClr val="bg2"/>
                    </a:gs>
                    <a:gs pos="95000">
                      <a:schemeClr val="bg2"/>
                    </a:gs>
                  </a:gsLst>
                  <a:lin ang="5400000" scaled="0"/>
                </a:gradFill>
              </a:rPr>
              <a:t> for user</a:t>
            </a:r>
          </a:p>
        </p:txBody>
      </p:sp>
    </p:spTree>
    <p:extLst>
      <p:ext uri="{BB962C8B-B14F-4D97-AF65-F5344CB8AC3E}">
        <p14:creationId xmlns:p14="http://schemas.microsoft.com/office/powerpoint/2010/main" val="1995372363"/>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OAuth</a:t>
            </a:r>
            <a:r>
              <a:rPr lang="en-US" dirty="0" smtClean="0"/>
              <a:t> 2.0 Flow Provider-Hosted App</a:t>
            </a:r>
            <a:endParaRPr lang="en-US" dirty="0"/>
          </a:p>
        </p:txBody>
      </p:sp>
      <p:sp>
        <p:nvSpPr>
          <p:cNvPr id="3" name="Slide Number Placeholder 2"/>
          <p:cNvSpPr>
            <a:spLocks noGrp="1"/>
          </p:cNvSpPr>
          <p:nvPr>
            <p:ph type="sldNum" sz="quarter" idx="12"/>
          </p:nvPr>
        </p:nvSpPr>
        <p:spPr/>
        <p:txBody>
          <a:bodyPr/>
          <a:lstStyle/>
          <a:p>
            <a:fld id="{727B4C2D-45E2-4621-8491-2995EB46A674}" type="slidenum">
              <a:rPr lang="en-US" smtClean="0"/>
              <a:pPr/>
              <a:t>17</a:t>
            </a:fld>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1292026" y="2317909"/>
            <a:ext cx="994787" cy="984823"/>
          </a:xfrm>
          <a:prstGeom prst="rect">
            <a:avLst/>
          </a:prstGeom>
        </p:spPr>
      </p:pic>
      <p:sp>
        <p:nvSpPr>
          <p:cNvPr id="5" name="TextBox 4"/>
          <p:cNvSpPr txBox="1"/>
          <p:nvPr/>
        </p:nvSpPr>
        <p:spPr>
          <a:xfrm>
            <a:off x="1061527" y="3377866"/>
            <a:ext cx="1455783"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End User</a:t>
            </a:r>
          </a:p>
          <a:p>
            <a:pPr algn="ctr"/>
            <a:r>
              <a:rPr lang="en-US" sz="1600" spc="-70" dirty="0" smtClean="0">
                <a:gradFill>
                  <a:gsLst>
                    <a:gs pos="2917">
                      <a:schemeClr val="bg2"/>
                    </a:gs>
                    <a:gs pos="95000">
                      <a:schemeClr val="bg2"/>
                    </a:gs>
                  </a:gsLst>
                  <a:lin ang="5400000" scaled="0"/>
                </a:gradFill>
              </a:rPr>
              <a:t>(Resource Owner)</a:t>
            </a: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98572" y="1378691"/>
            <a:ext cx="2149138" cy="1686344"/>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10" name="TextBox 9"/>
          <p:cNvSpPr txBox="1"/>
          <p:nvPr/>
        </p:nvSpPr>
        <p:spPr>
          <a:xfrm>
            <a:off x="9802223" y="4838257"/>
            <a:ext cx="1782796"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Azure ACS</a:t>
            </a:r>
          </a:p>
          <a:p>
            <a:pPr algn="ctr"/>
            <a:r>
              <a:rPr lang="en-US" sz="1600" spc="-70" dirty="0" smtClean="0">
                <a:gradFill>
                  <a:gsLst>
                    <a:gs pos="2917">
                      <a:schemeClr val="bg2"/>
                    </a:gs>
                    <a:gs pos="95000">
                      <a:schemeClr val="bg2"/>
                    </a:gs>
                  </a:gsLst>
                  <a:lin ang="5400000" scaled="0"/>
                </a:gradFill>
              </a:rPr>
              <a:t>(Authorization Server)</a:t>
            </a:r>
          </a:p>
        </p:txBody>
      </p:sp>
      <p:sp>
        <p:nvSpPr>
          <p:cNvPr id="11" name="TextBox 10"/>
          <p:cNvSpPr txBox="1"/>
          <p:nvPr/>
        </p:nvSpPr>
        <p:spPr>
          <a:xfrm>
            <a:off x="6347710" y="1378691"/>
            <a:ext cx="1345112"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Azure Web Site</a:t>
            </a:r>
          </a:p>
          <a:p>
            <a:pPr algn="ctr"/>
            <a:r>
              <a:rPr lang="en-US" sz="1600" spc="-70" dirty="0" smtClean="0">
                <a:gradFill>
                  <a:gsLst>
                    <a:gs pos="2917">
                      <a:schemeClr val="bg2"/>
                    </a:gs>
                    <a:gs pos="95000">
                      <a:schemeClr val="bg2"/>
                    </a:gs>
                  </a:gsLst>
                  <a:lin ang="5400000" scaled="0"/>
                </a:gradFill>
              </a:rPr>
              <a:t>(Client)</a:t>
            </a:r>
          </a:p>
        </p:txBody>
      </p:sp>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63778" y="3075304"/>
            <a:ext cx="2255396" cy="2255396"/>
          </a:xfrm>
          <a:prstGeom prst="rect">
            <a:avLst/>
          </a:prstGeom>
          <a:effectLst>
            <a:outerShdw blurRad="152400" dist="317500" dir="5400000" sx="90000" sy="-19000" rotWithShape="0">
              <a:prstClr val="black">
                <a:alpha val="15000"/>
              </a:prstClr>
            </a:outerShdw>
          </a:effectLst>
        </p:spPr>
      </p:pic>
      <p:pic>
        <p:nvPicPr>
          <p:cNvPr id="14" name="Picture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77752" y="4090440"/>
            <a:ext cx="1543265" cy="1495634"/>
          </a:xfrm>
          <a:prstGeom prst="rect">
            <a:avLst/>
          </a:prstGeom>
          <a:effectLst>
            <a:outerShdw blurRad="152400" dist="317500" dir="5400000" sx="90000" sy="-19000" rotWithShape="0">
              <a:prstClr val="black">
                <a:alpha val="15000"/>
              </a:prstClr>
            </a:outerShdw>
          </a:effectLst>
        </p:spPr>
      </p:pic>
      <p:sp>
        <p:nvSpPr>
          <p:cNvPr id="15" name="TextBox 14"/>
          <p:cNvSpPr txBox="1"/>
          <p:nvPr/>
        </p:nvSpPr>
        <p:spPr>
          <a:xfrm>
            <a:off x="2517310" y="5211721"/>
            <a:ext cx="1579728"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SharePoint Online</a:t>
            </a:r>
          </a:p>
          <a:p>
            <a:pPr algn="ctr"/>
            <a:r>
              <a:rPr lang="en-US" sz="1600" spc="-70" dirty="0" smtClean="0">
                <a:gradFill>
                  <a:gsLst>
                    <a:gs pos="2917">
                      <a:schemeClr val="bg2"/>
                    </a:gs>
                    <a:gs pos="95000">
                      <a:schemeClr val="bg2"/>
                    </a:gs>
                  </a:gsLst>
                  <a:lin ang="5400000" scaled="0"/>
                </a:gradFill>
              </a:rPr>
              <a:t>(Resource Server)</a:t>
            </a:r>
          </a:p>
        </p:txBody>
      </p:sp>
      <p:cxnSp>
        <p:nvCxnSpPr>
          <p:cNvPr id="7" name="Straight Arrow Connector 6"/>
          <p:cNvCxnSpPr/>
          <p:nvPr/>
        </p:nvCxnSpPr>
        <p:spPr>
          <a:xfrm flipV="1">
            <a:off x="5699425" y="4350936"/>
            <a:ext cx="2077999" cy="18608"/>
          </a:xfrm>
          <a:prstGeom prst="straightConnector1">
            <a:avLst/>
          </a:prstGeom>
          <a:ln>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5584582" y="3805190"/>
            <a:ext cx="2179764" cy="276999"/>
          </a:xfrm>
          <a:prstGeom prst="rect">
            <a:avLst/>
          </a:prstGeom>
          <a:noFill/>
        </p:spPr>
        <p:txBody>
          <a:bodyPr wrap="none" lIns="0" tIns="0" rIns="0" bIns="0" rtlCol="0">
            <a:spAutoFit/>
          </a:bodyPr>
          <a:lstStyle/>
          <a:p>
            <a:pPr algn="ctr"/>
            <a:r>
              <a:rPr lang="en-US" spc="-70" dirty="0" smtClean="0">
                <a:gradFill>
                  <a:gsLst>
                    <a:gs pos="2917">
                      <a:schemeClr val="bg2"/>
                    </a:gs>
                    <a:gs pos="95000">
                      <a:schemeClr val="bg2"/>
                    </a:gs>
                  </a:gsLst>
                  <a:lin ang="5400000" scaled="0"/>
                </a:gradFill>
              </a:rPr>
              <a:t>Context Token returned</a:t>
            </a:r>
          </a:p>
        </p:txBody>
      </p:sp>
    </p:spTree>
    <p:extLst>
      <p:ext uri="{BB962C8B-B14F-4D97-AF65-F5344CB8AC3E}">
        <p14:creationId xmlns:p14="http://schemas.microsoft.com/office/powerpoint/2010/main" val="2439994411"/>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OAuth</a:t>
            </a:r>
            <a:r>
              <a:rPr lang="en-US" dirty="0" smtClean="0"/>
              <a:t> 2.0 Flow Provider-Hosted App</a:t>
            </a:r>
            <a:endParaRPr lang="en-US" dirty="0"/>
          </a:p>
        </p:txBody>
      </p:sp>
      <p:sp>
        <p:nvSpPr>
          <p:cNvPr id="3" name="Slide Number Placeholder 2"/>
          <p:cNvSpPr>
            <a:spLocks noGrp="1"/>
          </p:cNvSpPr>
          <p:nvPr>
            <p:ph type="sldNum" sz="quarter" idx="12"/>
          </p:nvPr>
        </p:nvSpPr>
        <p:spPr/>
        <p:txBody>
          <a:bodyPr/>
          <a:lstStyle/>
          <a:p>
            <a:fld id="{727B4C2D-45E2-4621-8491-2995EB46A674}" type="slidenum">
              <a:rPr lang="en-US" smtClean="0"/>
              <a:pPr/>
              <a:t>18</a:t>
            </a:fld>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1292026" y="2317909"/>
            <a:ext cx="994787" cy="984823"/>
          </a:xfrm>
          <a:prstGeom prst="rect">
            <a:avLst/>
          </a:prstGeom>
        </p:spPr>
      </p:pic>
      <p:sp>
        <p:nvSpPr>
          <p:cNvPr id="5" name="TextBox 4"/>
          <p:cNvSpPr txBox="1"/>
          <p:nvPr/>
        </p:nvSpPr>
        <p:spPr>
          <a:xfrm>
            <a:off x="1061527" y="3377866"/>
            <a:ext cx="1455783"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End User</a:t>
            </a:r>
          </a:p>
          <a:p>
            <a:pPr algn="ctr"/>
            <a:r>
              <a:rPr lang="en-US" sz="1600" spc="-70" dirty="0" smtClean="0">
                <a:gradFill>
                  <a:gsLst>
                    <a:gs pos="2917">
                      <a:schemeClr val="bg2"/>
                    </a:gs>
                    <a:gs pos="95000">
                      <a:schemeClr val="bg2"/>
                    </a:gs>
                  </a:gsLst>
                  <a:lin ang="5400000" scaled="0"/>
                </a:gradFill>
              </a:rPr>
              <a:t>(Resource Owner)</a:t>
            </a: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98572" y="1378691"/>
            <a:ext cx="2149138" cy="1686344"/>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10" name="TextBox 9"/>
          <p:cNvSpPr txBox="1"/>
          <p:nvPr/>
        </p:nvSpPr>
        <p:spPr>
          <a:xfrm>
            <a:off x="9802223" y="4838257"/>
            <a:ext cx="1782796"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Azure ACS</a:t>
            </a:r>
          </a:p>
          <a:p>
            <a:pPr algn="ctr"/>
            <a:r>
              <a:rPr lang="en-US" sz="1600" spc="-70" dirty="0" smtClean="0">
                <a:gradFill>
                  <a:gsLst>
                    <a:gs pos="2917">
                      <a:schemeClr val="bg2"/>
                    </a:gs>
                    <a:gs pos="95000">
                      <a:schemeClr val="bg2"/>
                    </a:gs>
                  </a:gsLst>
                  <a:lin ang="5400000" scaled="0"/>
                </a:gradFill>
              </a:rPr>
              <a:t>(Authorization Server)</a:t>
            </a:r>
          </a:p>
        </p:txBody>
      </p:sp>
      <p:sp>
        <p:nvSpPr>
          <p:cNvPr id="11" name="TextBox 10"/>
          <p:cNvSpPr txBox="1"/>
          <p:nvPr/>
        </p:nvSpPr>
        <p:spPr>
          <a:xfrm>
            <a:off x="6347710" y="1378691"/>
            <a:ext cx="1345112"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Azure Web Site</a:t>
            </a:r>
          </a:p>
          <a:p>
            <a:pPr algn="ctr"/>
            <a:r>
              <a:rPr lang="en-US" sz="1600" spc="-70" dirty="0" smtClean="0">
                <a:gradFill>
                  <a:gsLst>
                    <a:gs pos="2917">
                      <a:schemeClr val="bg2"/>
                    </a:gs>
                    <a:gs pos="95000">
                      <a:schemeClr val="bg2"/>
                    </a:gs>
                  </a:gsLst>
                  <a:lin ang="5400000" scaled="0"/>
                </a:gradFill>
              </a:rPr>
              <a:t>(Client)</a:t>
            </a:r>
          </a:p>
        </p:txBody>
      </p:sp>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63778" y="3075304"/>
            <a:ext cx="2255396" cy="2255396"/>
          </a:xfrm>
          <a:prstGeom prst="rect">
            <a:avLst/>
          </a:prstGeom>
          <a:effectLst>
            <a:outerShdw blurRad="152400" dist="317500" dir="5400000" sx="90000" sy="-19000" rotWithShape="0">
              <a:prstClr val="black">
                <a:alpha val="15000"/>
              </a:prstClr>
            </a:outerShdw>
          </a:effectLst>
        </p:spPr>
      </p:pic>
      <p:pic>
        <p:nvPicPr>
          <p:cNvPr id="14" name="Picture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77752" y="4090440"/>
            <a:ext cx="1543265" cy="1495634"/>
          </a:xfrm>
          <a:prstGeom prst="rect">
            <a:avLst/>
          </a:prstGeom>
          <a:effectLst>
            <a:outerShdw blurRad="152400" dist="317500" dir="5400000" sx="90000" sy="-19000" rotWithShape="0">
              <a:prstClr val="black">
                <a:alpha val="15000"/>
              </a:prstClr>
            </a:outerShdw>
          </a:effectLst>
        </p:spPr>
      </p:pic>
      <p:sp>
        <p:nvSpPr>
          <p:cNvPr id="15" name="TextBox 14"/>
          <p:cNvSpPr txBox="1"/>
          <p:nvPr/>
        </p:nvSpPr>
        <p:spPr>
          <a:xfrm>
            <a:off x="2517310" y="5211721"/>
            <a:ext cx="1579728"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SharePoint Online</a:t>
            </a:r>
          </a:p>
          <a:p>
            <a:pPr algn="ctr"/>
            <a:r>
              <a:rPr lang="en-US" sz="1600" spc="-70" dirty="0" smtClean="0">
                <a:gradFill>
                  <a:gsLst>
                    <a:gs pos="2917">
                      <a:schemeClr val="bg2"/>
                    </a:gs>
                    <a:gs pos="95000">
                      <a:schemeClr val="bg2"/>
                    </a:gs>
                  </a:gsLst>
                  <a:lin ang="5400000" scaled="0"/>
                </a:gradFill>
              </a:rPr>
              <a:t>(Resource Server)</a:t>
            </a:r>
          </a:p>
        </p:txBody>
      </p:sp>
      <p:cxnSp>
        <p:nvCxnSpPr>
          <p:cNvPr id="7" name="Straight Arrow Connector 6"/>
          <p:cNvCxnSpPr/>
          <p:nvPr/>
        </p:nvCxnSpPr>
        <p:spPr>
          <a:xfrm flipV="1">
            <a:off x="2401556" y="2532185"/>
            <a:ext cx="1597688" cy="770547"/>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3079412" y="3190230"/>
            <a:ext cx="2456443" cy="553998"/>
          </a:xfrm>
          <a:prstGeom prst="rect">
            <a:avLst/>
          </a:prstGeom>
          <a:noFill/>
        </p:spPr>
        <p:txBody>
          <a:bodyPr wrap="none" lIns="0" tIns="0" rIns="0" bIns="0" rtlCol="0">
            <a:spAutoFit/>
          </a:bodyPr>
          <a:lstStyle/>
          <a:p>
            <a:pPr algn="ctr"/>
            <a:r>
              <a:rPr lang="en-US" spc="-70" dirty="0" smtClean="0">
                <a:gradFill>
                  <a:gsLst>
                    <a:gs pos="2917">
                      <a:schemeClr val="bg2"/>
                    </a:gs>
                    <a:gs pos="95000">
                      <a:schemeClr val="bg2"/>
                    </a:gs>
                  </a:gsLst>
                  <a:lin ang="5400000" scaled="0"/>
                </a:gradFill>
              </a:rPr>
              <a:t>Context Token returned</a:t>
            </a:r>
          </a:p>
          <a:p>
            <a:pPr algn="ctr"/>
            <a:r>
              <a:rPr lang="en-US" spc="-70" dirty="0">
                <a:gradFill>
                  <a:gsLst>
                    <a:gs pos="2917">
                      <a:schemeClr val="bg2"/>
                    </a:gs>
                    <a:gs pos="95000">
                      <a:schemeClr val="bg2"/>
                    </a:gs>
                  </a:gsLst>
                  <a:lin ang="5400000" scaled="0"/>
                </a:gradFill>
              </a:rPr>
              <a:t>a</a:t>
            </a:r>
            <a:r>
              <a:rPr lang="en-US" spc="-70" dirty="0" smtClean="0">
                <a:gradFill>
                  <a:gsLst>
                    <a:gs pos="2917">
                      <a:schemeClr val="bg2"/>
                    </a:gs>
                    <a:gs pos="95000">
                      <a:schemeClr val="bg2"/>
                    </a:gs>
                  </a:gsLst>
                  <a:lin ang="5400000" scaled="0"/>
                </a:gradFill>
              </a:rPr>
              <a:t>nd user redirected to app</a:t>
            </a:r>
          </a:p>
        </p:txBody>
      </p:sp>
      <p:cxnSp>
        <p:nvCxnSpPr>
          <p:cNvPr id="13" name="Straight Arrow Connector 12"/>
          <p:cNvCxnSpPr/>
          <p:nvPr/>
        </p:nvCxnSpPr>
        <p:spPr>
          <a:xfrm flipH="1" flipV="1">
            <a:off x="2733152" y="3744228"/>
            <a:ext cx="1465420" cy="958401"/>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68920387"/>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OAuth</a:t>
            </a:r>
            <a:r>
              <a:rPr lang="en-US" dirty="0" smtClean="0"/>
              <a:t> 2.0 Flow Provider-Hosted App</a:t>
            </a:r>
            <a:endParaRPr lang="en-US" dirty="0"/>
          </a:p>
        </p:txBody>
      </p:sp>
      <p:sp>
        <p:nvSpPr>
          <p:cNvPr id="3" name="Slide Number Placeholder 2"/>
          <p:cNvSpPr>
            <a:spLocks noGrp="1"/>
          </p:cNvSpPr>
          <p:nvPr>
            <p:ph type="sldNum" sz="quarter" idx="12"/>
          </p:nvPr>
        </p:nvSpPr>
        <p:spPr/>
        <p:txBody>
          <a:bodyPr/>
          <a:lstStyle/>
          <a:p>
            <a:fld id="{727B4C2D-45E2-4621-8491-2995EB46A674}" type="slidenum">
              <a:rPr lang="en-US" smtClean="0"/>
              <a:pPr/>
              <a:t>19</a:t>
            </a:fld>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1292026" y="2317909"/>
            <a:ext cx="994787" cy="984823"/>
          </a:xfrm>
          <a:prstGeom prst="rect">
            <a:avLst/>
          </a:prstGeom>
        </p:spPr>
      </p:pic>
      <p:sp>
        <p:nvSpPr>
          <p:cNvPr id="5" name="TextBox 4"/>
          <p:cNvSpPr txBox="1"/>
          <p:nvPr/>
        </p:nvSpPr>
        <p:spPr>
          <a:xfrm>
            <a:off x="1061527" y="3377866"/>
            <a:ext cx="1455783"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End User</a:t>
            </a:r>
          </a:p>
          <a:p>
            <a:pPr algn="ctr"/>
            <a:r>
              <a:rPr lang="en-US" sz="1600" spc="-70" dirty="0" smtClean="0">
                <a:gradFill>
                  <a:gsLst>
                    <a:gs pos="2917">
                      <a:schemeClr val="bg2"/>
                    </a:gs>
                    <a:gs pos="95000">
                      <a:schemeClr val="bg2"/>
                    </a:gs>
                  </a:gsLst>
                  <a:lin ang="5400000" scaled="0"/>
                </a:gradFill>
              </a:rPr>
              <a:t>(Resource Owner)</a:t>
            </a: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98572" y="1378691"/>
            <a:ext cx="2149138" cy="1686344"/>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10" name="TextBox 9"/>
          <p:cNvSpPr txBox="1"/>
          <p:nvPr/>
        </p:nvSpPr>
        <p:spPr>
          <a:xfrm>
            <a:off x="9802223" y="4838257"/>
            <a:ext cx="1782796"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Azure ACS</a:t>
            </a:r>
          </a:p>
          <a:p>
            <a:pPr algn="ctr"/>
            <a:r>
              <a:rPr lang="en-US" sz="1600" spc="-70" dirty="0" smtClean="0">
                <a:gradFill>
                  <a:gsLst>
                    <a:gs pos="2917">
                      <a:schemeClr val="bg2"/>
                    </a:gs>
                    <a:gs pos="95000">
                      <a:schemeClr val="bg2"/>
                    </a:gs>
                  </a:gsLst>
                  <a:lin ang="5400000" scaled="0"/>
                </a:gradFill>
              </a:rPr>
              <a:t>(Authorization Server)</a:t>
            </a:r>
          </a:p>
        </p:txBody>
      </p:sp>
      <p:sp>
        <p:nvSpPr>
          <p:cNvPr id="11" name="TextBox 10"/>
          <p:cNvSpPr txBox="1"/>
          <p:nvPr/>
        </p:nvSpPr>
        <p:spPr>
          <a:xfrm>
            <a:off x="6347710" y="1378691"/>
            <a:ext cx="1345112"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Azure Web Site</a:t>
            </a:r>
          </a:p>
          <a:p>
            <a:pPr algn="ctr"/>
            <a:r>
              <a:rPr lang="en-US" sz="1600" spc="-70" dirty="0" smtClean="0">
                <a:gradFill>
                  <a:gsLst>
                    <a:gs pos="2917">
                      <a:schemeClr val="bg2"/>
                    </a:gs>
                    <a:gs pos="95000">
                      <a:schemeClr val="bg2"/>
                    </a:gs>
                  </a:gsLst>
                  <a:lin ang="5400000" scaled="0"/>
                </a:gradFill>
              </a:rPr>
              <a:t>(Client)</a:t>
            </a:r>
          </a:p>
        </p:txBody>
      </p:sp>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63778" y="3075304"/>
            <a:ext cx="2255396" cy="2255396"/>
          </a:xfrm>
          <a:prstGeom prst="rect">
            <a:avLst/>
          </a:prstGeom>
          <a:effectLst>
            <a:outerShdw blurRad="152400" dist="317500" dir="5400000" sx="90000" sy="-19000" rotWithShape="0">
              <a:prstClr val="black">
                <a:alpha val="15000"/>
              </a:prstClr>
            </a:outerShdw>
          </a:effectLst>
        </p:spPr>
      </p:pic>
      <p:pic>
        <p:nvPicPr>
          <p:cNvPr id="14" name="Picture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77752" y="4090440"/>
            <a:ext cx="1543265" cy="1495634"/>
          </a:xfrm>
          <a:prstGeom prst="rect">
            <a:avLst/>
          </a:prstGeom>
          <a:effectLst>
            <a:outerShdw blurRad="152400" dist="317500" dir="5400000" sx="90000" sy="-19000" rotWithShape="0">
              <a:prstClr val="black">
                <a:alpha val="15000"/>
              </a:prstClr>
            </a:outerShdw>
          </a:effectLst>
        </p:spPr>
      </p:pic>
      <p:sp>
        <p:nvSpPr>
          <p:cNvPr id="15" name="TextBox 14"/>
          <p:cNvSpPr txBox="1"/>
          <p:nvPr/>
        </p:nvSpPr>
        <p:spPr>
          <a:xfrm>
            <a:off x="2517310" y="5211721"/>
            <a:ext cx="1579728"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SharePoint Online</a:t>
            </a:r>
          </a:p>
          <a:p>
            <a:pPr algn="ctr"/>
            <a:r>
              <a:rPr lang="en-US" sz="1600" spc="-70" dirty="0" smtClean="0">
                <a:gradFill>
                  <a:gsLst>
                    <a:gs pos="2917">
                      <a:schemeClr val="bg2"/>
                    </a:gs>
                    <a:gs pos="95000">
                      <a:schemeClr val="bg2"/>
                    </a:gs>
                  </a:gsLst>
                  <a:lin ang="5400000" scaled="0"/>
                </a:gradFill>
              </a:rPr>
              <a:t>(Resource Server)</a:t>
            </a:r>
          </a:p>
        </p:txBody>
      </p:sp>
      <p:sp>
        <p:nvSpPr>
          <p:cNvPr id="16" name="TextBox 15"/>
          <p:cNvSpPr txBox="1"/>
          <p:nvPr/>
        </p:nvSpPr>
        <p:spPr>
          <a:xfrm>
            <a:off x="4198572" y="3316311"/>
            <a:ext cx="2501967" cy="553998"/>
          </a:xfrm>
          <a:prstGeom prst="rect">
            <a:avLst/>
          </a:prstGeom>
          <a:noFill/>
        </p:spPr>
        <p:txBody>
          <a:bodyPr wrap="none" lIns="0" tIns="0" rIns="0" bIns="0" rtlCol="0">
            <a:spAutoFit/>
          </a:bodyPr>
          <a:lstStyle/>
          <a:p>
            <a:pPr algn="ctr"/>
            <a:r>
              <a:rPr lang="en-US" spc="-70" dirty="0" smtClean="0">
                <a:gradFill>
                  <a:gsLst>
                    <a:gs pos="2917">
                      <a:schemeClr val="bg2"/>
                    </a:gs>
                    <a:gs pos="95000">
                      <a:schemeClr val="bg2"/>
                    </a:gs>
                  </a:gsLst>
                  <a:lin ang="5400000" scaled="0"/>
                </a:gradFill>
              </a:rPr>
              <a:t>App extracts Refresh Token</a:t>
            </a:r>
          </a:p>
          <a:p>
            <a:pPr algn="ctr"/>
            <a:r>
              <a:rPr lang="en-US" spc="-70" dirty="0" smtClean="0">
                <a:gradFill>
                  <a:gsLst>
                    <a:gs pos="2917">
                      <a:schemeClr val="bg2"/>
                    </a:gs>
                    <a:gs pos="95000">
                      <a:schemeClr val="bg2"/>
                    </a:gs>
                  </a:gsLst>
                  <a:lin ang="5400000" scaled="0"/>
                </a:gradFill>
              </a:rPr>
              <a:t> from Context Token</a:t>
            </a:r>
          </a:p>
        </p:txBody>
      </p:sp>
    </p:spTree>
    <p:extLst>
      <p:ext uri="{BB962C8B-B14F-4D97-AF65-F5344CB8AC3E}">
        <p14:creationId xmlns:p14="http://schemas.microsoft.com/office/powerpoint/2010/main" val="1651537481"/>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570903" y="1814048"/>
            <a:ext cx="7617922" cy="2881519"/>
          </a:xfrm>
        </p:spPr>
        <p:txBody>
          <a:bodyPr/>
          <a:lstStyle/>
          <a:p>
            <a:r>
              <a:rPr lang="en-US" dirty="0" smtClean="0"/>
              <a:t>Introduction</a:t>
            </a:r>
          </a:p>
          <a:p>
            <a:r>
              <a:rPr lang="en-US" dirty="0" smtClean="0"/>
              <a:t>Programming </a:t>
            </a:r>
            <a:r>
              <a:rPr lang="en-US" dirty="0" err="1" smtClean="0"/>
              <a:t>OAuth</a:t>
            </a:r>
            <a:endParaRPr lang="en-US" dirty="0" smtClean="0"/>
          </a:p>
          <a:p>
            <a:r>
              <a:rPr lang="en-US" dirty="0" smtClean="0"/>
              <a:t>Programming Cross-Domain Library</a:t>
            </a:r>
          </a:p>
        </p:txBody>
      </p:sp>
      <p:pic>
        <p:nvPicPr>
          <p:cNvPr id="4" name="Picture Placeholder 3"/>
          <p:cNvPicPr>
            <a:picLocks noGrp="1" noChangeAspect="1"/>
          </p:cNvPicPr>
          <p:nvPr>
            <p:ph type="pic" sz="quarter" idx="16"/>
          </p:nvPr>
        </p:nvPicPr>
        <p:blipFill>
          <a:blip r:embed="rId3">
            <a:extLst>
              <a:ext uri="{28A0092B-C50C-407E-A947-70E740481C1C}">
                <a14:useLocalDpi xmlns:a14="http://schemas.microsoft.com/office/drawing/2010/main" val="0"/>
              </a:ext>
            </a:extLst>
          </a:blip>
          <a:stretch>
            <a:fillRect/>
          </a:stretch>
        </p:blipFill>
        <p:spPr>
          <a:xfrm>
            <a:off x="269169" y="1905492"/>
            <a:ext cx="4301734" cy="2865616"/>
          </a:xfrm>
        </p:spPr>
      </p:pic>
      <p:sp>
        <p:nvSpPr>
          <p:cNvPr id="5" name="Title 4"/>
          <p:cNvSpPr>
            <a:spLocks noGrp="1"/>
          </p:cNvSpPr>
          <p:nvPr>
            <p:ph type="title"/>
          </p:nvPr>
        </p:nvSpPr>
        <p:spPr/>
        <p:txBody>
          <a:bodyPr/>
          <a:lstStyle/>
          <a:p>
            <a:r>
              <a:rPr lang="en-US" dirty="0" smtClean="0"/>
              <a:t>Agenda</a:t>
            </a:r>
            <a:br>
              <a:rPr lang="en-US" dirty="0" smtClean="0"/>
            </a:br>
            <a:endParaRPr lang="en-US" dirty="0"/>
          </a:p>
        </p:txBody>
      </p:sp>
    </p:spTree>
    <p:extLst>
      <p:ext uri="{BB962C8B-B14F-4D97-AF65-F5344CB8AC3E}">
        <p14:creationId xmlns:p14="http://schemas.microsoft.com/office/powerpoint/2010/main" val="23959467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OAuth</a:t>
            </a:r>
            <a:r>
              <a:rPr lang="en-US" dirty="0" smtClean="0"/>
              <a:t> 2.0 Flow Provider-Hosted App</a:t>
            </a:r>
            <a:endParaRPr lang="en-US" dirty="0"/>
          </a:p>
        </p:txBody>
      </p:sp>
      <p:sp>
        <p:nvSpPr>
          <p:cNvPr id="3" name="Slide Number Placeholder 2"/>
          <p:cNvSpPr>
            <a:spLocks noGrp="1"/>
          </p:cNvSpPr>
          <p:nvPr>
            <p:ph type="sldNum" sz="quarter" idx="12"/>
          </p:nvPr>
        </p:nvSpPr>
        <p:spPr/>
        <p:txBody>
          <a:bodyPr/>
          <a:lstStyle/>
          <a:p>
            <a:fld id="{727B4C2D-45E2-4621-8491-2995EB46A674}" type="slidenum">
              <a:rPr lang="en-US" smtClean="0"/>
              <a:pPr/>
              <a:t>20</a:t>
            </a:fld>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1292026" y="2317909"/>
            <a:ext cx="994787" cy="984823"/>
          </a:xfrm>
          <a:prstGeom prst="rect">
            <a:avLst/>
          </a:prstGeom>
        </p:spPr>
      </p:pic>
      <p:sp>
        <p:nvSpPr>
          <p:cNvPr id="5" name="TextBox 4"/>
          <p:cNvSpPr txBox="1"/>
          <p:nvPr/>
        </p:nvSpPr>
        <p:spPr>
          <a:xfrm>
            <a:off x="1061527" y="3377866"/>
            <a:ext cx="1455783"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End User</a:t>
            </a:r>
          </a:p>
          <a:p>
            <a:pPr algn="ctr"/>
            <a:r>
              <a:rPr lang="en-US" sz="1600" spc="-70" dirty="0" smtClean="0">
                <a:gradFill>
                  <a:gsLst>
                    <a:gs pos="2917">
                      <a:schemeClr val="bg2"/>
                    </a:gs>
                    <a:gs pos="95000">
                      <a:schemeClr val="bg2"/>
                    </a:gs>
                  </a:gsLst>
                  <a:lin ang="5400000" scaled="0"/>
                </a:gradFill>
              </a:rPr>
              <a:t>(Resource Owner)</a:t>
            </a: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98572" y="1378691"/>
            <a:ext cx="2149138" cy="1686344"/>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10" name="TextBox 9"/>
          <p:cNvSpPr txBox="1"/>
          <p:nvPr/>
        </p:nvSpPr>
        <p:spPr>
          <a:xfrm>
            <a:off x="9802223" y="4838257"/>
            <a:ext cx="1782796"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Azure ACS</a:t>
            </a:r>
          </a:p>
          <a:p>
            <a:pPr algn="ctr"/>
            <a:r>
              <a:rPr lang="en-US" sz="1600" spc="-70" dirty="0" smtClean="0">
                <a:gradFill>
                  <a:gsLst>
                    <a:gs pos="2917">
                      <a:schemeClr val="bg2"/>
                    </a:gs>
                    <a:gs pos="95000">
                      <a:schemeClr val="bg2"/>
                    </a:gs>
                  </a:gsLst>
                  <a:lin ang="5400000" scaled="0"/>
                </a:gradFill>
              </a:rPr>
              <a:t>(Authorization Server)</a:t>
            </a:r>
          </a:p>
        </p:txBody>
      </p:sp>
      <p:sp>
        <p:nvSpPr>
          <p:cNvPr id="11" name="TextBox 10"/>
          <p:cNvSpPr txBox="1"/>
          <p:nvPr/>
        </p:nvSpPr>
        <p:spPr>
          <a:xfrm>
            <a:off x="6347710" y="1378691"/>
            <a:ext cx="1345112"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Azure Web Site</a:t>
            </a:r>
          </a:p>
          <a:p>
            <a:pPr algn="ctr"/>
            <a:r>
              <a:rPr lang="en-US" sz="1600" spc="-70" dirty="0" smtClean="0">
                <a:gradFill>
                  <a:gsLst>
                    <a:gs pos="2917">
                      <a:schemeClr val="bg2"/>
                    </a:gs>
                    <a:gs pos="95000">
                      <a:schemeClr val="bg2"/>
                    </a:gs>
                  </a:gsLst>
                  <a:lin ang="5400000" scaled="0"/>
                </a:gradFill>
              </a:rPr>
              <a:t>(Client)</a:t>
            </a:r>
          </a:p>
        </p:txBody>
      </p:sp>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63778" y="3075304"/>
            <a:ext cx="2255396" cy="2255396"/>
          </a:xfrm>
          <a:prstGeom prst="rect">
            <a:avLst/>
          </a:prstGeom>
          <a:effectLst>
            <a:outerShdw blurRad="152400" dist="317500" dir="5400000" sx="90000" sy="-19000" rotWithShape="0">
              <a:prstClr val="black">
                <a:alpha val="15000"/>
              </a:prstClr>
            </a:outerShdw>
          </a:effectLst>
        </p:spPr>
      </p:pic>
      <p:pic>
        <p:nvPicPr>
          <p:cNvPr id="14" name="Picture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77752" y="4090440"/>
            <a:ext cx="1543265" cy="1495634"/>
          </a:xfrm>
          <a:prstGeom prst="rect">
            <a:avLst/>
          </a:prstGeom>
          <a:effectLst>
            <a:outerShdw blurRad="152400" dist="317500" dir="5400000" sx="90000" sy="-19000" rotWithShape="0">
              <a:prstClr val="black">
                <a:alpha val="15000"/>
              </a:prstClr>
            </a:outerShdw>
          </a:effectLst>
        </p:spPr>
      </p:pic>
      <p:sp>
        <p:nvSpPr>
          <p:cNvPr id="15" name="TextBox 14"/>
          <p:cNvSpPr txBox="1"/>
          <p:nvPr/>
        </p:nvSpPr>
        <p:spPr>
          <a:xfrm>
            <a:off x="2517310" y="5211721"/>
            <a:ext cx="1579728"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SharePoint Online</a:t>
            </a:r>
          </a:p>
          <a:p>
            <a:pPr algn="ctr"/>
            <a:r>
              <a:rPr lang="en-US" sz="1600" spc="-70" dirty="0" smtClean="0">
                <a:gradFill>
                  <a:gsLst>
                    <a:gs pos="2917">
                      <a:schemeClr val="bg2"/>
                    </a:gs>
                    <a:gs pos="95000">
                      <a:schemeClr val="bg2"/>
                    </a:gs>
                  </a:gsLst>
                  <a:lin ang="5400000" scaled="0"/>
                </a:gradFill>
              </a:rPr>
              <a:t>(Resource Server)</a:t>
            </a:r>
          </a:p>
        </p:txBody>
      </p:sp>
      <p:sp>
        <p:nvSpPr>
          <p:cNvPr id="16" name="TextBox 15"/>
          <p:cNvSpPr txBox="1"/>
          <p:nvPr/>
        </p:nvSpPr>
        <p:spPr>
          <a:xfrm>
            <a:off x="6706703" y="2382369"/>
            <a:ext cx="2514150" cy="553998"/>
          </a:xfrm>
          <a:prstGeom prst="rect">
            <a:avLst/>
          </a:prstGeom>
          <a:noFill/>
        </p:spPr>
        <p:txBody>
          <a:bodyPr wrap="none" lIns="0" tIns="0" rIns="0" bIns="0" rtlCol="0">
            <a:spAutoFit/>
          </a:bodyPr>
          <a:lstStyle/>
          <a:p>
            <a:pPr algn="ctr"/>
            <a:r>
              <a:rPr lang="en-US" spc="-70" dirty="0" smtClean="0">
                <a:gradFill>
                  <a:gsLst>
                    <a:gs pos="2917">
                      <a:schemeClr val="bg2"/>
                    </a:gs>
                    <a:gs pos="95000">
                      <a:schemeClr val="bg2"/>
                    </a:gs>
                  </a:gsLst>
                  <a:lin ang="5400000" scaled="0"/>
                </a:gradFill>
              </a:rPr>
              <a:t>App requests Access Token</a:t>
            </a:r>
          </a:p>
          <a:p>
            <a:pPr algn="ctr"/>
            <a:r>
              <a:rPr lang="en-US" spc="-70" dirty="0">
                <a:gradFill>
                  <a:gsLst>
                    <a:gs pos="2917">
                      <a:schemeClr val="bg2"/>
                    </a:gs>
                    <a:gs pos="95000">
                      <a:schemeClr val="bg2"/>
                    </a:gs>
                  </a:gsLst>
                  <a:lin ang="5400000" scaled="0"/>
                </a:gradFill>
              </a:rPr>
              <a:t>u</a:t>
            </a:r>
            <a:r>
              <a:rPr lang="en-US" spc="-70" dirty="0" smtClean="0">
                <a:gradFill>
                  <a:gsLst>
                    <a:gs pos="2917">
                      <a:schemeClr val="bg2"/>
                    </a:gs>
                    <a:gs pos="95000">
                      <a:schemeClr val="bg2"/>
                    </a:gs>
                  </a:gsLst>
                  <a:lin ang="5400000" scaled="0"/>
                </a:gradFill>
              </a:rPr>
              <a:t>sing refresh Token</a:t>
            </a:r>
          </a:p>
        </p:txBody>
      </p:sp>
      <p:cxnSp>
        <p:nvCxnSpPr>
          <p:cNvPr id="7" name="Straight Arrow Connector 6"/>
          <p:cNvCxnSpPr/>
          <p:nvPr/>
        </p:nvCxnSpPr>
        <p:spPr>
          <a:xfrm>
            <a:off x="6347710" y="2703007"/>
            <a:ext cx="1791455" cy="1256044"/>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02104619"/>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OAuth</a:t>
            </a:r>
            <a:r>
              <a:rPr lang="en-US" dirty="0" smtClean="0"/>
              <a:t> 2.0 Flow Provider-Hosted App</a:t>
            </a:r>
            <a:endParaRPr lang="en-US" dirty="0"/>
          </a:p>
        </p:txBody>
      </p:sp>
      <p:sp>
        <p:nvSpPr>
          <p:cNvPr id="3" name="Slide Number Placeholder 2"/>
          <p:cNvSpPr>
            <a:spLocks noGrp="1"/>
          </p:cNvSpPr>
          <p:nvPr>
            <p:ph type="sldNum" sz="quarter" idx="12"/>
          </p:nvPr>
        </p:nvSpPr>
        <p:spPr/>
        <p:txBody>
          <a:bodyPr/>
          <a:lstStyle/>
          <a:p>
            <a:fld id="{727B4C2D-45E2-4621-8491-2995EB46A674}" type="slidenum">
              <a:rPr lang="en-US" smtClean="0"/>
              <a:pPr/>
              <a:t>21</a:t>
            </a:fld>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1292026" y="2317909"/>
            <a:ext cx="994787" cy="984823"/>
          </a:xfrm>
          <a:prstGeom prst="rect">
            <a:avLst/>
          </a:prstGeom>
        </p:spPr>
      </p:pic>
      <p:sp>
        <p:nvSpPr>
          <p:cNvPr id="5" name="TextBox 4"/>
          <p:cNvSpPr txBox="1"/>
          <p:nvPr/>
        </p:nvSpPr>
        <p:spPr>
          <a:xfrm>
            <a:off x="1061527" y="3377866"/>
            <a:ext cx="1455783"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End User</a:t>
            </a:r>
          </a:p>
          <a:p>
            <a:pPr algn="ctr"/>
            <a:r>
              <a:rPr lang="en-US" sz="1600" spc="-70" dirty="0" smtClean="0">
                <a:gradFill>
                  <a:gsLst>
                    <a:gs pos="2917">
                      <a:schemeClr val="bg2"/>
                    </a:gs>
                    <a:gs pos="95000">
                      <a:schemeClr val="bg2"/>
                    </a:gs>
                  </a:gsLst>
                  <a:lin ang="5400000" scaled="0"/>
                </a:gradFill>
              </a:rPr>
              <a:t>(Resource Owner)</a:t>
            </a: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98572" y="1378691"/>
            <a:ext cx="2149138" cy="1686344"/>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10" name="TextBox 9"/>
          <p:cNvSpPr txBox="1"/>
          <p:nvPr/>
        </p:nvSpPr>
        <p:spPr>
          <a:xfrm>
            <a:off x="9802223" y="4838257"/>
            <a:ext cx="1782796"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Azure ACS</a:t>
            </a:r>
          </a:p>
          <a:p>
            <a:pPr algn="ctr"/>
            <a:r>
              <a:rPr lang="en-US" sz="1600" spc="-70" dirty="0" smtClean="0">
                <a:gradFill>
                  <a:gsLst>
                    <a:gs pos="2917">
                      <a:schemeClr val="bg2"/>
                    </a:gs>
                    <a:gs pos="95000">
                      <a:schemeClr val="bg2"/>
                    </a:gs>
                  </a:gsLst>
                  <a:lin ang="5400000" scaled="0"/>
                </a:gradFill>
              </a:rPr>
              <a:t>(Authorization Server)</a:t>
            </a:r>
          </a:p>
        </p:txBody>
      </p:sp>
      <p:sp>
        <p:nvSpPr>
          <p:cNvPr id="11" name="TextBox 10"/>
          <p:cNvSpPr txBox="1"/>
          <p:nvPr/>
        </p:nvSpPr>
        <p:spPr>
          <a:xfrm>
            <a:off x="6347710" y="1378691"/>
            <a:ext cx="1345112"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Azure Web Site</a:t>
            </a:r>
          </a:p>
          <a:p>
            <a:pPr algn="ctr"/>
            <a:r>
              <a:rPr lang="en-US" sz="1600" spc="-70" dirty="0" smtClean="0">
                <a:gradFill>
                  <a:gsLst>
                    <a:gs pos="2917">
                      <a:schemeClr val="bg2"/>
                    </a:gs>
                    <a:gs pos="95000">
                      <a:schemeClr val="bg2"/>
                    </a:gs>
                  </a:gsLst>
                  <a:lin ang="5400000" scaled="0"/>
                </a:gradFill>
              </a:rPr>
              <a:t>(Client)</a:t>
            </a:r>
          </a:p>
        </p:txBody>
      </p:sp>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63778" y="3075304"/>
            <a:ext cx="2255396" cy="2255396"/>
          </a:xfrm>
          <a:prstGeom prst="rect">
            <a:avLst/>
          </a:prstGeom>
          <a:effectLst>
            <a:outerShdw blurRad="152400" dist="317500" dir="5400000" sx="90000" sy="-19000" rotWithShape="0">
              <a:prstClr val="black">
                <a:alpha val="15000"/>
              </a:prstClr>
            </a:outerShdw>
          </a:effectLst>
        </p:spPr>
      </p:pic>
      <p:pic>
        <p:nvPicPr>
          <p:cNvPr id="14" name="Picture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77752" y="4090440"/>
            <a:ext cx="1543265" cy="1495634"/>
          </a:xfrm>
          <a:prstGeom prst="rect">
            <a:avLst/>
          </a:prstGeom>
          <a:effectLst>
            <a:outerShdw blurRad="152400" dist="317500" dir="5400000" sx="90000" sy="-19000" rotWithShape="0">
              <a:prstClr val="black">
                <a:alpha val="15000"/>
              </a:prstClr>
            </a:outerShdw>
          </a:effectLst>
        </p:spPr>
      </p:pic>
      <p:sp>
        <p:nvSpPr>
          <p:cNvPr id="15" name="TextBox 14"/>
          <p:cNvSpPr txBox="1"/>
          <p:nvPr/>
        </p:nvSpPr>
        <p:spPr>
          <a:xfrm>
            <a:off x="2517310" y="5211721"/>
            <a:ext cx="1579728"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SharePoint Online</a:t>
            </a:r>
          </a:p>
          <a:p>
            <a:pPr algn="ctr"/>
            <a:r>
              <a:rPr lang="en-US" sz="1600" spc="-70" dirty="0" smtClean="0">
                <a:gradFill>
                  <a:gsLst>
                    <a:gs pos="2917">
                      <a:schemeClr val="bg2"/>
                    </a:gs>
                    <a:gs pos="95000">
                      <a:schemeClr val="bg2"/>
                    </a:gs>
                  </a:gsLst>
                  <a:lin ang="5400000" scaled="0"/>
                </a:gradFill>
              </a:rPr>
              <a:t>(Resource Server)</a:t>
            </a:r>
          </a:p>
        </p:txBody>
      </p:sp>
      <p:sp>
        <p:nvSpPr>
          <p:cNvPr id="16" name="TextBox 15"/>
          <p:cNvSpPr txBox="1"/>
          <p:nvPr/>
        </p:nvSpPr>
        <p:spPr>
          <a:xfrm>
            <a:off x="6923814" y="2725423"/>
            <a:ext cx="2079928" cy="276999"/>
          </a:xfrm>
          <a:prstGeom prst="rect">
            <a:avLst/>
          </a:prstGeom>
          <a:noFill/>
        </p:spPr>
        <p:txBody>
          <a:bodyPr wrap="none" lIns="0" tIns="0" rIns="0" bIns="0" rtlCol="0">
            <a:spAutoFit/>
          </a:bodyPr>
          <a:lstStyle/>
          <a:p>
            <a:pPr algn="ctr"/>
            <a:r>
              <a:rPr lang="en-US" spc="-70" dirty="0" smtClean="0">
                <a:gradFill>
                  <a:gsLst>
                    <a:gs pos="2917">
                      <a:schemeClr val="bg2"/>
                    </a:gs>
                    <a:gs pos="95000">
                      <a:schemeClr val="bg2"/>
                    </a:gs>
                  </a:gsLst>
                  <a:lin ang="5400000" scaled="0"/>
                </a:gradFill>
              </a:rPr>
              <a:t>Access Token returned</a:t>
            </a:r>
          </a:p>
        </p:txBody>
      </p:sp>
      <p:cxnSp>
        <p:nvCxnSpPr>
          <p:cNvPr id="7" name="Straight Arrow Connector 6"/>
          <p:cNvCxnSpPr/>
          <p:nvPr/>
        </p:nvCxnSpPr>
        <p:spPr>
          <a:xfrm>
            <a:off x="6347710" y="2703007"/>
            <a:ext cx="1791455" cy="1256044"/>
          </a:xfrm>
          <a:prstGeom prst="straightConnector1">
            <a:avLst/>
          </a:prstGeom>
          <a:ln>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82911912"/>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OAuth</a:t>
            </a:r>
            <a:r>
              <a:rPr lang="en-US" dirty="0"/>
              <a:t> 2.0 Flow Provider-Hosted App</a:t>
            </a:r>
          </a:p>
        </p:txBody>
      </p:sp>
      <p:sp>
        <p:nvSpPr>
          <p:cNvPr id="3" name="Slide Number Placeholder 2"/>
          <p:cNvSpPr>
            <a:spLocks noGrp="1"/>
          </p:cNvSpPr>
          <p:nvPr>
            <p:ph type="sldNum" sz="quarter" idx="12"/>
          </p:nvPr>
        </p:nvSpPr>
        <p:spPr/>
        <p:txBody>
          <a:bodyPr/>
          <a:lstStyle/>
          <a:p>
            <a:fld id="{727B4C2D-45E2-4621-8491-2995EB46A674}" type="slidenum">
              <a:rPr lang="en-US" smtClean="0"/>
              <a:pPr/>
              <a:t>22</a:t>
            </a:fld>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1292026" y="2317909"/>
            <a:ext cx="994787" cy="984823"/>
          </a:xfrm>
          <a:prstGeom prst="rect">
            <a:avLst/>
          </a:prstGeom>
        </p:spPr>
      </p:pic>
      <p:sp>
        <p:nvSpPr>
          <p:cNvPr id="5" name="TextBox 4"/>
          <p:cNvSpPr txBox="1"/>
          <p:nvPr/>
        </p:nvSpPr>
        <p:spPr>
          <a:xfrm>
            <a:off x="1061527" y="3377866"/>
            <a:ext cx="1455783"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End User</a:t>
            </a:r>
          </a:p>
          <a:p>
            <a:pPr algn="ctr"/>
            <a:r>
              <a:rPr lang="en-US" sz="1600" spc="-70" dirty="0" smtClean="0">
                <a:gradFill>
                  <a:gsLst>
                    <a:gs pos="2917">
                      <a:schemeClr val="bg2"/>
                    </a:gs>
                    <a:gs pos="95000">
                      <a:schemeClr val="bg2"/>
                    </a:gs>
                  </a:gsLst>
                  <a:lin ang="5400000" scaled="0"/>
                </a:gradFill>
              </a:rPr>
              <a:t>(Resource Owner)</a:t>
            </a:r>
          </a:p>
        </p:txBody>
      </p:sp>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98572" y="1378691"/>
            <a:ext cx="2149138" cy="1686344"/>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10" name="TextBox 9"/>
          <p:cNvSpPr txBox="1"/>
          <p:nvPr/>
        </p:nvSpPr>
        <p:spPr>
          <a:xfrm>
            <a:off x="9802223" y="4838257"/>
            <a:ext cx="1782796"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Azure ACS</a:t>
            </a:r>
          </a:p>
          <a:p>
            <a:pPr algn="ctr"/>
            <a:r>
              <a:rPr lang="en-US" sz="1600" spc="-70" dirty="0" smtClean="0">
                <a:gradFill>
                  <a:gsLst>
                    <a:gs pos="2917">
                      <a:schemeClr val="bg2"/>
                    </a:gs>
                    <a:gs pos="95000">
                      <a:schemeClr val="bg2"/>
                    </a:gs>
                  </a:gsLst>
                  <a:lin ang="5400000" scaled="0"/>
                </a:gradFill>
              </a:rPr>
              <a:t>(Authorization Server)</a:t>
            </a:r>
          </a:p>
        </p:txBody>
      </p:sp>
      <p:sp>
        <p:nvSpPr>
          <p:cNvPr id="11" name="TextBox 10"/>
          <p:cNvSpPr txBox="1"/>
          <p:nvPr/>
        </p:nvSpPr>
        <p:spPr>
          <a:xfrm>
            <a:off x="6347710" y="1378691"/>
            <a:ext cx="1345112"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Azure Web Site</a:t>
            </a:r>
          </a:p>
          <a:p>
            <a:pPr algn="ctr"/>
            <a:r>
              <a:rPr lang="en-US" sz="1600" spc="-70" dirty="0" smtClean="0">
                <a:gradFill>
                  <a:gsLst>
                    <a:gs pos="2917">
                      <a:schemeClr val="bg2"/>
                    </a:gs>
                    <a:gs pos="95000">
                      <a:schemeClr val="bg2"/>
                    </a:gs>
                  </a:gsLst>
                  <a:lin ang="5400000" scaled="0"/>
                </a:gradFill>
              </a:rPr>
              <a:t>(Client)</a:t>
            </a:r>
          </a:p>
        </p:txBody>
      </p:sp>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963778" y="3075304"/>
            <a:ext cx="2255396" cy="2255396"/>
          </a:xfrm>
          <a:prstGeom prst="rect">
            <a:avLst/>
          </a:prstGeom>
          <a:effectLst>
            <a:outerShdw blurRad="152400" dist="317500" dir="5400000" sx="90000" sy="-19000" rotWithShape="0">
              <a:prstClr val="black">
                <a:alpha val="15000"/>
              </a:prstClr>
            </a:outerShdw>
          </a:effectLst>
        </p:spPr>
      </p:pic>
      <p:pic>
        <p:nvPicPr>
          <p:cNvPr id="14" name="Picture 1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277752" y="4090440"/>
            <a:ext cx="1543265" cy="1495634"/>
          </a:xfrm>
          <a:prstGeom prst="rect">
            <a:avLst/>
          </a:prstGeom>
          <a:effectLst>
            <a:outerShdw blurRad="152400" dist="317500" dir="5400000" sx="90000" sy="-19000" rotWithShape="0">
              <a:prstClr val="black">
                <a:alpha val="15000"/>
              </a:prstClr>
            </a:outerShdw>
          </a:effectLst>
        </p:spPr>
      </p:pic>
      <p:sp>
        <p:nvSpPr>
          <p:cNvPr id="15" name="TextBox 14"/>
          <p:cNvSpPr txBox="1"/>
          <p:nvPr/>
        </p:nvSpPr>
        <p:spPr>
          <a:xfrm>
            <a:off x="2517310" y="5211721"/>
            <a:ext cx="1579728"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SharePoint Online</a:t>
            </a:r>
          </a:p>
          <a:p>
            <a:pPr algn="ctr"/>
            <a:r>
              <a:rPr lang="en-US" sz="1600" spc="-70" dirty="0" smtClean="0">
                <a:gradFill>
                  <a:gsLst>
                    <a:gs pos="2917">
                      <a:schemeClr val="bg2"/>
                    </a:gs>
                    <a:gs pos="95000">
                      <a:schemeClr val="bg2"/>
                    </a:gs>
                  </a:gsLst>
                  <a:lin ang="5400000" scaled="0"/>
                </a:gradFill>
              </a:rPr>
              <a:t>(Resource Server)</a:t>
            </a:r>
          </a:p>
        </p:txBody>
      </p:sp>
      <p:cxnSp>
        <p:nvCxnSpPr>
          <p:cNvPr id="7" name="Straight Arrow Connector 6"/>
          <p:cNvCxnSpPr>
            <a:stCxn id="14" idx="0"/>
          </p:cNvCxnSpPr>
          <p:nvPr/>
        </p:nvCxnSpPr>
        <p:spPr>
          <a:xfrm flipV="1">
            <a:off x="5049385" y="3155182"/>
            <a:ext cx="135564" cy="935258"/>
          </a:xfrm>
          <a:prstGeom prst="straightConnector1">
            <a:avLst/>
          </a:prstGeom>
          <a:ln>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5332878" y="3622811"/>
            <a:ext cx="2213875" cy="553998"/>
          </a:xfrm>
          <a:prstGeom prst="rect">
            <a:avLst/>
          </a:prstGeom>
          <a:noFill/>
        </p:spPr>
        <p:txBody>
          <a:bodyPr wrap="none" lIns="0" tIns="0" rIns="0" bIns="0" rtlCol="0">
            <a:spAutoFit/>
          </a:bodyPr>
          <a:lstStyle/>
          <a:p>
            <a:pPr algn="ctr"/>
            <a:r>
              <a:rPr lang="en-US" spc="-70" dirty="0" smtClean="0">
                <a:gradFill>
                  <a:gsLst>
                    <a:gs pos="2917">
                      <a:schemeClr val="bg2"/>
                    </a:gs>
                    <a:gs pos="95000">
                      <a:schemeClr val="bg2"/>
                    </a:gs>
                  </a:gsLst>
                  <a:lin ang="5400000" scaled="0"/>
                </a:gradFill>
              </a:rPr>
              <a:t>Access Token presented</a:t>
            </a:r>
          </a:p>
          <a:p>
            <a:pPr algn="ctr"/>
            <a:r>
              <a:rPr lang="en-US" spc="-70" dirty="0" smtClean="0">
                <a:gradFill>
                  <a:gsLst>
                    <a:gs pos="2917">
                      <a:schemeClr val="bg2"/>
                    </a:gs>
                    <a:gs pos="95000">
                      <a:schemeClr val="bg2"/>
                    </a:gs>
                  </a:gsLst>
                  <a:lin ang="5400000" scaled="0"/>
                </a:gradFill>
              </a:rPr>
              <a:t>Along with request</a:t>
            </a:r>
          </a:p>
        </p:txBody>
      </p:sp>
    </p:spTree>
    <p:extLst>
      <p:ext uri="{BB962C8B-B14F-4D97-AF65-F5344CB8AC3E}">
        <p14:creationId xmlns:p14="http://schemas.microsoft.com/office/powerpoint/2010/main" val="2306922995"/>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OAuth</a:t>
            </a:r>
            <a:r>
              <a:rPr lang="en-US" dirty="0"/>
              <a:t> 2.0 Flow Provider-Hosted App</a:t>
            </a:r>
          </a:p>
        </p:txBody>
      </p:sp>
      <p:sp>
        <p:nvSpPr>
          <p:cNvPr id="3" name="Slide Number Placeholder 2"/>
          <p:cNvSpPr>
            <a:spLocks noGrp="1"/>
          </p:cNvSpPr>
          <p:nvPr>
            <p:ph type="sldNum" sz="quarter" idx="12"/>
          </p:nvPr>
        </p:nvSpPr>
        <p:spPr/>
        <p:txBody>
          <a:bodyPr/>
          <a:lstStyle/>
          <a:p>
            <a:fld id="{727B4C2D-45E2-4621-8491-2995EB46A674}" type="slidenum">
              <a:rPr lang="en-US" smtClean="0"/>
              <a:pPr/>
              <a:t>23</a:t>
            </a:fld>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1292026" y="2317909"/>
            <a:ext cx="994787" cy="984823"/>
          </a:xfrm>
          <a:prstGeom prst="rect">
            <a:avLst/>
          </a:prstGeom>
        </p:spPr>
      </p:pic>
      <p:sp>
        <p:nvSpPr>
          <p:cNvPr id="5" name="TextBox 4"/>
          <p:cNvSpPr txBox="1"/>
          <p:nvPr/>
        </p:nvSpPr>
        <p:spPr>
          <a:xfrm>
            <a:off x="1061527" y="3377866"/>
            <a:ext cx="1455783"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End User</a:t>
            </a:r>
          </a:p>
          <a:p>
            <a:pPr algn="ctr"/>
            <a:r>
              <a:rPr lang="en-US" sz="1600" spc="-70" dirty="0" smtClean="0">
                <a:gradFill>
                  <a:gsLst>
                    <a:gs pos="2917">
                      <a:schemeClr val="bg2"/>
                    </a:gs>
                    <a:gs pos="95000">
                      <a:schemeClr val="bg2"/>
                    </a:gs>
                  </a:gsLst>
                  <a:lin ang="5400000" scaled="0"/>
                </a:gradFill>
              </a:rPr>
              <a:t>(Resource Owner)</a:t>
            </a:r>
          </a:p>
        </p:txBody>
      </p:sp>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98572" y="1378691"/>
            <a:ext cx="2149138" cy="1686344"/>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10" name="TextBox 9"/>
          <p:cNvSpPr txBox="1"/>
          <p:nvPr/>
        </p:nvSpPr>
        <p:spPr>
          <a:xfrm>
            <a:off x="9802223" y="4838257"/>
            <a:ext cx="1782796"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Azure ACS</a:t>
            </a:r>
          </a:p>
          <a:p>
            <a:pPr algn="ctr"/>
            <a:r>
              <a:rPr lang="en-US" sz="1600" spc="-70" dirty="0" smtClean="0">
                <a:gradFill>
                  <a:gsLst>
                    <a:gs pos="2917">
                      <a:schemeClr val="bg2"/>
                    </a:gs>
                    <a:gs pos="95000">
                      <a:schemeClr val="bg2"/>
                    </a:gs>
                  </a:gsLst>
                  <a:lin ang="5400000" scaled="0"/>
                </a:gradFill>
              </a:rPr>
              <a:t>(Authorization Server)</a:t>
            </a:r>
          </a:p>
        </p:txBody>
      </p:sp>
      <p:sp>
        <p:nvSpPr>
          <p:cNvPr id="11" name="TextBox 10"/>
          <p:cNvSpPr txBox="1"/>
          <p:nvPr/>
        </p:nvSpPr>
        <p:spPr>
          <a:xfrm>
            <a:off x="6347710" y="1378691"/>
            <a:ext cx="1345112"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Azure Web Site</a:t>
            </a:r>
          </a:p>
          <a:p>
            <a:pPr algn="ctr"/>
            <a:r>
              <a:rPr lang="en-US" sz="1600" spc="-70" dirty="0" smtClean="0">
                <a:gradFill>
                  <a:gsLst>
                    <a:gs pos="2917">
                      <a:schemeClr val="bg2"/>
                    </a:gs>
                    <a:gs pos="95000">
                      <a:schemeClr val="bg2"/>
                    </a:gs>
                  </a:gsLst>
                  <a:lin ang="5400000" scaled="0"/>
                </a:gradFill>
              </a:rPr>
              <a:t>(Client)</a:t>
            </a:r>
          </a:p>
        </p:txBody>
      </p:sp>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963778" y="3075304"/>
            <a:ext cx="2255396" cy="2255396"/>
          </a:xfrm>
          <a:prstGeom prst="rect">
            <a:avLst/>
          </a:prstGeom>
          <a:effectLst>
            <a:outerShdw blurRad="152400" dist="317500" dir="5400000" sx="90000" sy="-19000" rotWithShape="0">
              <a:prstClr val="black">
                <a:alpha val="15000"/>
              </a:prstClr>
            </a:outerShdw>
          </a:effectLst>
        </p:spPr>
      </p:pic>
      <p:pic>
        <p:nvPicPr>
          <p:cNvPr id="14" name="Picture 1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277752" y="4090440"/>
            <a:ext cx="1543265" cy="1495634"/>
          </a:xfrm>
          <a:prstGeom prst="rect">
            <a:avLst/>
          </a:prstGeom>
          <a:effectLst>
            <a:outerShdw blurRad="152400" dist="317500" dir="5400000" sx="90000" sy="-19000" rotWithShape="0">
              <a:prstClr val="black">
                <a:alpha val="15000"/>
              </a:prstClr>
            </a:outerShdw>
          </a:effectLst>
        </p:spPr>
      </p:pic>
      <p:sp>
        <p:nvSpPr>
          <p:cNvPr id="15" name="TextBox 14"/>
          <p:cNvSpPr txBox="1"/>
          <p:nvPr/>
        </p:nvSpPr>
        <p:spPr>
          <a:xfrm>
            <a:off x="2517310" y="5211721"/>
            <a:ext cx="1579728"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SharePoint Online</a:t>
            </a:r>
          </a:p>
          <a:p>
            <a:pPr algn="ctr"/>
            <a:r>
              <a:rPr lang="en-US" sz="1600" spc="-70" dirty="0" smtClean="0">
                <a:gradFill>
                  <a:gsLst>
                    <a:gs pos="2917">
                      <a:schemeClr val="bg2"/>
                    </a:gs>
                    <a:gs pos="95000">
                      <a:schemeClr val="bg2"/>
                    </a:gs>
                  </a:gsLst>
                  <a:lin ang="5400000" scaled="0"/>
                </a:gradFill>
              </a:rPr>
              <a:t>(Resource Server)</a:t>
            </a:r>
          </a:p>
        </p:txBody>
      </p:sp>
      <p:cxnSp>
        <p:nvCxnSpPr>
          <p:cNvPr id="7" name="Straight Arrow Connector 6"/>
          <p:cNvCxnSpPr/>
          <p:nvPr/>
        </p:nvCxnSpPr>
        <p:spPr>
          <a:xfrm flipH="1">
            <a:off x="4933741" y="3195376"/>
            <a:ext cx="170822" cy="895064"/>
          </a:xfrm>
          <a:prstGeom prst="straightConnector1">
            <a:avLst/>
          </a:prstGeom>
          <a:ln>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5564868" y="3622811"/>
            <a:ext cx="1749903" cy="276999"/>
          </a:xfrm>
          <a:prstGeom prst="rect">
            <a:avLst/>
          </a:prstGeom>
          <a:noFill/>
        </p:spPr>
        <p:txBody>
          <a:bodyPr wrap="none" lIns="0" tIns="0" rIns="0" bIns="0" rtlCol="0">
            <a:spAutoFit/>
          </a:bodyPr>
          <a:lstStyle/>
          <a:p>
            <a:pPr algn="ctr"/>
            <a:r>
              <a:rPr lang="en-US" spc="-70" dirty="0" smtClean="0">
                <a:gradFill>
                  <a:gsLst>
                    <a:gs pos="2917">
                      <a:schemeClr val="bg2"/>
                    </a:gs>
                    <a:gs pos="95000">
                      <a:schemeClr val="bg2"/>
                    </a:gs>
                  </a:gsLst>
                  <a:lin ang="5400000" scaled="0"/>
                </a:gradFill>
              </a:rPr>
              <a:t>Response returned</a:t>
            </a:r>
          </a:p>
        </p:txBody>
      </p:sp>
    </p:spTree>
    <p:extLst>
      <p:ext uri="{BB962C8B-B14F-4D97-AF65-F5344CB8AC3E}">
        <p14:creationId xmlns:p14="http://schemas.microsoft.com/office/powerpoint/2010/main" val="1752909746"/>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8"/>
            <a:ext cx="11149013" cy="4380245"/>
          </a:xfrm>
        </p:spPr>
        <p:txBody>
          <a:bodyPr/>
          <a:lstStyle/>
          <a:p>
            <a:r>
              <a:rPr lang="en-US" dirty="0" smtClean="0"/>
              <a:t>Checks for valid Context Token</a:t>
            </a:r>
          </a:p>
          <a:p>
            <a:pPr lvl="1"/>
            <a:r>
              <a:rPr lang="en-US" dirty="0" smtClean="0"/>
              <a:t>Redirects if it does not exist</a:t>
            </a:r>
          </a:p>
          <a:p>
            <a:r>
              <a:rPr lang="en-US" dirty="0" smtClean="0"/>
              <a:t>Simplifies the management of context</a:t>
            </a:r>
          </a:p>
          <a:p>
            <a:pPr lvl="1"/>
            <a:r>
              <a:rPr lang="en-US" dirty="0" smtClean="0"/>
              <a:t>Provides an ACS or STS context</a:t>
            </a:r>
          </a:p>
          <a:p>
            <a:pPr lvl="1"/>
            <a:r>
              <a:rPr lang="en-US" dirty="0" smtClean="0"/>
              <a:t>Context exposes properties for key values like Host Web URL</a:t>
            </a:r>
          </a:p>
          <a:p>
            <a:r>
              <a:rPr lang="en-US" dirty="0" smtClean="0"/>
              <a:t>Simplifies the management of tokens</a:t>
            </a:r>
          </a:p>
          <a:p>
            <a:pPr lvl="1"/>
            <a:r>
              <a:rPr lang="en-US" dirty="0" smtClean="0"/>
              <a:t>Context exposes methods to retrieve tokens</a:t>
            </a:r>
            <a:endParaRPr lang="en-US" dirty="0"/>
          </a:p>
        </p:txBody>
      </p:sp>
      <p:sp>
        <p:nvSpPr>
          <p:cNvPr id="3" name="Title 2"/>
          <p:cNvSpPr>
            <a:spLocks noGrp="1"/>
          </p:cNvSpPr>
          <p:nvPr>
            <p:ph type="title"/>
          </p:nvPr>
        </p:nvSpPr>
        <p:spPr/>
        <p:txBody>
          <a:bodyPr/>
          <a:lstStyle/>
          <a:p>
            <a:r>
              <a:rPr lang="en-US" dirty="0" err="1" smtClean="0"/>
              <a:t>SharePointContextProvider</a:t>
            </a:r>
            <a:r>
              <a:rPr lang="en-US" dirty="0" smtClean="0"/>
              <a:t> Class</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24</a:t>
            </a:fld>
            <a:endParaRPr lang="en-US" dirty="0"/>
          </a:p>
        </p:txBody>
      </p:sp>
    </p:spTree>
    <p:extLst>
      <p:ext uri="{BB962C8B-B14F-4D97-AF65-F5344CB8AC3E}">
        <p14:creationId xmlns:p14="http://schemas.microsoft.com/office/powerpoint/2010/main" val="3623862502"/>
      </p:ext>
    </p:extLst>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SharePointAcsContext</a:t>
            </a:r>
            <a:r>
              <a:rPr lang="en-US" dirty="0" smtClean="0"/>
              <a:t> Class</a:t>
            </a:r>
            <a:endParaRPr lang="en-US" dirty="0"/>
          </a:p>
        </p:txBody>
      </p:sp>
      <p:sp>
        <p:nvSpPr>
          <p:cNvPr id="3" name="Content Placeholder 2"/>
          <p:cNvSpPr>
            <a:spLocks noGrp="1"/>
          </p:cNvSpPr>
          <p:nvPr>
            <p:ph idx="1"/>
          </p:nvPr>
        </p:nvSpPr>
        <p:spPr>
          <a:xfrm>
            <a:off x="507867" y="1069427"/>
            <a:ext cx="11173090" cy="5181600"/>
          </a:xfrm>
        </p:spPr>
        <p:txBody>
          <a:bodyPr/>
          <a:lstStyle/>
          <a:p>
            <a:r>
              <a:rPr lang="en-US" dirty="0" smtClean="0"/>
              <a:t>Inherits </a:t>
            </a:r>
            <a:r>
              <a:rPr lang="en-US" dirty="0" err="1" smtClean="0">
                <a:latin typeface="Consolas" panose="020B0609020204030204" pitchFamily="49" charset="0"/>
                <a:cs typeface="Consolas" panose="020B0609020204030204" pitchFamily="49" charset="0"/>
              </a:rPr>
              <a:t>SharePointContext</a:t>
            </a:r>
            <a:endParaRPr lang="en-US" dirty="0" smtClean="0">
              <a:latin typeface="Consolas" panose="020B0609020204030204" pitchFamily="49" charset="0"/>
              <a:cs typeface="Consolas" panose="020B0609020204030204" pitchFamily="49" charset="0"/>
            </a:endParaRPr>
          </a:p>
          <a:p>
            <a:r>
              <a:rPr lang="en-US" dirty="0" smtClean="0"/>
              <a:t>Provides specific properties and methods for dealing with context and access tokens</a:t>
            </a:r>
          </a:p>
          <a:p>
            <a:r>
              <a:rPr lang="en-US" dirty="0" smtClean="0"/>
              <a:t>CSOM</a:t>
            </a:r>
          </a:p>
          <a:p>
            <a:pPr lvl="1"/>
            <a:r>
              <a:rPr lang="en-US" sz="1600" dirty="0" err="1">
                <a:latin typeface="Consolas" panose="020B0609020204030204" pitchFamily="49" charset="0"/>
                <a:cs typeface="Consolas" panose="020B0609020204030204" pitchFamily="49" charset="0"/>
              </a:rPr>
              <a:t>CreateAppOnlyClientContextForSPAppWeb</a:t>
            </a:r>
            <a:endParaRPr lang="en-US" sz="1600" dirty="0">
              <a:latin typeface="Consolas" panose="020B0609020204030204" pitchFamily="49" charset="0"/>
              <a:cs typeface="Consolas" panose="020B0609020204030204" pitchFamily="49" charset="0"/>
            </a:endParaRPr>
          </a:p>
          <a:p>
            <a:pPr lvl="1"/>
            <a:r>
              <a:rPr lang="en-US" sz="1600" dirty="0" err="1">
                <a:latin typeface="Consolas" panose="020B0609020204030204" pitchFamily="49" charset="0"/>
                <a:cs typeface="Consolas" panose="020B0609020204030204" pitchFamily="49" charset="0"/>
              </a:rPr>
              <a:t>CreateAppOnlyClientContextForSPHost</a:t>
            </a:r>
            <a:endParaRPr lang="en-US" sz="1600" dirty="0">
              <a:latin typeface="Consolas" panose="020B0609020204030204" pitchFamily="49" charset="0"/>
              <a:cs typeface="Consolas" panose="020B0609020204030204" pitchFamily="49" charset="0"/>
            </a:endParaRPr>
          </a:p>
          <a:p>
            <a:pPr lvl="1"/>
            <a:r>
              <a:rPr lang="en-US" sz="1600" dirty="0" err="1">
                <a:latin typeface="Consolas" panose="020B0609020204030204" pitchFamily="49" charset="0"/>
                <a:cs typeface="Consolas" panose="020B0609020204030204" pitchFamily="49" charset="0"/>
              </a:rPr>
              <a:t>CreateUserClientContextForSPAppWeb</a:t>
            </a:r>
            <a:endParaRPr lang="en-US" sz="1600" dirty="0">
              <a:latin typeface="Consolas" panose="020B0609020204030204" pitchFamily="49" charset="0"/>
              <a:cs typeface="Consolas" panose="020B0609020204030204" pitchFamily="49" charset="0"/>
            </a:endParaRPr>
          </a:p>
          <a:p>
            <a:pPr lvl="1"/>
            <a:r>
              <a:rPr lang="en-US" sz="1600" dirty="0" err="1">
                <a:latin typeface="Consolas" panose="020B0609020204030204" pitchFamily="49" charset="0"/>
                <a:cs typeface="Consolas" panose="020B0609020204030204" pitchFamily="49" charset="0"/>
              </a:rPr>
              <a:t>CreateUserClientContextForSPHost</a:t>
            </a:r>
            <a:endParaRPr lang="en-US" sz="1600" dirty="0">
              <a:latin typeface="Consolas" panose="020B0609020204030204" pitchFamily="49" charset="0"/>
              <a:cs typeface="Consolas" panose="020B0609020204030204" pitchFamily="49" charset="0"/>
            </a:endParaRPr>
          </a:p>
          <a:p>
            <a:r>
              <a:rPr lang="en-US" dirty="0" smtClean="0"/>
              <a:t>REST</a:t>
            </a:r>
          </a:p>
          <a:p>
            <a:pPr lvl="1"/>
            <a:r>
              <a:rPr lang="en-US" sz="1600" dirty="0" err="1">
                <a:latin typeface="Consolas" panose="020B0609020204030204" pitchFamily="49" charset="0"/>
                <a:cs typeface="Consolas" panose="020B0609020204030204" pitchFamily="49" charset="0"/>
              </a:rPr>
              <a:t>AppOnlyAccessTokenForSPAppWeb</a:t>
            </a:r>
            <a:endParaRPr lang="en-US" sz="1600" dirty="0">
              <a:latin typeface="Consolas" panose="020B0609020204030204" pitchFamily="49" charset="0"/>
              <a:cs typeface="Consolas" panose="020B0609020204030204" pitchFamily="49" charset="0"/>
            </a:endParaRPr>
          </a:p>
          <a:p>
            <a:pPr lvl="1"/>
            <a:r>
              <a:rPr lang="en-US" sz="1600" dirty="0" err="1">
                <a:latin typeface="Consolas" panose="020B0609020204030204" pitchFamily="49" charset="0"/>
                <a:cs typeface="Consolas" panose="020B0609020204030204" pitchFamily="49" charset="0"/>
              </a:rPr>
              <a:t>AppOnlyAccessTokenForSPHost</a:t>
            </a:r>
            <a:endParaRPr lang="en-US" sz="1600" dirty="0">
              <a:latin typeface="Consolas" panose="020B0609020204030204" pitchFamily="49" charset="0"/>
              <a:cs typeface="Consolas" panose="020B0609020204030204" pitchFamily="49" charset="0"/>
            </a:endParaRPr>
          </a:p>
          <a:p>
            <a:pPr lvl="1"/>
            <a:r>
              <a:rPr lang="en-US" sz="1600" dirty="0" err="1">
                <a:latin typeface="Consolas" panose="020B0609020204030204" pitchFamily="49" charset="0"/>
                <a:cs typeface="Consolas" panose="020B0609020204030204" pitchFamily="49" charset="0"/>
              </a:rPr>
              <a:t>UserAccessTokenForSPAppWeb</a:t>
            </a:r>
            <a:endParaRPr lang="en-US" sz="1600" dirty="0">
              <a:latin typeface="Consolas" panose="020B0609020204030204" pitchFamily="49" charset="0"/>
              <a:cs typeface="Consolas" panose="020B0609020204030204" pitchFamily="49" charset="0"/>
            </a:endParaRPr>
          </a:p>
          <a:p>
            <a:pPr lvl="1"/>
            <a:r>
              <a:rPr lang="en-US" sz="1600" dirty="0" err="1">
                <a:latin typeface="Consolas" panose="020B0609020204030204" pitchFamily="49" charset="0"/>
                <a:cs typeface="Consolas" panose="020B0609020204030204" pitchFamily="49" charset="0"/>
              </a:rPr>
              <a:t>UserAccessTokenForSPHost</a:t>
            </a:r>
            <a:endParaRPr lang="en-US" sz="16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1469936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Making REST Calls with OAuth</a:t>
            </a:r>
            <a:endParaRPr lang="en-US" dirty="0"/>
          </a:p>
        </p:txBody>
      </p:sp>
      <p:pic>
        <p:nvPicPr>
          <p:cNvPr id="6" name="Picture 5"/>
          <p:cNvPicPr>
            <a:picLocks noChangeAspect="1"/>
          </p:cNvPicPr>
          <p:nvPr/>
        </p:nvPicPr>
        <p:blipFill>
          <a:blip r:embed="rId2"/>
          <a:stretch>
            <a:fillRect/>
          </a:stretch>
        </p:blipFill>
        <p:spPr>
          <a:xfrm>
            <a:off x="519112" y="1565135"/>
            <a:ext cx="10285314" cy="3111967"/>
          </a:xfrm>
          <a:prstGeom prst="rect">
            <a:avLst/>
          </a:prstGeom>
        </p:spPr>
      </p:pic>
    </p:spTree>
    <p:extLst>
      <p:ext uri="{BB962C8B-B14F-4D97-AF65-F5344CB8AC3E}">
        <p14:creationId xmlns:p14="http://schemas.microsoft.com/office/powerpoint/2010/main" val="40313398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Making CSOM Calls with OAuth</a:t>
            </a:r>
            <a:endParaRPr lang="en-US" dirty="0"/>
          </a:p>
        </p:txBody>
      </p:sp>
      <p:pic>
        <p:nvPicPr>
          <p:cNvPr id="2" name="Picture 1"/>
          <p:cNvPicPr>
            <a:picLocks noChangeAspect="1"/>
          </p:cNvPicPr>
          <p:nvPr/>
        </p:nvPicPr>
        <p:blipFill>
          <a:blip r:embed="rId2"/>
          <a:stretch>
            <a:fillRect/>
          </a:stretch>
        </p:blipFill>
        <p:spPr>
          <a:xfrm>
            <a:off x="519111" y="1341940"/>
            <a:ext cx="10892281" cy="2820157"/>
          </a:xfrm>
          <a:prstGeom prst="rect">
            <a:avLst/>
          </a:prstGeom>
        </p:spPr>
      </p:pic>
    </p:spTree>
    <p:extLst>
      <p:ext uri="{BB962C8B-B14F-4D97-AF65-F5344CB8AC3E}">
        <p14:creationId xmlns:p14="http://schemas.microsoft.com/office/powerpoint/2010/main" val="35772966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Validating Context Token</a:t>
            </a:r>
            <a:endParaRPr lang="en-US" dirty="0"/>
          </a:p>
        </p:txBody>
      </p:sp>
      <p:sp>
        <p:nvSpPr>
          <p:cNvPr id="3" name="Slide Number Placeholder 2"/>
          <p:cNvSpPr>
            <a:spLocks noGrp="1"/>
          </p:cNvSpPr>
          <p:nvPr>
            <p:ph type="sldNum" sz="quarter" idx="12"/>
          </p:nvPr>
        </p:nvSpPr>
        <p:spPr/>
        <p:txBody>
          <a:bodyPr/>
          <a:lstStyle/>
          <a:p>
            <a:fld id="{727B4C2D-45E2-4621-8491-2995EB46A674}" type="slidenum">
              <a:rPr lang="en-US" smtClean="0"/>
              <a:pPr/>
              <a:t>28</a:t>
            </a:fld>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9112" y="1763064"/>
            <a:ext cx="6858594" cy="2667231"/>
          </a:xfrm>
          <a:prstGeom prst="rect">
            <a:avLst/>
          </a:prstGeom>
          <a:ln>
            <a:solidFill>
              <a:schemeClr val="tx1"/>
            </a:solidFill>
          </a:ln>
        </p:spPr>
      </p:pic>
      <p:sp>
        <p:nvSpPr>
          <p:cNvPr id="9" name="TextBox 8"/>
          <p:cNvSpPr txBox="1"/>
          <p:nvPr/>
        </p:nvSpPr>
        <p:spPr>
          <a:xfrm>
            <a:off x="5874036" y="1341880"/>
            <a:ext cx="1458156" cy="369332"/>
          </a:xfrm>
          <a:prstGeom prst="rect">
            <a:avLst/>
          </a:prstGeom>
          <a:noFill/>
        </p:spPr>
        <p:txBody>
          <a:bodyPr wrap="none" lIns="0" tIns="0" rIns="0" bIns="0" rtlCol="0">
            <a:spAutoFit/>
          </a:bodyPr>
          <a:lstStyle/>
          <a:p>
            <a:r>
              <a:rPr lang="en-US" sz="2400" spc="-70" dirty="0" smtClean="0">
                <a:solidFill>
                  <a:srgbClr val="C00000"/>
                </a:solidFill>
              </a:rPr>
              <a:t>Web Forms</a:t>
            </a:r>
          </a:p>
        </p:txBody>
      </p:sp>
      <p:sp>
        <p:nvSpPr>
          <p:cNvPr id="10" name="TextBox 9"/>
          <p:cNvSpPr txBox="1"/>
          <p:nvPr/>
        </p:nvSpPr>
        <p:spPr>
          <a:xfrm>
            <a:off x="6474650" y="4708735"/>
            <a:ext cx="857542" cy="369332"/>
          </a:xfrm>
          <a:prstGeom prst="rect">
            <a:avLst/>
          </a:prstGeom>
          <a:noFill/>
        </p:spPr>
        <p:txBody>
          <a:bodyPr wrap="none" lIns="0" tIns="0" rIns="0" bIns="0" rtlCol="0">
            <a:spAutoFit/>
          </a:bodyPr>
          <a:lstStyle/>
          <a:p>
            <a:r>
              <a:rPr lang="en-US" sz="2400" spc="-70" dirty="0" smtClean="0">
                <a:solidFill>
                  <a:srgbClr val="C00000"/>
                </a:solidFill>
              </a:rPr>
              <a:t>MVC 5</a:t>
            </a:r>
          </a:p>
        </p:txBody>
      </p:sp>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82488" y="5104452"/>
            <a:ext cx="5349704" cy="929721"/>
          </a:xfrm>
          <a:prstGeom prst="rect">
            <a:avLst/>
          </a:prstGeom>
          <a:ln>
            <a:solidFill>
              <a:schemeClr val="tx1"/>
            </a:solidFill>
          </a:ln>
        </p:spPr>
      </p:pic>
    </p:spTree>
    <p:extLst>
      <p:ext uri="{BB962C8B-B14F-4D97-AF65-F5344CB8AC3E}">
        <p14:creationId xmlns:p14="http://schemas.microsoft.com/office/powerpoint/2010/main" val="3016886186"/>
      </p:ext>
    </p:extLst>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8"/>
            <a:ext cx="11149013" cy="4330003"/>
          </a:xfrm>
        </p:spPr>
        <p:txBody>
          <a:bodyPr/>
          <a:lstStyle/>
          <a:p>
            <a:r>
              <a:rPr lang="en-US" dirty="0" err="1" smtClean="0"/>
              <a:t>SharePointContextProvider</a:t>
            </a:r>
            <a:r>
              <a:rPr lang="en-US" dirty="0" smtClean="0"/>
              <a:t> </a:t>
            </a:r>
            <a:r>
              <a:rPr lang="en-US" dirty="0" err="1" smtClean="0"/>
              <a:t>GetSharePointContext</a:t>
            </a:r>
            <a:endParaRPr lang="en-US" dirty="0" smtClean="0"/>
          </a:p>
          <a:p>
            <a:pPr lvl="1"/>
            <a:r>
              <a:rPr lang="en-US" dirty="0" smtClean="0"/>
              <a:t>Returns </a:t>
            </a:r>
            <a:r>
              <a:rPr lang="en-US" dirty="0" err="1" smtClean="0"/>
              <a:t>SharePointAcsContext</a:t>
            </a:r>
            <a:r>
              <a:rPr lang="en-US" dirty="0" smtClean="0"/>
              <a:t> in cloud</a:t>
            </a:r>
          </a:p>
          <a:p>
            <a:pPr lvl="1"/>
            <a:r>
              <a:rPr lang="en-US" dirty="0" smtClean="0"/>
              <a:t>Returns </a:t>
            </a:r>
            <a:r>
              <a:rPr lang="en-US" dirty="0" err="1" smtClean="0"/>
              <a:t>SharePointHighTrustContext</a:t>
            </a:r>
            <a:r>
              <a:rPr lang="en-US" dirty="0" smtClean="0"/>
              <a:t> on premises</a:t>
            </a:r>
          </a:p>
          <a:p>
            <a:r>
              <a:rPr lang="en-US" dirty="0" smtClean="0"/>
              <a:t>Properties</a:t>
            </a:r>
          </a:p>
          <a:p>
            <a:pPr lvl="1"/>
            <a:r>
              <a:rPr lang="en-US" dirty="0" err="1" smtClean="0"/>
              <a:t>SPAppWebUrl</a:t>
            </a:r>
            <a:endParaRPr lang="en-US" dirty="0" smtClean="0"/>
          </a:p>
          <a:p>
            <a:pPr lvl="1"/>
            <a:r>
              <a:rPr lang="en-US" dirty="0" err="1" smtClean="0"/>
              <a:t>SPClientTag</a:t>
            </a:r>
            <a:endParaRPr lang="en-US" dirty="0" smtClean="0"/>
          </a:p>
          <a:p>
            <a:pPr lvl="1"/>
            <a:r>
              <a:rPr lang="en-US" dirty="0" err="1" smtClean="0"/>
              <a:t>SPHostUrl</a:t>
            </a:r>
            <a:endParaRPr lang="en-US" dirty="0" smtClean="0"/>
          </a:p>
          <a:p>
            <a:pPr lvl="1"/>
            <a:r>
              <a:rPr lang="en-US" dirty="0" err="1" smtClean="0"/>
              <a:t>SPLanguage</a:t>
            </a:r>
            <a:endParaRPr lang="en-US" dirty="0" smtClean="0"/>
          </a:p>
          <a:p>
            <a:pPr lvl="1"/>
            <a:r>
              <a:rPr lang="en-US" dirty="0" err="1" smtClean="0"/>
              <a:t>SPProductNumber</a:t>
            </a:r>
            <a:endParaRPr lang="en-US" dirty="0"/>
          </a:p>
        </p:txBody>
      </p:sp>
      <p:sp>
        <p:nvSpPr>
          <p:cNvPr id="3" name="Title 2"/>
          <p:cNvSpPr>
            <a:spLocks noGrp="1"/>
          </p:cNvSpPr>
          <p:nvPr>
            <p:ph type="title"/>
          </p:nvPr>
        </p:nvSpPr>
        <p:spPr/>
        <p:txBody>
          <a:bodyPr/>
          <a:lstStyle/>
          <a:p>
            <a:r>
              <a:rPr lang="en-US" dirty="0" smtClean="0"/>
              <a:t>Managing SharePoint Context</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29</a:t>
            </a:fld>
            <a:endParaRPr lang="en-US" dirty="0"/>
          </a:p>
        </p:txBody>
      </p:sp>
    </p:spTree>
    <p:extLst>
      <p:ext uri="{BB962C8B-B14F-4D97-AF65-F5344CB8AC3E}">
        <p14:creationId xmlns:p14="http://schemas.microsoft.com/office/powerpoint/2010/main" val="3519928957"/>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Introduction</a:t>
            </a:r>
            <a:endParaRPr lang="en-US" dirty="0"/>
          </a:p>
        </p:txBody>
      </p:sp>
      <p:sp>
        <p:nvSpPr>
          <p:cNvPr id="9" name="Subtitle 4"/>
          <p:cNvSpPr>
            <a:spLocks noGrp="1"/>
          </p:cNvSpPr>
          <p:nvPr>
            <p:ph type="subTitle" idx="1"/>
          </p:nvPr>
        </p:nvSpPr>
        <p:spPr/>
        <p:txBody>
          <a:bodyPr/>
          <a:lstStyle/>
          <a:p>
            <a:pPr lvl="0"/>
            <a:endParaRPr lang="en-US" dirty="0"/>
          </a:p>
        </p:txBody>
      </p:sp>
    </p:spTree>
    <p:extLst>
      <p:ext uri="{BB962C8B-B14F-4D97-AF65-F5344CB8AC3E}">
        <p14:creationId xmlns:p14="http://schemas.microsoft.com/office/powerpoint/2010/main" val="3852646005"/>
      </p:ext>
    </p:extLst>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9"/>
            <a:ext cx="11149013" cy="4762082"/>
          </a:xfrm>
        </p:spPr>
        <p:txBody>
          <a:bodyPr/>
          <a:lstStyle/>
          <a:p>
            <a:r>
              <a:rPr lang="en-US" dirty="0" smtClean="0"/>
              <a:t>CSOM</a:t>
            </a:r>
          </a:p>
          <a:p>
            <a:pPr lvl="1"/>
            <a:r>
              <a:rPr lang="en-US" dirty="0" err="1" smtClean="0"/>
              <a:t>CreateAppOnlyClientContextForSPAppWeb</a:t>
            </a:r>
            <a:endParaRPr lang="en-US" dirty="0" smtClean="0"/>
          </a:p>
          <a:p>
            <a:pPr lvl="1"/>
            <a:r>
              <a:rPr lang="en-US" dirty="0" err="1" smtClean="0"/>
              <a:t>CreateAppOnlyClientContextForSPHost</a:t>
            </a:r>
            <a:endParaRPr lang="en-US" dirty="0" smtClean="0"/>
          </a:p>
          <a:p>
            <a:pPr lvl="1"/>
            <a:r>
              <a:rPr lang="en-US" dirty="0" err="1" smtClean="0"/>
              <a:t>CreateUserClientContextForSPAppWeb</a:t>
            </a:r>
            <a:endParaRPr lang="en-US" dirty="0" smtClean="0"/>
          </a:p>
          <a:p>
            <a:pPr lvl="1"/>
            <a:r>
              <a:rPr lang="en-US" dirty="0" err="1" smtClean="0"/>
              <a:t>CreateUserClientContextForSPHost</a:t>
            </a:r>
            <a:endParaRPr lang="en-US" dirty="0" smtClean="0"/>
          </a:p>
          <a:p>
            <a:r>
              <a:rPr lang="en-US" dirty="0" smtClean="0"/>
              <a:t>REST</a:t>
            </a:r>
          </a:p>
          <a:p>
            <a:pPr lvl="1"/>
            <a:r>
              <a:rPr lang="en-US" dirty="0" err="1" smtClean="0"/>
              <a:t>AppOnlyAccessTokenForSPAppWeb</a:t>
            </a:r>
            <a:endParaRPr lang="en-US" dirty="0" smtClean="0"/>
          </a:p>
          <a:p>
            <a:pPr lvl="1"/>
            <a:r>
              <a:rPr lang="en-US" dirty="0" err="1" smtClean="0"/>
              <a:t>AppOnlyAccessTokenForSPHost</a:t>
            </a:r>
            <a:endParaRPr lang="en-US" dirty="0" smtClean="0"/>
          </a:p>
          <a:p>
            <a:pPr lvl="1"/>
            <a:r>
              <a:rPr lang="en-US" dirty="0" err="1" smtClean="0"/>
              <a:t>UserAccessTokenForSPAppWeb</a:t>
            </a:r>
            <a:endParaRPr lang="en-US" dirty="0" smtClean="0"/>
          </a:p>
          <a:p>
            <a:pPr lvl="1"/>
            <a:r>
              <a:rPr lang="en-US" dirty="0" err="1" smtClean="0"/>
              <a:t>UserAccessTokenForSPHost</a:t>
            </a:r>
            <a:endParaRPr lang="en-US" dirty="0"/>
          </a:p>
        </p:txBody>
      </p:sp>
      <p:sp>
        <p:nvSpPr>
          <p:cNvPr id="3" name="Title 2"/>
          <p:cNvSpPr>
            <a:spLocks noGrp="1"/>
          </p:cNvSpPr>
          <p:nvPr>
            <p:ph type="title"/>
          </p:nvPr>
        </p:nvSpPr>
        <p:spPr/>
        <p:txBody>
          <a:bodyPr/>
          <a:lstStyle/>
          <a:p>
            <a:r>
              <a:rPr lang="en-US" dirty="0" smtClean="0"/>
              <a:t>Managing Security Tokens</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30</a:t>
            </a:fld>
            <a:endParaRPr lang="en-US" dirty="0"/>
          </a:p>
        </p:txBody>
      </p:sp>
    </p:spTree>
    <p:extLst>
      <p:ext uri="{BB962C8B-B14F-4D97-AF65-F5344CB8AC3E}">
        <p14:creationId xmlns:p14="http://schemas.microsoft.com/office/powerpoint/2010/main" val="3855201056"/>
      </p:ext>
    </p:extLst>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Managed CSOM</a:t>
            </a:r>
            <a:endParaRPr lang="en-US" dirty="0"/>
          </a:p>
        </p:txBody>
      </p:sp>
      <p:sp>
        <p:nvSpPr>
          <p:cNvPr id="3" name="Slide Number Placeholder 2"/>
          <p:cNvSpPr>
            <a:spLocks noGrp="1"/>
          </p:cNvSpPr>
          <p:nvPr>
            <p:ph type="sldNum" sz="quarter" idx="12"/>
          </p:nvPr>
        </p:nvSpPr>
        <p:spPr/>
        <p:txBody>
          <a:bodyPr/>
          <a:lstStyle/>
          <a:p>
            <a:fld id="{727B4C2D-45E2-4621-8491-2995EB46A674}" type="slidenum">
              <a:rPr lang="en-US" smtClean="0"/>
              <a:pPr/>
              <a:t>31</a:t>
            </a:fld>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1386" y="1283049"/>
            <a:ext cx="8323871" cy="5116508"/>
          </a:xfrm>
          <a:prstGeom prst="rect">
            <a:avLst/>
          </a:prstGeom>
        </p:spPr>
      </p:pic>
    </p:spTree>
    <p:extLst>
      <p:ext uri="{BB962C8B-B14F-4D97-AF65-F5344CB8AC3E}">
        <p14:creationId xmlns:p14="http://schemas.microsoft.com/office/powerpoint/2010/main" val="4204991688"/>
      </p:ext>
    </p:extLst>
  </p:cSld>
  <p:clrMapOvr>
    <a:masterClrMapping/>
  </p:clrMapOvr>
  <p:transition>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Managed REST</a:t>
            </a:r>
            <a:endParaRPr lang="en-US" dirty="0"/>
          </a:p>
        </p:txBody>
      </p:sp>
      <p:sp>
        <p:nvSpPr>
          <p:cNvPr id="3" name="Slide Number Placeholder 2"/>
          <p:cNvSpPr>
            <a:spLocks noGrp="1"/>
          </p:cNvSpPr>
          <p:nvPr>
            <p:ph type="sldNum" sz="quarter" idx="12"/>
          </p:nvPr>
        </p:nvSpPr>
        <p:spPr/>
        <p:txBody>
          <a:bodyPr/>
          <a:lstStyle/>
          <a:p>
            <a:fld id="{727B4C2D-45E2-4621-8491-2995EB46A674}" type="slidenum">
              <a:rPr lang="en-US" smtClean="0"/>
              <a:pPr/>
              <a:t>32</a:t>
            </a:fld>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2078" y="1648607"/>
            <a:ext cx="9837220" cy="4029704"/>
          </a:xfrm>
          <a:prstGeom prst="rect">
            <a:avLst/>
          </a:prstGeom>
        </p:spPr>
      </p:pic>
    </p:spTree>
    <p:extLst>
      <p:ext uri="{BB962C8B-B14F-4D97-AF65-F5344CB8AC3E}">
        <p14:creationId xmlns:p14="http://schemas.microsoft.com/office/powerpoint/2010/main" val="2386450483"/>
      </p:ext>
    </p:extLst>
  </p:cSld>
  <p:clrMapOvr>
    <a:masterClrMapping/>
  </p:clrMapOvr>
  <p:transition>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Programming Cross-Domain Library</a:t>
            </a:r>
            <a:endParaRPr lang="en-US" dirty="0"/>
          </a:p>
        </p:txBody>
      </p:sp>
      <p:sp>
        <p:nvSpPr>
          <p:cNvPr id="9" name="Subtitle 4"/>
          <p:cNvSpPr>
            <a:spLocks noGrp="1"/>
          </p:cNvSpPr>
          <p:nvPr>
            <p:ph type="subTitle" idx="1"/>
          </p:nvPr>
        </p:nvSpPr>
        <p:spPr/>
        <p:txBody>
          <a:bodyPr/>
          <a:lstStyle/>
          <a:p>
            <a:pPr lvl="0"/>
            <a:endParaRPr lang="en-US" dirty="0"/>
          </a:p>
        </p:txBody>
      </p:sp>
    </p:spTree>
    <p:extLst>
      <p:ext uri="{BB962C8B-B14F-4D97-AF65-F5344CB8AC3E}">
        <p14:creationId xmlns:p14="http://schemas.microsoft.com/office/powerpoint/2010/main" val="4022113090"/>
      </p:ext>
    </p:extLst>
  </p:cSld>
  <p:clrMapOvr>
    <a:masterClrMapping/>
  </p:clrMapOvr>
  <p:transition>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9"/>
            <a:ext cx="11149013" cy="4741986"/>
          </a:xfrm>
        </p:spPr>
        <p:txBody>
          <a:bodyPr/>
          <a:lstStyle/>
          <a:p>
            <a:r>
              <a:rPr lang="en-US" dirty="0" smtClean="0"/>
              <a:t>Same-domain policy prevents JavaScript from making direct calls to either the app web or host web from the remote web</a:t>
            </a:r>
          </a:p>
          <a:p>
            <a:r>
              <a:rPr lang="en-US" dirty="0" smtClean="0"/>
              <a:t>Required to make JavaScript calls to both the </a:t>
            </a:r>
            <a:br>
              <a:rPr lang="en-US" dirty="0" smtClean="0"/>
            </a:br>
            <a:r>
              <a:rPr lang="en-US" dirty="0" smtClean="0"/>
              <a:t>app web and host web</a:t>
            </a:r>
            <a:endParaRPr lang="en-US" dirty="0"/>
          </a:p>
        </p:txBody>
      </p:sp>
      <p:sp>
        <p:nvSpPr>
          <p:cNvPr id="3" name="Title 2"/>
          <p:cNvSpPr>
            <a:spLocks noGrp="1"/>
          </p:cNvSpPr>
          <p:nvPr>
            <p:ph type="title"/>
          </p:nvPr>
        </p:nvSpPr>
        <p:spPr/>
        <p:txBody>
          <a:bodyPr/>
          <a:lstStyle/>
          <a:p>
            <a:r>
              <a:rPr lang="en-US" dirty="0" smtClean="0"/>
              <a:t>Cross Domain Library</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34</a:t>
            </a:fld>
            <a:endParaRPr lang="en-US" dirty="0"/>
          </a:p>
        </p:txBody>
      </p:sp>
    </p:spTree>
    <p:extLst>
      <p:ext uri="{BB962C8B-B14F-4D97-AF65-F5344CB8AC3E}">
        <p14:creationId xmlns:p14="http://schemas.microsoft.com/office/powerpoint/2010/main" val="3156014083"/>
      </p:ext>
    </p:extLst>
  </p:cSld>
  <p:clrMapOvr>
    <a:masterClrMapping/>
  </p:clrMapOvr>
  <p:transition>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9"/>
            <a:ext cx="11149013" cy="2501204"/>
          </a:xfrm>
        </p:spPr>
        <p:txBody>
          <a:bodyPr/>
          <a:lstStyle/>
          <a:p>
            <a:r>
              <a:rPr lang="en-US" dirty="0" smtClean="0"/>
              <a:t>SP.RequestExecutor.js located in LAYOUTS directory</a:t>
            </a:r>
          </a:p>
          <a:p>
            <a:r>
              <a:rPr lang="en-US" dirty="0" smtClean="0"/>
              <a:t>Option 1: Copy and include directly in your app</a:t>
            </a:r>
          </a:p>
          <a:p>
            <a:r>
              <a:rPr lang="en-US" dirty="0" smtClean="0"/>
              <a:t>Option 2: Load Dynamically using jQuery</a:t>
            </a:r>
            <a:endParaRPr lang="en-US" dirty="0"/>
          </a:p>
        </p:txBody>
      </p:sp>
      <p:sp>
        <p:nvSpPr>
          <p:cNvPr id="3" name="Title 2"/>
          <p:cNvSpPr>
            <a:spLocks noGrp="1"/>
          </p:cNvSpPr>
          <p:nvPr>
            <p:ph type="title"/>
          </p:nvPr>
        </p:nvSpPr>
        <p:spPr/>
        <p:txBody>
          <a:bodyPr/>
          <a:lstStyle/>
          <a:p>
            <a:r>
              <a:rPr lang="en-US" dirty="0" smtClean="0"/>
              <a:t>Loading the Cross-Domain Library</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35</a:t>
            </a:fld>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43120" y="3949002"/>
            <a:ext cx="8819953" cy="2049863"/>
          </a:xfrm>
          <a:prstGeom prst="rect">
            <a:avLst/>
          </a:prstGeom>
        </p:spPr>
      </p:pic>
    </p:spTree>
    <p:extLst>
      <p:ext uri="{BB962C8B-B14F-4D97-AF65-F5344CB8AC3E}">
        <p14:creationId xmlns:p14="http://schemas.microsoft.com/office/powerpoint/2010/main" val="428979660"/>
      </p:ext>
    </p:extLst>
  </p:cSld>
  <p:clrMapOvr>
    <a:masterClrMapping/>
  </p:clrMapOvr>
  <p:transition>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Cross-Domain Library Architecture</a:t>
            </a:r>
            <a:endParaRPr lang="en-US" dirty="0"/>
          </a:p>
        </p:txBody>
      </p:sp>
      <p:sp>
        <p:nvSpPr>
          <p:cNvPr id="3" name="Slide Number Placeholder 2"/>
          <p:cNvSpPr>
            <a:spLocks noGrp="1"/>
          </p:cNvSpPr>
          <p:nvPr>
            <p:ph type="sldNum" sz="quarter" idx="12"/>
          </p:nvPr>
        </p:nvSpPr>
        <p:spPr/>
        <p:txBody>
          <a:bodyPr/>
          <a:lstStyle/>
          <a:p>
            <a:fld id="{727B4C2D-45E2-4621-8491-2995EB46A674}" type="slidenum">
              <a:rPr lang="en-US" smtClean="0"/>
              <a:pPr/>
              <a:t>36</a:t>
            </a:fld>
            <a:endParaRPr lang="en-US" dirty="0"/>
          </a:p>
        </p:txBody>
      </p:sp>
      <p:sp>
        <p:nvSpPr>
          <p:cNvPr id="4" name="Rectangle 3"/>
          <p:cNvSpPr/>
          <p:nvPr/>
        </p:nvSpPr>
        <p:spPr bwMode="auto">
          <a:xfrm>
            <a:off x="1081386" y="1798655"/>
            <a:ext cx="3470517" cy="3848519"/>
          </a:xfrm>
          <a:prstGeom prst="rect">
            <a:avLst/>
          </a:prstGeom>
          <a:solidFill>
            <a:schemeClr val="tx2">
              <a:lumMod val="60000"/>
              <a:lumOff val="40000"/>
            </a:schemeClr>
          </a:solidFill>
          <a:ln>
            <a:noFill/>
            <a:headEnd type="none" w="med" len="med"/>
            <a:tailEnd type="none" w="med" len="med"/>
          </a:ln>
          <a:effectLst>
            <a:outerShdw blurRad="50800" dist="38100" dir="5400000" algn="t"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Rectangle 4"/>
          <p:cNvSpPr/>
          <p:nvPr/>
        </p:nvSpPr>
        <p:spPr bwMode="auto">
          <a:xfrm>
            <a:off x="6599606" y="1763767"/>
            <a:ext cx="3470517" cy="3848519"/>
          </a:xfrm>
          <a:prstGeom prst="rect">
            <a:avLst/>
          </a:prstGeom>
          <a:solidFill>
            <a:schemeClr val="tx2">
              <a:lumMod val="60000"/>
              <a:lumOff val="40000"/>
            </a:schemeClr>
          </a:solidFill>
          <a:ln>
            <a:noFill/>
            <a:headEnd type="none" w="med" len="med"/>
            <a:tailEnd type="none" w="med" len="med"/>
          </a:ln>
          <a:effectLst>
            <a:outerShdw blurRad="50800" dist="38100" dir="5400000" algn="t"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5"/>
          <p:cNvSpPr/>
          <p:nvPr/>
        </p:nvSpPr>
        <p:spPr bwMode="auto">
          <a:xfrm>
            <a:off x="1426866" y="2160396"/>
            <a:ext cx="2733152" cy="2893925"/>
          </a:xfrm>
          <a:prstGeom prst="rect">
            <a:avLst/>
          </a:prstGeom>
          <a:solidFill>
            <a:schemeClr val="accent6">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7" name="Rounded Rectangle 6"/>
          <p:cNvSpPr/>
          <p:nvPr/>
        </p:nvSpPr>
        <p:spPr bwMode="auto">
          <a:xfrm>
            <a:off x="1826881" y="2527154"/>
            <a:ext cx="1979525" cy="1366576"/>
          </a:xfrm>
          <a:prstGeom prst="roundRect">
            <a:avLst/>
          </a:prstGeom>
          <a:solidFill>
            <a:schemeClr val="accent3">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8" name="Rounded Rectangle 7"/>
          <p:cNvSpPr/>
          <p:nvPr/>
        </p:nvSpPr>
        <p:spPr bwMode="auto">
          <a:xfrm>
            <a:off x="7345101" y="2356338"/>
            <a:ext cx="1979525" cy="1366576"/>
          </a:xfrm>
          <a:prstGeom prst="roundRect">
            <a:avLst/>
          </a:prstGeom>
          <a:solidFill>
            <a:schemeClr val="accent3">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Flowchart: Alternate Process 8"/>
          <p:cNvSpPr/>
          <p:nvPr/>
        </p:nvSpPr>
        <p:spPr bwMode="auto">
          <a:xfrm>
            <a:off x="1826881" y="4250447"/>
            <a:ext cx="2071879" cy="622998"/>
          </a:xfrm>
          <a:prstGeom prst="flowChartAlternateProcess">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10" name="Flowchart: Alternate Process 9"/>
          <p:cNvSpPr/>
          <p:nvPr/>
        </p:nvSpPr>
        <p:spPr bwMode="auto">
          <a:xfrm>
            <a:off x="7354189" y="4198685"/>
            <a:ext cx="2071879" cy="622998"/>
          </a:xfrm>
          <a:prstGeom prst="flowChartAlternateProcess">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11" name="TextBox 10"/>
          <p:cNvSpPr txBox="1"/>
          <p:nvPr/>
        </p:nvSpPr>
        <p:spPr>
          <a:xfrm>
            <a:off x="1986672" y="5166081"/>
            <a:ext cx="1659942" cy="369332"/>
          </a:xfrm>
          <a:prstGeom prst="rect">
            <a:avLst/>
          </a:prstGeom>
          <a:noFill/>
        </p:spPr>
        <p:txBody>
          <a:bodyPr wrap="none" lIns="0" tIns="0" rIns="0" bIns="0" rtlCol="0">
            <a:spAutoFit/>
          </a:bodyPr>
          <a:lstStyle/>
          <a:p>
            <a:r>
              <a:rPr lang="en-US" sz="2400" spc="-70" dirty="0" smtClean="0">
                <a:solidFill>
                  <a:srgbClr val="002060"/>
                </a:solidFill>
              </a:rPr>
              <a:t>Remote Web</a:t>
            </a:r>
          </a:p>
        </p:txBody>
      </p:sp>
      <p:sp>
        <p:nvSpPr>
          <p:cNvPr id="13" name="TextBox 12"/>
          <p:cNvSpPr txBox="1"/>
          <p:nvPr/>
        </p:nvSpPr>
        <p:spPr>
          <a:xfrm>
            <a:off x="7706960" y="5166081"/>
            <a:ext cx="1366336" cy="369332"/>
          </a:xfrm>
          <a:prstGeom prst="rect">
            <a:avLst/>
          </a:prstGeom>
          <a:noFill/>
        </p:spPr>
        <p:txBody>
          <a:bodyPr wrap="none" lIns="0" tIns="0" rIns="0" bIns="0" rtlCol="0">
            <a:spAutoFit/>
          </a:bodyPr>
          <a:lstStyle/>
          <a:p>
            <a:r>
              <a:rPr lang="en-US" sz="2400" spc="-70" dirty="0" smtClean="0">
                <a:solidFill>
                  <a:srgbClr val="002060"/>
                </a:solidFill>
              </a:rPr>
              <a:t>SharePoint</a:t>
            </a:r>
          </a:p>
        </p:txBody>
      </p:sp>
      <p:sp>
        <p:nvSpPr>
          <p:cNvPr id="14" name="TextBox 13"/>
          <p:cNvSpPr txBox="1"/>
          <p:nvPr/>
        </p:nvSpPr>
        <p:spPr>
          <a:xfrm>
            <a:off x="2316452" y="2205276"/>
            <a:ext cx="953979" cy="276999"/>
          </a:xfrm>
          <a:prstGeom prst="rect">
            <a:avLst/>
          </a:prstGeom>
          <a:noFill/>
        </p:spPr>
        <p:txBody>
          <a:bodyPr wrap="none" lIns="0" tIns="0" rIns="0" bIns="0" rtlCol="0">
            <a:spAutoFit/>
          </a:bodyPr>
          <a:lstStyle/>
          <a:p>
            <a:r>
              <a:rPr lang="en-US" spc="-70" dirty="0" smtClean="0">
                <a:solidFill>
                  <a:schemeClr val="bg1"/>
                </a:solidFill>
              </a:rPr>
              <a:t>Web Page</a:t>
            </a:r>
          </a:p>
        </p:txBody>
      </p:sp>
      <p:sp>
        <p:nvSpPr>
          <p:cNvPr id="15" name="TextBox 14"/>
          <p:cNvSpPr txBox="1"/>
          <p:nvPr/>
        </p:nvSpPr>
        <p:spPr>
          <a:xfrm>
            <a:off x="1891978" y="4443549"/>
            <a:ext cx="1946495" cy="276999"/>
          </a:xfrm>
          <a:prstGeom prst="rect">
            <a:avLst/>
          </a:prstGeom>
          <a:noFill/>
        </p:spPr>
        <p:txBody>
          <a:bodyPr wrap="none" lIns="0" tIns="0" rIns="0" bIns="0" rtlCol="0">
            <a:spAutoFit/>
          </a:bodyPr>
          <a:lstStyle/>
          <a:p>
            <a:r>
              <a:rPr lang="en-US" spc="-70" dirty="0" smtClean="0"/>
              <a:t>SP.RequestExecutor.js</a:t>
            </a:r>
          </a:p>
        </p:txBody>
      </p:sp>
      <p:sp>
        <p:nvSpPr>
          <p:cNvPr id="16" name="TextBox 15"/>
          <p:cNvSpPr txBox="1"/>
          <p:nvPr/>
        </p:nvSpPr>
        <p:spPr>
          <a:xfrm>
            <a:off x="2428438" y="2843014"/>
            <a:ext cx="730008" cy="276999"/>
          </a:xfrm>
          <a:prstGeom prst="rect">
            <a:avLst/>
          </a:prstGeom>
          <a:noFill/>
        </p:spPr>
        <p:txBody>
          <a:bodyPr wrap="none" lIns="0" tIns="0" rIns="0" bIns="0" rtlCol="0">
            <a:spAutoFit/>
          </a:bodyPr>
          <a:lstStyle/>
          <a:p>
            <a:r>
              <a:rPr lang="en-US" spc="-70" dirty="0" smtClean="0"/>
              <a:t>IFRAME</a:t>
            </a:r>
          </a:p>
        </p:txBody>
      </p:sp>
      <p:sp>
        <p:nvSpPr>
          <p:cNvPr id="17" name="TextBox 16"/>
          <p:cNvSpPr txBox="1"/>
          <p:nvPr/>
        </p:nvSpPr>
        <p:spPr>
          <a:xfrm>
            <a:off x="7890542" y="2842727"/>
            <a:ext cx="888641" cy="276999"/>
          </a:xfrm>
          <a:prstGeom prst="rect">
            <a:avLst/>
          </a:prstGeom>
          <a:noFill/>
        </p:spPr>
        <p:txBody>
          <a:bodyPr wrap="none" lIns="0" tIns="0" rIns="0" bIns="0" rtlCol="0">
            <a:spAutoFit/>
          </a:bodyPr>
          <a:lstStyle/>
          <a:p>
            <a:r>
              <a:rPr lang="en-US" spc="-70" dirty="0" smtClean="0"/>
              <a:t>App Web</a:t>
            </a:r>
          </a:p>
        </p:txBody>
      </p:sp>
      <p:sp>
        <p:nvSpPr>
          <p:cNvPr id="18" name="TextBox 17"/>
          <p:cNvSpPr txBox="1"/>
          <p:nvPr/>
        </p:nvSpPr>
        <p:spPr>
          <a:xfrm>
            <a:off x="7494337" y="4356948"/>
            <a:ext cx="1791581" cy="276999"/>
          </a:xfrm>
          <a:prstGeom prst="rect">
            <a:avLst/>
          </a:prstGeom>
          <a:noFill/>
        </p:spPr>
        <p:txBody>
          <a:bodyPr wrap="none" lIns="0" tIns="0" rIns="0" bIns="0" rtlCol="0">
            <a:spAutoFit/>
          </a:bodyPr>
          <a:lstStyle/>
          <a:p>
            <a:r>
              <a:rPr lang="en-US" spc="-70" dirty="0" smtClean="0"/>
              <a:t>AppWebProxy.aspx</a:t>
            </a:r>
          </a:p>
        </p:txBody>
      </p:sp>
      <p:cxnSp>
        <p:nvCxnSpPr>
          <p:cNvPr id="20" name="Elbow Connector 19"/>
          <p:cNvCxnSpPr>
            <a:stCxn id="10" idx="0"/>
            <a:endCxn id="7" idx="3"/>
          </p:cNvCxnSpPr>
          <p:nvPr/>
        </p:nvCxnSpPr>
        <p:spPr>
          <a:xfrm rot="16200000" flipV="1">
            <a:off x="5604147" y="1412702"/>
            <a:ext cx="988243" cy="4583723"/>
          </a:xfrm>
          <a:prstGeom prst="bentConnector2">
            <a:avLst/>
          </a:prstGeom>
          <a:ln w="190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2" name="Left-Right Arrow 21"/>
          <p:cNvSpPr/>
          <p:nvPr/>
        </p:nvSpPr>
        <p:spPr bwMode="auto">
          <a:xfrm>
            <a:off x="3838473" y="2842727"/>
            <a:ext cx="3506628" cy="138499"/>
          </a:xfrm>
          <a:prstGeom prst="leftRightArrow">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23" name="Up Arrow 22"/>
          <p:cNvSpPr/>
          <p:nvPr/>
        </p:nvSpPr>
        <p:spPr bwMode="auto">
          <a:xfrm>
            <a:off x="2737695" y="3893730"/>
            <a:ext cx="250249" cy="356717"/>
          </a:xfrm>
          <a:prstGeom prst="upArrow">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nvGrpSpPr>
          <p:cNvPr id="26" name="Group 25"/>
          <p:cNvGrpSpPr/>
          <p:nvPr/>
        </p:nvGrpSpPr>
        <p:grpSpPr>
          <a:xfrm>
            <a:off x="7768088" y="4261810"/>
            <a:ext cx="1244077" cy="455277"/>
            <a:chOff x="4968813" y="3267637"/>
            <a:chExt cx="1244077" cy="455277"/>
          </a:xfrm>
        </p:grpSpPr>
        <p:sp>
          <p:nvSpPr>
            <p:cNvPr id="24" name="Flowchart: Alternate Process 23"/>
            <p:cNvSpPr/>
            <p:nvPr/>
          </p:nvSpPr>
          <p:spPr bwMode="auto">
            <a:xfrm>
              <a:off x="4968813" y="3267637"/>
              <a:ext cx="1244077" cy="455277"/>
            </a:xfrm>
            <a:prstGeom prst="flowChartAlternateProcess">
              <a:avLst/>
            </a:prstGeom>
            <a:solidFill>
              <a:schemeClr val="tx2">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25" name="TextBox 24"/>
            <p:cNvSpPr txBox="1"/>
            <p:nvPr/>
          </p:nvSpPr>
          <p:spPr>
            <a:xfrm>
              <a:off x="5108962" y="3425901"/>
              <a:ext cx="1075770" cy="153888"/>
            </a:xfrm>
            <a:prstGeom prst="rect">
              <a:avLst/>
            </a:prstGeom>
            <a:noFill/>
          </p:spPr>
          <p:txBody>
            <a:bodyPr wrap="square" lIns="0" tIns="0" rIns="0" bIns="0" rtlCol="0">
              <a:spAutoFit/>
            </a:bodyPr>
            <a:lstStyle/>
            <a:p>
              <a:r>
                <a:rPr lang="en-US" sz="1000" spc="-70" dirty="0" smtClean="0">
                  <a:solidFill>
                    <a:schemeClr val="bg1">
                      <a:lumMod val="50000"/>
                    </a:schemeClr>
                  </a:solidFill>
                </a:rPr>
                <a:t>AppWebProxy.aspx</a:t>
              </a:r>
            </a:p>
          </p:txBody>
        </p:sp>
      </p:grpSp>
    </p:spTree>
    <p:extLst>
      <p:ext uri="{BB962C8B-B14F-4D97-AF65-F5344CB8AC3E}">
        <p14:creationId xmlns:p14="http://schemas.microsoft.com/office/powerpoint/2010/main" val="326909762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0" presetClass="path" presetSubtype="0" accel="50000" decel="50000" fill="hold" nodeType="clickEffect">
                                  <p:stCondLst>
                                    <p:cond delay="0"/>
                                  </p:stCondLst>
                                  <p:childTnLst>
                                    <p:animMotion origin="layout" path="M -2.94347E-7 -0.20625 L -0.22662 -0.20625 C -0.32808 -0.20625 -0.45272 -0.19028 -0.45272 -0.17732 L -0.45272 -0.14769 " pathEditMode="relative" rAng="0" ptsTypes="AAAA">
                                      <p:cBhvr>
                                        <p:cTn id="6" dur="2000" fill="hold"/>
                                        <p:tgtEl>
                                          <p:spTgt spid="26"/>
                                        </p:tgtEl>
                                        <p:attrNameLst>
                                          <p:attrName>ppt_x</p:attrName>
                                          <p:attrName>ppt_y</p:attrName>
                                        </p:attrNameLst>
                                      </p:cBhvr>
                                      <p:rCtr x="-22636" y="2917"/>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Cross-Domain REST Calls</a:t>
            </a:r>
            <a:endParaRPr lang="en-US" dirty="0"/>
          </a:p>
        </p:txBody>
      </p:sp>
      <p:sp>
        <p:nvSpPr>
          <p:cNvPr id="3" name="Slide Number Placeholder 2"/>
          <p:cNvSpPr>
            <a:spLocks noGrp="1"/>
          </p:cNvSpPr>
          <p:nvPr>
            <p:ph type="sldNum" sz="quarter" idx="12"/>
          </p:nvPr>
        </p:nvSpPr>
        <p:spPr/>
        <p:txBody>
          <a:bodyPr/>
          <a:lstStyle/>
          <a:p>
            <a:fld id="{727B4C2D-45E2-4621-8491-2995EB46A674}" type="slidenum">
              <a:rPr lang="en-US" smtClean="0"/>
              <a:pPr/>
              <a:t>37</a:t>
            </a:fld>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1386" y="1194802"/>
            <a:ext cx="5090601" cy="2423370"/>
          </a:xfrm>
          <a:prstGeom prst="rect">
            <a:avLst/>
          </a:prstGeom>
          <a:ln>
            <a:solidFill>
              <a:schemeClr val="tx1"/>
            </a:solidFill>
          </a:ln>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81386" y="3836477"/>
            <a:ext cx="5296359" cy="2537680"/>
          </a:xfrm>
          <a:prstGeom prst="rect">
            <a:avLst/>
          </a:prstGeom>
          <a:ln>
            <a:solidFill>
              <a:schemeClr val="tx1"/>
            </a:solidFill>
          </a:ln>
        </p:spPr>
      </p:pic>
      <p:sp>
        <p:nvSpPr>
          <p:cNvPr id="8" name="TextBox 7"/>
          <p:cNvSpPr txBox="1"/>
          <p:nvPr/>
        </p:nvSpPr>
        <p:spPr>
          <a:xfrm>
            <a:off x="7191022" y="2221821"/>
            <a:ext cx="2979470" cy="369332"/>
          </a:xfrm>
          <a:prstGeom prst="rect">
            <a:avLst/>
          </a:prstGeom>
          <a:noFill/>
        </p:spPr>
        <p:txBody>
          <a:bodyPr wrap="none" lIns="0" tIns="0" rIns="0" bIns="0" rtlCol="0">
            <a:spAutoFit/>
          </a:bodyPr>
          <a:lstStyle/>
          <a:p>
            <a:r>
              <a:rPr lang="en-US" sz="2400" spc="-70" dirty="0" smtClean="0">
                <a:gradFill>
                  <a:gsLst>
                    <a:gs pos="2917">
                      <a:schemeClr val="bg2"/>
                    </a:gs>
                    <a:gs pos="95000">
                      <a:schemeClr val="bg2"/>
                    </a:gs>
                  </a:gsLst>
                  <a:lin ang="5400000" scaled="0"/>
                </a:gradFill>
              </a:rPr>
              <a:t>Call targeting App Web</a:t>
            </a:r>
          </a:p>
        </p:txBody>
      </p:sp>
      <p:sp>
        <p:nvSpPr>
          <p:cNvPr id="9" name="TextBox 8"/>
          <p:cNvSpPr txBox="1"/>
          <p:nvPr/>
        </p:nvSpPr>
        <p:spPr>
          <a:xfrm>
            <a:off x="7191022" y="4920651"/>
            <a:ext cx="3042628" cy="369332"/>
          </a:xfrm>
          <a:prstGeom prst="rect">
            <a:avLst/>
          </a:prstGeom>
          <a:noFill/>
        </p:spPr>
        <p:txBody>
          <a:bodyPr wrap="none" lIns="0" tIns="0" rIns="0" bIns="0" rtlCol="0">
            <a:spAutoFit/>
          </a:bodyPr>
          <a:lstStyle/>
          <a:p>
            <a:r>
              <a:rPr lang="en-US" sz="2400" spc="-70" dirty="0" smtClean="0">
                <a:gradFill>
                  <a:gsLst>
                    <a:gs pos="2917">
                      <a:schemeClr val="bg2"/>
                    </a:gs>
                    <a:gs pos="95000">
                      <a:schemeClr val="bg2"/>
                    </a:gs>
                  </a:gsLst>
                  <a:lin ang="5400000" scaled="0"/>
                </a:gradFill>
              </a:rPr>
              <a:t>Call targeting Host Web</a:t>
            </a:r>
          </a:p>
        </p:txBody>
      </p:sp>
    </p:spTree>
    <p:extLst>
      <p:ext uri="{BB962C8B-B14F-4D97-AF65-F5344CB8AC3E}">
        <p14:creationId xmlns:p14="http://schemas.microsoft.com/office/powerpoint/2010/main" val="2826727306"/>
      </p:ext>
    </p:extLst>
  </p:cSld>
  <p:clrMapOvr>
    <a:masterClrMapping/>
  </p:clrMapOvr>
  <p:transition>
    <p:fad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Cross-Domain CSOM Calls</a:t>
            </a:r>
            <a:endParaRPr lang="en-US" dirty="0"/>
          </a:p>
        </p:txBody>
      </p:sp>
      <p:sp>
        <p:nvSpPr>
          <p:cNvPr id="3" name="Slide Number Placeholder 2"/>
          <p:cNvSpPr>
            <a:spLocks noGrp="1"/>
          </p:cNvSpPr>
          <p:nvPr>
            <p:ph type="sldNum" sz="quarter" idx="12"/>
          </p:nvPr>
        </p:nvSpPr>
        <p:spPr/>
        <p:txBody>
          <a:bodyPr/>
          <a:lstStyle/>
          <a:p>
            <a:fld id="{727B4C2D-45E2-4621-8491-2995EB46A674}" type="slidenum">
              <a:rPr lang="en-US" smtClean="0"/>
              <a:pPr/>
              <a:t>38</a:t>
            </a:fld>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9112" y="1585901"/>
            <a:ext cx="5022015" cy="1089754"/>
          </a:xfrm>
          <a:prstGeom prst="rect">
            <a:avLst/>
          </a:prstGeom>
          <a:ln>
            <a:solidFill>
              <a:schemeClr val="tx1"/>
            </a:solidFill>
          </a:ln>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9112" y="4048832"/>
            <a:ext cx="4961050" cy="1303133"/>
          </a:xfrm>
          <a:prstGeom prst="rect">
            <a:avLst/>
          </a:prstGeom>
          <a:ln>
            <a:solidFill>
              <a:schemeClr val="tx1"/>
            </a:solidFill>
          </a:ln>
        </p:spPr>
      </p:pic>
      <p:sp>
        <p:nvSpPr>
          <p:cNvPr id="6" name="TextBox 5"/>
          <p:cNvSpPr txBox="1"/>
          <p:nvPr/>
        </p:nvSpPr>
        <p:spPr>
          <a:xfrm>
            <a:off x="6897511" y="1825204"/>
            <a:ext cx="2979470" cy="369332"/>
          </a:xfrm>
          <a:prstGeom prst="rect">
            <a:avLst/>
          </a:prstGeom>
          <a:noFill/>
        </p:spPr>
        <p:txBody>
          <a:bodyPr wrap="none" lIns="0" tIns="0" rIns="0" bIns="0" rtlCol="0">
            <a:spAutoFit/>
          </a:bodyPr>
          <a:lstStyle/>
          <a:p>
            <a:r>
              <a:rPr lang="en-US" sz="2400" spc="-70" dirty="0" smtClean="0">
                <a:gradFill>
                  <a:gsLst>
                    <a:gs pos="2917">
                      <a:schemeClr val="bg2"/>
                    </a:gs>
                    <a:gs pos="95000">
                      <a:schemeClr val="bg2"/>
                    </a:gs>
                  </a:gsLst>
                  <a:lin ang="5400000" scaled="0"/>
                </a:gradFill>
              </a:rPr>
              <a:t>Call targeting App Web</a:t>
            </a:r>
          </a:p>
        </p:txBody>
      </p:sp>
      <p:sp>
        <p:nvSpPr>
          <p:cNvPr id="7" name="TextBox 6"/>
          <p:cNvSpPr txBox="1"/>
          <p:nvPr/>
        </p:nvSpPr>
        <p:spPr>
          <a:xfrm>
            <a:off x="6897511" y="4524034"/>
            <a:ext cx="3042628" cy="369332"/>
          </a:xfrm>
          <a:prstGeom prst="rect">
            <a:avLst/>
          </a:prstGeom>
          <a:noFill/>
        </p:spPr>
        <p:txBody>
          <a:bodyPr wrap="none" lIns="0" tIns="0" rIns="0" bIns="0" rtlCol="0">
            <a:spAutoFit/>
          </a:bodyPr>
          <a:lstStyle/>
          <a:p>
            <a:r>
              <a:rPr lang="en-US" sz="2400" spc="-70" dirty="0" smtClean="0">
                <a:gradFill>
                  <a:gsLst>
                    <a:gs pos="2917">
                      <a:schemeClr val="bg2"/>
                    </a:gs>
                    <a:gs pos="95000">
                      <a:schemeClr val="bg2"/>
                    </a:gs>
                  </a:gsLst>
                  <a:lin ang="5400000" scaled="0"/>
                </a:gradFill>
              </a:rPr>
              <a:t>Call targeting Host Web</a:t>
            </a:r>
          </a:p>
        </p:txBody>
      </p:sp>
    </p:spTree>
    <p:extLst>
      <p:ext uri="{BB962C8B-B14F-4D97-AF65-F5344CB8AC3E}">
        <p14:creationId xmlns:p14="http://schemas.microsoft.com/office/powerpoint/2010/main" val="125047627"/>
      </p:ext>
    </p:extLst>
  </p:cSld>
  <p:clrMapOvr>
    <a:masterClrMapping/>
  </p:clrMapOvr>
  <p:transition>
    <p:fad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570903" y="1814048"/>
            <a:ext cx="7617922" cy="2881519"/>
          </a:xfrm>
        </p:spPr>
        <p:txBody>
          <a:bodyPr/>
          <a:lstStyle/>
          <a:p>
            <a:r>
              <a:rPr lang="en-US" dirty="0" smtClean="0"/>
              <a:t>Introduction</a:t>
            </a:r>
          </a:p>
          <a:p>
            <a:r>
              <a:rPr lang="en-US" dirty="0" smtClean="0"/>
              <a:t>Programming </a:t>
            </a:r>
            <a:r>
              <a:rPr lang="en-US" dirty="0" err="1" smtClean="0"/>
              <a:t>OAuth</a:t>
            </a:r>
            <a:endParaRPr lang="en-US" dirty="0" smtClean="0"/>
          </a:p>
          <a:p>
            <a:r>
              <a:rPr lang="en-US" dirty="0" smtClean="0"/>
              <a:t>Programming Cross-Domain Library</a:t>
            </a:r>
          </a:p>
        </p:txBody>
      </p:sp>
      <p:pic>
        <p:nvPicPr>
          <p:cNvPr id="4" name="Picture Placeholder 3"/>
          <p:cNvPicPr>
            <a:picLocks noGrp="1" noChangeAspect="1"/>
          </p:cNvPicPr>
          <p:nvPr>
            <p:ph type="pic" sz="quarter" idx="16"/>
          </p:nvPr>
        </p:nvPicPr>
        <p:blipFill>
          <a:blip r:embed="rId3">
            <a:extLst>
              <a:ext uri="{28A0092B-C50C-407E-A947-70E740481C1C}">
                <a14:useLocalDpi xmlns:a14="http://schemas.microsoft.com/office/drawing/2010/main" val="0"/>
              </a:ext>
            </a:extLst>
          </a:blip>
          <a:stretch>
            <a:fillRect/>
          </a:stretch>
        </p:blipFill>
        <p:spPr>
          <a:xfrm>
            <a:off x="269169" y="1905492"/>
            <a:ext cx="4301734" cy="2865616"/>
          </a:xfrm>
        </p:spPr>
      </p:pic>
      <p:sp>
        <p:nvSpPr>
          <p:cNvPr id="5" name="Title 4"/>
          <p:cNvSpPr>
            <a:spLocks noGrp="1"/>
          </p:cNvSpPr>
          <p:nvPr>
            <p:ph type="title"/>
          </p:nvPr>
        </p:nvSpPr>
        <p:spPr/>
        <p:txBody>
          <a:bodyPr/>
          <a:lstStyle/>
          <a:p>
            <a:r>
              <a:rPr lang="en-US" dirty="0" smtClean="0"/>
              <a:t>Summary</a:t>
            </a:r>
            <a:br>
              <a:rPr lang="en-US" dirty="0" smtClean="0"/>
            </a:br>
            <a:endParaRPr lang="en-US" dirty="0"/>
          </a:p>
        </p:txBody>
      </p:sp>
    </p:spTree>
    <p:extLst>
      <p:ext uri="{BB962C8B-B14F-4D97-AF65-F5344CB8AC3E}">
        <p14:creationId xmlns:p14="http://schemas.microsoft.com/office/powerpoint/2010/main" val="40171927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26"/>
          <p:cNvSpPr/>
          <p:nvPr/>
        </p:nvSpPr>
        <p:spPr bwMode="auto">
          <a:xfrm>
            <a:off x="1889090" y="1408577"/>
            <a:ext cx="3466681" cy="3716083"/>
          </a:xfrm>
          <a:prstGeom prst="rect">
            <a:avLst/>
          </a:prstGeom>
          <a:solidFill>
            <a:srgbClr val="EB3C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p:nvPr>
        </p:nvSpPr>
        <p:spPr/>
        <p:txBody>
          <a:bodyPr/>
          <a:lstStyle/>
          <a:p>
            <a:r>
              <a:rPr lang="en-US" dirty="0" smtClean="0"/>
              <a:t>Architecture</a:t>
            </a:r>
            <a:endParaRPr lang="en-US" dirty="0"/>
          </a:p>
        </p:txBody>
      </p:sp>
      <p:sp>
        <p:nvSpPr>
          <p:cNvPr id="3" name="Slide Number Placeholder 2"/>
          <p:cNvSpPr>
            <a:spLocks noGrp="1"/>
          </p:cNvSpPr>
          <p:nvPr>
            <p:ph type="sldNum" sz="quarter" idx="12"/>
          </p:nvPr>
        </p:nvSpPr>
        <p:spPr/>
        <p:txBody>
          <a:bodyPr/>
          <a:lstStyle/>
          <a:p>
            <a:fld id="{727B4C2D-45E2-4621-8491-2995EB46A674}" type="slidenum">
              <a:rPr lang="en-US" smtClean="0"/>
              <a:pPr/>
              <a:t>4</a:t>
            </a:fld>
            <a:endParaRPr lang="en-US" dirty="0"/>
          </a:p>
        </p:txBody>
      </p:sp>
      <p:sp>
        <p:nvSpPr>
          <p:cNvPr id="4" name="Rectangle 3"/>
          <p:cNvSpPr/>
          <p:nvPr/>
        </p:nvSpPr>
        <p:spPr bwMode="auto">
          <a:xfrm>
            <a:off x="2351314" y="2176366"/>
            <a:ext cx="2582426" cy="2476021"/>
          </a:xfrm>
          <a:prstGeom prst="rect">
            <a:avLst/>
          </a:prstGeom>
          <a:solidFill>
            <a:schemeClr val="accent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solidFill>
                  <a:schemeClr val="bg1">
                    <a:lumMod val="50000"/>
                  </a:schemeClr>
                </a:solidFill>
                <a:ea typeface="Segoe UI" pitchFamily="34" charset="0"/>
                <a:cs typeface="Segoe UI" pitchFamily="34" charset="0"/>
              </a:rPr>
              <a:t>Remote Web</a:t>
            </a:r>
          </a:p>
        </p:txBody>
      </p:sp>
      <p:sp>
        <p:nvSpPr>
          <p:cNvPr id="5" name="Flowchart: Magnetic Disk 4"/>
          <p:cNvSpPr/>
          <p:nvPr/>
        </p:nvSpPr>
        <p:spPr bwMode="auto">
          <a:xfrm>
            <a:off x="7084087" y="2176366"/>
            <a:ext cx="2703008" cy="874207"/>
          </a:xfrm>
          <a:prstGeom prst="flowChartMagneticDisk">
            <a:avLst/>
          </a:prstGeom>
          <a:solidFill>
            <a:srgbClr val="0070C0"/>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ea typeface="Segoe UI" pitchFamily="34" charset="0"/>
                <a:cs typeface="Segoe UI" pitchFamily="34" charset="0"/>
              </a:rPr>
              <a:t>Azure Data Market</a:t>
            </a: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5618774" y="5124659"/>
            <a:ext cx="949687" cy="1029813"/>
          </a:xfrm>
          <a:prstGeom prst="rect">
            <a:avLst/>
          </a:prstGeom>
        </p:spPr>
      </p:pic>
      <p:cxnSp>
        <p:nvCxnSpPr>
          <p:cNvPr id="21" name="Elbow Connector 20"/>
          <p:cNvCxnSpPr>
            <a:stCxn id="5" idx="2"/>
            <a:endCxn id="4" idx="3"/>
          </p:cNvCxnSpPr>
          <p:nvPr/>
        </p:nvCxnSpPr>
        <p:spPr>
          <a:xfrm rot="10800000" flipV="1">
            <a:off x="4933741" y="2613469"/>
            <a:ext cx="2150347" cy="800907"/>
          </a:xfrm>
          <a:prstGeom prst="bentConnector3">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2610705" y="1504811"/>
            <a:ext cx="2063642" cy="369332"/>
          </a:xfrm>
          <a:prstGeom prst="rect">
            <a:avLst/>
          </a:prstGeom>
          <a:noFill/>
        </p:spPr>
        <p:txBody>
          <a:bodyPr wrap="none" lIns="0" tIns="0" rIns="0" bIns="0" rtlCol="0">
            <a:spAutoFit/>
          </a:bodyPr>
          <a:lstStyle/>
          <a:p>
            <a:r>
              <a:rPr lang="en-US" sz="2400" spc="-70" dirty="0" smtClean="0">
                <a:solidFill>
                  <a:schemeClr val="bg1"/>
                </a:solidFill>
              </a:rPr>
              <a:t>Azure Web Sites</a:t>
            </a:r>
          </a:p>
        </p:txBody>
      </p:sp>
      <p:sp>
        <p:nvSpPr>
          <p:cNvPr id="6" name="Rounded Rectangle 5"/>
          <p:cNvSpPr/>
          <p:nvPr/>
        </p:nvSpPr>
        <p:spPr bwMode="auto">
          <a:xfrm>
            <a:off x="6591717" y="3223460"/>
            <a:ext cx="3315956" cy="1901199"/>
          </a:xfrm>
          <a:prstGeom prst="roundRect">
            <a:avLst/>
          </a:prstGeom>
          <a:solidFill>
            <a:srgbClr val="EB3C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29" name="Rounded Rectangle 28"/>
          <p:cNvSpPr/>
          <p:nvPr/>
        </p:nvSpPr>
        <p:spPr bwMode="auto">
          <a:xfrm>
            <a:off x="6745845" y="3313896"/>
            <a:ext cx="770320" cy="693337"/>
          </a:xfrm>
          <a:prstGeom prst="roundRect">
            <a:avLst/>
          </a:prstGeom>
          <a:solidFill>
            <a:schemeClr val="accent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2" name="Rounded Rectangle 31"/>
          <p:cNvSpPr/>
          <p:nvPr/>
        </p:nvSpPr>
        <p:spPr bwMode="auto">
          <a:xfrm>
            <a:off x="7417549" y="4204330"/>
            <a:ext cx="770320" cy="693337"/>
          </a:xfrm>
          <a:prstGeom prst="roundRect">
            <a:avLst/>
          </a:prstGeom>
          <a:solidFill>
            <a:schemeClr val="accent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3" name="TextBox 32"/>
          <p:cNvSpPr txBox="1"/>
          <p:nvPr/>
        </p:nvSpPr>
        <p:spPr>
          <a:xfrm>
            <a:off x="7571803" y="4304776"/>
            <a:ext cx="455894" cy="492443"/>
          </a:xfrm>
          <a:prstGeom prst="rect">
            <a:avLst/>
          </a:prstGeom>
          <a:noFill/>
        </p:spPr>
        <p:txBody>
          <a:bodyPr wrap="none" lIns="0" tIns="0" rIns="0" bIns="0" rtlCol="0">
            <a:spAutoFit/>
          </a:bodyPr>
          <a:lstStyle/>
          <a:p>
            <a:pPr algn="ctr"/>
            <a:r>
              <a:rPr lang="en-US" sz="1600" spc="-70" dirty="0" smtClean="0">
                <a:gradFill>
                  <a:gsLst>
                    <a:gs pos="2917">
                      <a:schemeClr val="bg2"/>
                    </a:gs>
                    <a:gs pos="95000">
                      <a:schemeClr val="bg2"/>
                    </a:gs>
                  </a:gsLst>
                  <a:lin ang="5400000" scaled="0"/>
                </a:gradFill>
              </a:rPr>
              <a:t>App</a:t>
            </a:r>
            <a:br>
              <a:rPr lang="en-US" sz="1600" spc="-70" dirty="0" smtClean="0">
                <a:gradFill>
                  <a:gsLst>
                    <a:gs pos="2917">
                      <a:schemeClr val="bg2"/>
                    </a:gs>
                    <a:gs pos="95000">
                      <a:schemeClr val="bg2"/>
                    </a:gs>
                  </a:gsLst>
                  <a:lin ang="5400000" scaled="0"/>
                </a:gradFill>
              </a:rPr>
            </a:br>
            <a:r>
              <a:rPr lang="en-US" sz="1600" spc="-70" dirty="0" smtClean="0">
                <a:gradFill>
                  <a:gsLst>
                    <a:gs pos="2917">
                      <a:schemeClr val="bg2"/>
                    </a:gs>
                    <a:gs pos="95000">
                      <a:schemeClr val="bg2"/>
                    </a:gs>
                  </a:gsLst>
                  <a:lin ang="5400000" scaled="0"/>
                </a:gradFill>
              </a:rPr>
              <a:t>Web</a:t>
            </a:r>
            <a:r>
              <a:rPr lang="en-US" sz="1600" spc="-70" baseline="30000" dirty="0" smtClean="0">
                <a:gradFill>
                  <a:gsLst>
                    <a:gs pos="2917">
                      <a:schemeClr val="bg2"/>
                    </a:gs>
                    <a:gs pos="95000">
                      <a:schemeClr val="bg2"/>
                    </a:gs>
                  </a:gsLst>
                  <a:lin ang="5400000" scaled="0"/>
                </a:gradFill>
              </a:rPr>
              <a:t>1</a:t>
            </a:r>
          </a:p>
        </p:txBody>
      </p:sp>
      <p:sp>
        <p:nvSpPr>
          <p:cNvPr id="36" name="TextBox 35"/>
          <p:cNvSpPr txBox="1"/>
          <p:nvPr/>
        </p:nvSpPr>
        <p:spPr>
          <a:xfrm>
            <a:off x="6899973" y="3413439"/>
            <a:ext cx="388120" cy="492443"/>
          </a:xfrm>
          <a:prstGeom prst="rect">
            <a:avLst/>
          </a:prstGeom>
          <a:noFill/>
        </p:spPr>
        <p:txBody>
          <a:bodyPr wrap="none" lIns="0" tIns="0" rIns="0" bIns="0" rtlCol="0">
            <a:spAutoFit/>
          </a:bodyPr>
          <a:lstStyle/>
          <a:p>
            <a:pPr algn="ctr"/>
            <a:r>
              <a:rPr lang="en-US" sz="1600" spc="-70" dirty="0" smtClean="0">
                <a:gradFill>
                  <a:gsLst>
                    <a:gs pos="2917">
                      <a:schemeClr val="bg2"/>
                    </a:gs>
                    <a:gs pos="95000">
                      <a:schemeClr val="bg2"/>
                    </a:gs>
                  </a:gsLst>
                  <a:lin ang="5400000" scaled="0"/>
                </a:gradFill>
              </a:rPr>
              <a:t>Host</a:t>
            </a:r>
            <a:br>
              <a:rPr lang="en-US" sz="1600" spc="-70" dirty="0" smtClean="0">
                <a:gradFill>
                  <a:gsLst>
                    <a:gs pos="2917">
                      <a:schemeClr val="bg2"/>
                    </a:gs>
                    <a:gs pos="95000">
                      <a:schemeClr val="bg2"/>
                    </a:gs>
                  </a:gsLst>
                  <a:lin ang="5400000" scaled="0"/>
                </a:gradFill>
              </a:rPr>
            </a:br>
            <a:r>
              <a:rPr lang="en-US" sz="1600" spc="-70" dirty="0" smtClean="0">
                <a:gradFill>
                  <a:gsLst>
                    <a:gs pos="2917">
                      <a:schemeClr val="bg2"/>
                    </a:gs>
                    <a:gs pos="95000">
                      <a:schemeClr val="bg2"/>
                    </a:gs>
                  </a:gsLst>
                  <a:lin ang="5400000" scaled="0"/>
                </a:gradFill>
              </a:rPr>
              <a:t>Web</a:t>
            </a:r>
          </a:p>
        </p:txBody>
      </p:sp>
      <p:cxnSp>
        <p:nvCxnSpPr>
          <p:cNvPr id="40" name="Elbow Connector 39"/>
          <p:cNvCxnSpPr>
            <a:stCxn id="29" idx="2"/>
            <a:endCxn id="32" idx="1"/>
          </p:cNvCxnSpPr>
          <p:nvPr/>
        </p:nvCxnSpPr>
        <p:spPr>
          <a:xfrm rot="16200000" flipH="1">
            <a:off x="7002394" y="4135844"/>
            <a:ext cx="543766" cy="286544"/>
          </a:xfrm>
          <a:prstGeom prst="bentConnector2">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8052129" y="3495561"/>
            <a:ext cx="1537399" cy="738664"/>
          </a:xfrm>
          <a:prstGeom prst="rect">
            <a:avLst/>
          </a:prstGeom>
          <a:noFill/>
        </p:spPr>
        <p:txBody>
          <a:bodyPr wrap="square" lIns="0" tIns="0" rIns="0" bIns="0" rtlCol="0">
            <a:spAutoFit/>
          </a:bodyPr>
          <a:lstStyle/>
          <a:p>
            <a:pPr algn="r"/>
            <a:r>
              <a:rPr lang="en-US" sz="2400" spc="-70" dirty="0" smtClean="0">
                <a:solidFill>
                  <a:schemeClr val="bg1"/>
                </a:solidFill>
              </a:rPr>
              <a:t>SharePoint Online</a:t>
            </a:r>
          </a:p>
        </p:txBody>
      </p:sp>
      <p:cxnSp>
        <p:nvCxnSpPr>
          <p:cNvPr id="19" name="Elbow Connector 18"/>
          <p:cNvCxnSpPr>
            <a:stCxn id="32" idx="1"/>
            <a:endCxn id="4" idx="3"/>
          </p:cNvCxnSpPr>
          <p:nvPr/>
        </p:nvCxnSpPr>
        <p:spPr>
          <a:xfrm rot="10800000">
            <a:off x="4933741" y="3414377"/>
            <a:ext cx="2483809" cy="1136622"/>
          </a:xfrm>
          <a:prstGeom prst="bentConnector3">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8" name="Elbow Connector 37"/>
          <p:cNvCxnSpPr>
            <a:stCxn id="29" idx="1"/>
            <a:endCxn id="4" idx="3"/>
          </p:cNvCxnSpPr>
          <p:nvPr/>
        </p:nvCxnSpPr>
        <p:spPr>
          <a:xfrm rot="10800000">
            <a:off x="4933741" y="3414377"/>
            <a:ext cx="1812105" cy="246188"/>
          </a:xfrm>
          <a:prstGeom prst="bentConnector3">
            <a:avLst>
              <a:gd name="adj1" fmla="val 50000"/>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5" name="Elbow Connector 54"/>
          <p:cNvCxnSpPr>
            <a:stCxn id="4" idx="2"/>
            <a:endCxn id="7" idx="3"/>
          </p:cNvCxnSpPr>
          <p:nvPr/>
        </p:nvCxnSpPr>
        <p:spPr>
          <a:xfrm rot="16200000" flipH="1">
            <a:off x="4137061" y="4157852"/>
            <a:ext cx="987179" cy="1976247"/>
          </a:xfrm>
          <a:prstGeom prst="bentConnector2">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7" name="Elbow Connector 56"/>
          <p:cNvCxnSpPr>
            <a:stCxn id="6" idx="2"/>
            <a:endCxn id="7" idx="1"/>
          </p:cNvCxnSpPr>
          <p:nvPr/>
        </p:nvCxnSpPr>
        <p:spPr>
          <a:xfrm rot="5400000">
            <a:off x="7151625" y="4541495"/>
            <a:ext cx="514907" cy="1681234"/>
          </a:xfrm>
          <a:prstGeom prst="bentConnector2">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a:off x="7409078" y="5982418"/>
            <a:ext cx="1738938" cy="246221"/>
          </a:xfrm>
          <a:prstGeom prst="rect">
            <a:avLst/>
          </a:prstGeom>
          <a:noFill/>
        </p:spPr>
        <p:txBody>
          <a:bodyPr wrap="none" lIns="0" tIns="0" rIns="0" bIns="0" rtlCol="0">
            <a:spAutoFit/>
          </a:bodyPr>
          <a:lstStyle/>
          <a:p>
            <a:r>
              <a:rPr lang="en-US" sz="1600" spc="-70" baseline="30000" dirty="0" smtClean="0">
                <a:gradFill>
                  <a:gsLst>
                    <a:gs pos="2917">
                      <a:schemeClr val="bg2"/>
                    </a:gs>
                    <a:gs pos="95000">
                      <a:schemeClr val="bg2"/>
                    </a:gs>
                  </a:gsLst>
                  <a:lin ang="5400000" scaled="0"/>
                </a:gradFill>
              </a:rPr>
              <a:t>1</a:t>
            </a:r>
            <a:r>
              <a:rPr lang="en-US" sz="1600" spc="-70" dirty="0" smtClean="0">
                <a:gradFill>
                  <a:gsLst>
                    <a:gs pos="2917">
                      <a:schemeClr val="bg2"/>
                    </a:gs>
                    <a:gs pos="95000">
                      <a:schemeClr val="bg2"/>
                    </a:gs>
                  </a:gsLst>
                  <a:lin ang="5400000" scaled="0"/>
                </a:gradFill>
              </a:rPr>
              <a:t>App Web is optional</a:t>
            </a:r>
          </a:p>
        </p:txBody>
      </p:sp>
      <p:sp>
        <p:nvSpPr>
          <p:cNvPr id="61" name="Flowchart: Magnetic Disk 60"/>
          <p:cNvSpPr/>
          <p:nvPr/>
        </p:nvSpPr>
        <p:spPr bwMode="auto">
          <a:xfrm>
            <a:off x="7084086" y="1231873"/>
            <a:ext cx="2703009" cy="874207"/>
          </a:xfrm>
          <a:prstGeom prst="flowChartMagneticDisk">
            <a:avLst/>
          </a:prstGeom>
          <a:solidFill>
            <a:srgbClr val="0070C0"/>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ea typeface="Segoe UI" pitchFamily="34" charset="0"/>
                <a:cs typeface="Segoe UI" pitchFamily="34" charset="0"/>
              </a:rPr>
              <a:t>SQL Azure</a:t>
            </a:r>
          </a:p>
        </p:txBody>
      </p:sp>
      <p:cxnSp>
        <p:nvCxnSpPr>
          <p:cNvPr id="64" name="Elbow Connector 63"/>
          <p:cNvCxnSpPr/>
          <p:nvPr/>
        </p:nvCxnSpPr>
        <p:spPr>
          <a:xfrm rot="10800000" flipV="1">
            <a:off x="4946948" y="1668976"/>
            <a:ext cx="2127090" cy="1644919"/>
          </a:xfrm>
          <a:prstGeom prst="bentConnector3">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99519801"/>
      </p:ext>
    </p:extLst>
  </p:cSld>
  <p:clrMapOvr>
    <a:masterClrMapping/>
  </p:clrMapOvr>
  <p:transition>
    <p:fad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3"/>
          <p:cNvSpPr txBox="1">
            <a:spLocks noChangeArrowheads="1"/>
          </p:cNvSpPr>
          <p:nvPr/>
        </p:nvSpPr>
        <p:spPr bwMode="blackWhite">
          <a:xfrm>
            <a:off x="520700" y="6298298"/>
            <a:ext cx="11173090" cy="323165"/>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14099" eaLnBrk="0" hangingPunct="0"/>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2012 Microsoft </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Corporation. All rights reserved. Microsoft, Windows,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and </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other product names are or may be registered trademarks and/or trademarks in the U.S. and/or other countries.</a:t>
            </a:r>
          </a:p>
          <a:p>
            <a:pPr defTabSz="914099" eaLnBrk="0" hangingPunct="0"/>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a:r>
            <a:b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b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Microsoft</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 and Microsoft cannot guarantee the accuracy of any information provided after the date of this presentation.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MICROSOFT </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MAKES NO WARRANTIES, EXPRESS, IMPLIED OR STATUTORY, AS TO THE INFORMATION IN THIS PRESENTATION.</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01" y="2452644"/>
            <a:ext cx="3657600" cy="1401115"/>
          </a:xfrm>
          <a:prstGeom prst="rect">
            <a:avLst/>
          </a:prstGeom>
        </p:spPr>
      </p:pic>
    </p:spTree>
    <p:extLst>
      <p:ext uri="{BB962C8B-B14F-4D97-AF65-F5344CB8AC3E}">
        <p14:creationId xmlns:p14="http://schemas.microsoft.com/office/powerpoint/2010/main" val="108226113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8"/>
            <a:ext cx="11149013" cy="4450583"/>
          </a:xfrm>
        </p:spPr>
        <p:txBody>
          <a:bodyPr/>
          <a:lstStyle/>
          <a:p>
            <a:r>
              <a:rPr lang="en-US" dirty="0" smtClean="0"/>
              <a:t>Remote web always has full rights to app web</a:t>
            </a:r>
          </a:p>
          <a:p>
            <a:r>
              <a:rPr lang="en-US" dirty="0" smtClean="0"/>
              <a:t>App permissions are the lesser of user and app permissions to the given resource</a:t>
            </a:r>
          </a:p>
          <a:p>
            <a:r>
              <a:rPr lang="en-US" dirty="0" smtClean="0"/>
              <a:t>Provider-hosted app can utilize “app-only” permissions to “elevate” privileges.</a:t>
            </a:r>
            <a:endParaRPr lang="en-US" dirty="0"/>
          </a:p>
        </p:txBody>
      </p:sp>
      <p:sp>
        <p:nvSpPr>
          <p:cNvPr id="3" name="Title 2"/>
          <p:cNvSpPr>
            <a:spLocks noGrp="1"/>
          </p:cNvSpPr>
          <p:nvPr>
            <p:ph type="title"/>
          </p:nvPr>
        </p:nvSpPr>
        <p:spPr/>
        <p:txBody>
          <a:bodyPr/>
          <a:lstStyle/>
          <a:p>
            <a:r>
              <a:rPr lang="en-US" dirty="0" smtClean="0"/>
              <a:t>App Permissions</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5</a:t>
            </a:fld>
            <a:endParaRPr lang="en-US" dirty="0"/>
          </a:p>
        </p:txBody>
      </p:sp>
    </p:spTree>
    <p:extLst>
      <p:ext uri="{BB962C8B-B14F-4D97-AF65-F5344CB8AC3E}">
        <p14:creationId xmlns:p14="http://schemas.microsoft.com/office/powerpoint/2010/main" val="1694268706"/>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9"/>
            <a:ext cx="11149013" cy="4410390"/>
          </a:xfrm>
        </p:spPr>
        <p:txBody>
          <a:bodyPr/>
          <a:lstStyle/>
          <a:p>
            <a:r>
              <a:rPr lang="en-US" dirty="0" smtClean="0"/>
              <a:t>Considers app permissions only, ignores user</a:t>
            </a:r>
          </a:p>
          <a:p>
            <a:r>
              <a:rPr lang="en-US" dirty="0" smtClean="0"/>
              <a:t>Set </a:t>
            </a:r>
            <a:r>
              <a:rPr lang="en-US" dirty="0" err="1" smtClean="0"/>
              <a:t>AllowAppOnlyPolicy</a:t>
            </a:r>
            <a:r>
              <a:rPr lang="en-US" dirty="0" smtClean="0"/>
              <a:t> to true in </a:t>
            </a:r>
            <a:r>
              <a:rPr lang="en-US" dirty="0" err="1" smtClean="0"/>
              <a:t>AppManifest</a:t>
            </a:r>
            <a:endParaRPr lang="en-US" dirty="0" smtClean="0"/>
          </a:p>
          <a:p>
            <a:endParaRPr lang="en-US" dirty="0" smtClean="0"/>
          </a:p>
          <a:p>
            <a:r>
              <a:rPr lang="en-US" dirty="0" smtClean="0"/>
              <a:t>Get an app-only token</a:t>
            </a:r>
            <a:endParaRPr lang="en-US" dirty="0"/>
          </a:p>
        </p:txBody>
      </p:sp>
      <p:sp>
        <p:nvSpPr>
          <p:cNvPr id="3" name="Title 2"/>
          <p:cNvSpPr>
            <a:spLocks noGrp="1"/>
          </p:cNvSpPr>
          <p:nvPr>
            <p:ph type="title"/>
          </p:nvPr>
        </p:nvSpPr>
        <p:spPr/>
        <p:txBody>
          <a:bodyPr/>
          <a:lstStyle/>
          <a:p>
            <a:r>
              <a:rPr lang="en-US" dirty="0" smtClean="0"/>
              <a:t>App-Only Permissions</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6</a:t>
            </a:fld>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5125" y="3119655"/>
            <a:ext cx="8687683" cy="648477"/>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81386" y="4663617"/>
            <a:ext cx="9222974" cy="631863"/>
          </a:xfrm>
          <a:prstGeom prst="rect">
            <a:avLst/>
          </a:prstGeom>
        </p:spPr>
      </p:pic>
    </p:spTree>
    <p:extLst>
      <p:ext uri="{BB962C8B-B14F-4D97-AF65-F5344CB8AC3E}">
        <p14:creationId xmlns:p14="http://schemas.microsoft.com/office/powerpoint/2010/main" val="2991725822"/>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1" y="1212148"/>
            <a:ext cx="11149013" cy="4951758"/>
          </a:xfrm>
        </p:spPr>
        <p:txBody>
          <a:bodyPr/>
          <a:lstStyle/>
          <a:p>
            <a:r>
              <a:rPr lang="en-US" dirty="0" smtClean="0"/>
              <a:t>Web Project</a:t>
            </a:r>
          </a:p>
          <a:p>
            <a:pPr lvl="1"/>
            <a:r>
              <a:rPr lang="en-US" dirty="0" smtClean="0"/>
              <a:t>ASP.NET Web Forms</a:t>
            </a:r>
          </a:p>
          <a:p>
            <a:pPr lvl="1"/>
            <a:r>
              <a:rPr lang="en-US" dirty="0" smtClean="0"/>
              <a:t>MVC 5</a:t>
            </a:r>
          </a:p>
          <a:p>
            <a:r>
              <a:rPr lang="en-US" dirty="0" smtClean="0"/>
              <a:t>Authorization</a:t>
            </a:r>
          </a:p>
          <a:p>
            <a:pPr lvl="1"/>
            <a:r>
              <a:rPr lang="en-US" dirty="0"/>
              <a:t>Azure Access Control Services</a:t>
            </a:r>
          </a:p>
          <a:p>
            <a:pPr lvl="1"/>
            <a:r>
              <a:rPr lang="en-US" dirty="0" smtClean="0"/>
              <a:t>Server-to-Server High Trust</a:t>
            </a:r>
          </a:p>
          <a:p>
            <a:r>
              <a:rPr lang="en-US" dirty="0" smtClean="0"/>
              <a:t>Programmability</a:t>
            </a:r>
          </a:p>
          <a:p>
            <a:pPr lvl="1"/>
            <a:r>
              <a:rPr lang="en-US" dirty="0" err="1" smtClean="0"/>
              <a:t>SharePointContextProvider</a:t>
            </a:r>
            <a:r>
              <a:rPr lang="en-US" dirty="0" smtClean="0"/>
              <a:t> class</a:t>
            </a:r>
          </a:p>
          <a:p>
            <a:pPr lvl="1"/>
            <a:r>
              <a:rPr lang="en-US" dirty="0" smtClean="0"/>
              <a:t>Managed CSOM or REST</a:t>
            </a:r>
          </a:p>
          <a:p>
            <a:pPr lvl="1"/>
            <a:r>
              <a:rPr lang="en-US" dirty="0" smtClean="0"/>
              <a:t>JavaScript Cross-Domain Library</a:t>
            </a:r>
            <a:endParaRPr lang="en-US" dirty="0"/>
          </a:p>
        </p:txBody>
      </p:sp>
      <p:sp>
        <p:nvSpPr>
          <p:cNvPr id="3" name="Title 2"/>
          <p:cNvSpPr>
            <a:spLocks noGrp="1"/>
          </p:cNvSpPr>
          <p:nvPr>
            <p:ph type="title"/>
          </p:nvPr>
        </p:nvSpPr>
        <p:spPr/>
        <p:txBody>
          <a:bodyPr/>
          <a:lstStyle/>
          <a:p>
            <a:r>
              <a:rPr lang="en-US" dirty="0" smtClean="0"/>
              <a:t>Creating Provider-Hosted Apps</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7</a:t>
            </a:fld>
            <a:endParaRPr lang="en-US" dirty="0"/>
          </a:p>
        </p:txBody>
      </p:sp>
    </p:spTree>
    <p:extLst>
      <p:ext uri="{BB962C8B-B14F-4D97-AF65-F5344CB8AC3E}">
        <p14:creationId xmlns:p14="http://schemas.microsoft.com/office/powerpoint/2010/main" val="306890160"/>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Programming </a:t>
            </a:r>
            <a:r>
              <a:rPr lang="en-US" dirty="0" err="1" smtClean="0"/>
              <a:t>OAuth</a:t>
            </a:r>
            <a:endParaRPr lang="en-US" dirty="0"/>
          </a:p>
        </p:txBody>
      </p:sp>
      <p:sp>
        <p:nvSpPr>
          <p:cNvPr id="9" name="Subtitle 4"/>
          <p:cNvSpPr>
            <a:spLocks noGrp="1"/>
          </p:cNvSpPr>
          <p:nvPr>
            <p:ph type="subTitle" idx="1"/>
          </p:nvPr>
        </p:nvSpPr>
        <p:spPr/>
        <p:txBody>
          <a:bodyPr/>
          <a:lstStyle/>
          <a:p>
            <a:pPr lvl="0"/>
            <a:endParaRPr lang="en-US" dirty="0"/>
          </a:p>
        </p:txBody>
      </p:sp>
    </p:spTree>
    <p:extLst>
      <p:ext uri="{BB962C8B-B14F-4D97-AF65-F5344CB8AC3E}">
        <p14:creationId xmlns:p14="http://schemas.microsoft.com/office/powerpoint/2010/main" val="1268031970"/>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8"/>
            <a:ext cx="11149013" cy="4159181"/>
          </a:xfrm>
        </p:spPr>
        <p:txBody>
          <a:bodyPr/>
          <a:lstStyle/>
          <a:p>
            <a:r>
              <a:rPr lang="en-US" dirty="0" smtClean="0"/>
              <a:t>Simple mechanism to grant a third party access to a user’s resources without sharing the user’s password.</a:t>
            </a:r>
          </a:p>
          <a:p>
            <a:r>
              <a:rPr lang="en-US" dirty="0" smtClean="0"/>
              <a:t>Cross platform app authorization</a:t>
            </a:r>
          </a:p>
          <a:p>
            <a:r>
              <a:rPr lang="en-US" dirty="0" smtClean="0"/>
              <a:t>Internet Standard supported by Azure, Facebook, Google, Twitter, and more</a:t>
            </a:r>
            <a:endParaRPr lang="en-US" dirty="0"/>
          </a:p>
        </p:txBody>
      </p:sp>
      <p:sp>
        <p:nvSpPr>
          <p:cNvPr id="3" name="Title 2"/>
          <p:cNvSpPr>
            <a:spLocks noGrp="1"/>
          </p:cNvSpPr>
          <p:nvPr>
            <p:ph type="title"/>
          </p:nvPr>
        </p:nvSpPr>
        <p:spPr/>
        <p:txBody>
          <a:bodyPr/>
          <a:lstStyle/>
          <a:p>
            <a:r>
              <a:rPr lang="en-US" dirty="0" smtClean="0"/>
              <a:t>What is </a:t>
            </a:r>
            <a:r>
              <a:rPr lang="en-US" dirty="0" err="1" smtClean="0"/>
              <a:t>OAuth</a:t>
            </a:r>
            <a:r>
              <a:rPr lang="en-US" dirty="0" smtClean="0"/>
              <a:t> 2.0?</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9</a:t>
            </a:fld>
            <a:endParaRPr lang="en-US" dirty="0"/>
          </a:p>
        </p:txBody>
      </p:sp>
    </p:spTree>
    <p:extLst>
      <p:ext uri="{BB962C8B-B14F-4D97-AF65-F5344CB8AC3E}">
        <p14:creationId xmlns:p14="http://schemas.microsoft.com/office/powerpoint/2010/main" val="3378559001"/>
      </p:ext>
    </p:extLst>
  </p:cSld>
  <p:clrMapOvr>
    <a:masterClrMapping/>
  </p:clrMapOvr>
  <p:transition>
    <p:fade/>
  </p:transition>
</p:sld>
</file>

<file path=ppt/theme/theme1.xml><?xml version="1.0" encoding="utf-8"?>
<a:theme xmlns:a="http://schemas.openxmlformats.org/drawingml/2006/main" name="5-30055_Office Template 2012 - 16x9 - White Background">
  <a:themeElements>
    <a:clrScheme name="Office light">
      <a:dk1>
        <a:srgbClr val="000000"/>
      </a:dk1>
      <a:lt1>
        <a:srgbClr val="FFFFFF"/>
      </a:lt1>
      <a:dk2>
        <a:srgbClr val="DC3C00"/>
      </a:dk2>
      <a:lt2>
        <a:srgbClr val="797A7D"/>
      </a:lt2>
      <a:accent1>
        <a:srgbClr val="DC3C00"/>
      </a:accent1>
      <a:accent2>
        <a:srgbClr val="FF8C00"/>
      </a:accent2>
      <a:accent3>
        <a:srgbClr val="FFB900"/>
      </a:accent3>
      <a:accent4>
        <a:srgbClr val="007233"/>
      </a:accent4>
      <a:accent5>
        <a:srgbClr val="00188F"/>
      </a:accent5>
      <a:accent6>
        <a:srgbClr val="68217A"/>
      </a:accent6>
      <a:hlink>
        <a:srgbClr val="FF8C00"/>
      </a:hlink>
      <a:folHlink>
        <a:srgbClr val="DC3C0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extLst>
    <a:ext uri="{05A4C25C-085E-4340-85A3-A5531E510DB2}">
      <thm15:themeFamily xmlns:thm15="http://schemas.microsoft.com/office/thememl/2012/main" name="Office_Template_16x9_WHITE.potx" id="{BAC85760-2BE3-4369-8D6A-792FA239637A}" vid="{0B6ECECE-D832-4A6D-9382-4D4E764C03DC}"/>
    </a:ext>
  </a:extLst>
</a:theme>
</file>

<file path=ppt/theme/theme2.xml><?xml version="1.0" encoding="utf-8"?>
<a:theme xmlns:a="http://schemas.openxmlformats.org/drawingml/2006/main" name="5-30055_Office Template 2012 - 16x9 - Colored Accent Slides">
  <a:themeElements>
    <a:clrScheme name="Office dark 2">
      <a:dk1>
        <a:srgbClr val="000000"/>
      </a:dk1>
      <a:lt1>
        <a:srgbClr val="FFFFFF"/>
      </a:lt1>
      <a:dk2>
        <a:srgbClr val="000000"/>
      </a:dk2>
      <a:lt2>
        <a:srgbClr val="FFFFFF"/>
      </a:lt2>
      <a:accent1>
        <a:srgbClr val="0072C6"/>
      </a:accent1>
      <a:accent2>
        <a:srgbClr val="DC3C00"/>
      </a:accent2>
      <a:accent3>
        <a:srgbClr val="007233"/>
      </a:accent3>
      <a:accent4>
        <a:srgbClr val="00188F"/>
      </a:accent4>
      <a:accent5>
        <a:srgbClr val="68217A"/>
      </a:accent5>
      <a:accent6>
        <a:srgbClr val="505050"/>
      </a:accent6>
      <a:hlink>
        <a:srgbClr val="82CAFF"/>
      </a:hlink>
      <a:folHlink>
        <a:srgbClr val="C0E4F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Office_Template_16x9_WHITE.potx" id="{BAC85760-2BE3-4369-8D6A-792FA239637A}" vid="{A93E73D1-45C6-4FF9-A009-9C9E7F69F4DC}"/>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A2E4C90AA7333249A7DBC8CC6F49919B" ma:contentTypeVersion="1" ma:contentTypeDescription="Create a new document." ma:contentTypeScope="" ma:versionID="e7b09f0f38d7ed30c7da14951e97abcc">
  <xsd:schema xmlns:xsd="http://www.w3.org/2001/XMLSchema" xmlns:xs="http://www.w3.org/2001/XMLSchema" xmlns:p="http://schemas.microsoft.com/office/2006/metadata/properties" xmlns:ns2="5fad15d0-477e-40da-a20d-40d4ca777cbd" targetNamespace="http://schemas.microsoft.com/office/2006/metadata/properties" ma:root="true" ma:fieldsID="0cee24db179c30c5ebec40b677cadf70" ns2:_="">
    <xsd:import namespace="5fad15d0-477e-40da-a20d-40d4ca777cbd"/>
    <xsd:element name="properties">
      <xsd:complexType>
        <xsd:sequence>
          <xsd:element name="documentManagement">
            <xsd:complexType>
              <xsd:all>
                <xsd:element ref="ns2: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fad15d0-477e-40da-a20d-40d4ca777cbd"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1E0CE18-CA03-4891-9CD8-3448778E3D53}">
  <ds:schemaRefs>
    <ds:schemaRef ds:uri="http://schemas.microsoft.com/sharepoint/v3/contenttype/forms"/>
  </ds:schemaRefs>
</ds:datastoreItem>
</file>

<file path=customXml/itemProps2.xml><?xml version="1.0" encoding="utf-8"?>
<ds:datastoreItem xmlns:ds="http://schemas.openxmlformats.org/officeDocument/2006/customXml" ds:itemID="{F17DCE38-6787-497B-B958-75817420EB1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fad15d0-477e-40da-a20d-40d4ca777cb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DA593625-DB14-4FB0-B5A9-3269FA9C120B}">
  <ds:schemaRefs>
    <ds:schemaRef ds:uri="http://schemas.microsoft.com/office/2006/documentManagement/types"/>
    <ds:schemaRef ds:uri="http://purl.org/dc/elements/1.1/"/>
    <ds:schemaRef ds:uri="http://schemas.microsoft.com/office/2006/metadata/properties"/>
    <ds:schemaRef ds:uri="5fad15d0-477e-40da-a20d-40d4ca777cbd"/>
    <ds:schemaRef ds:uri="http://www.w3.org/XML/1998/namespace"/>
    <ds:schemaRef ds:uri="http://schemas.microsoft.com/office/infopath/2007/PartnerControls"/>
    <ds:schemaRef ds:uri="http://purl.org/dc/dcmitype/"/>
    <ds:schemaRef ds:uri="http://schemas.openxmlformats.org/package/2006/metadata/core-properties"/>
    <ds:schemaRef ds:uri="http://purl.org/dc/terms/"/>
  </ds:schemaRefs>
</ds:datastoreItem>
</file>

<file path=docProps/app.xml><?xml version="1.0" encoding="utf-8"?>
<Properties xmlns="http://schemas.openxmlformats.org/officeDocument/2006/extended-properties" xmlns:vt="http://schemas.openxmlformats.org/officeDocument/2006/docPropsVTypes">
  <Template>Office_Template_16x9_WHITE</Template>
  <TotalTime>0</TotalTime>
  <Words>4713</Words>
  <Application>Microsoft Office PowerPoint</Application>
  <PresentationFormat>Custom</PresentationFormat>
  <Paragraphs>455</Paragraphs>
  <Slides>40</Slides>
  <Notes>25</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40</vt:i4>
      </vt:variant>
    </vt:vector>
  </HeadingPairs>
  <TitlesOfParts>
    <vt:vector size="49" baseType="lpstr">
      <vt:lpstr>Arial</vt:lpstr>
      <vt:lpstr>Calibri</vt:lpstr>
      <vt:lpstr>Consolas</vt:lpstr>
      <vt:lpstr>Lucida Console</vt:lpstr>
      <vt:lpstr>Segoe UI</vt:lpstr>
      <vt:lpstr>Segoe UI Light</vt:lpstr>
      <vt:lpstr>Wingdings</vt:lpstr>
      <vt:lpstr>5-30055_Office Template 2012 - 16x9 - White Background</vt:lpstr>
      <vt:lpstr>5-30055_Office Template 2012 - 16x9 - Colored Accent Slides</vt:lpstr>
      <vt:lpstr>Hooking into Apps for SharePoint</vt:lpstr>
      <vt:lpstr>Agenda </vt:lpstr>
      <vt:lpstr>Introduction</vt:lpstr>
      <vt:lpstr>Architecture</vt:lpstr>
      <vt:lpstr>App Permissions</vt:lpstr>
      <vt:lpstr>App-Only Permissions</vt:lpstr>
      <vt:lpstr>Creating Provider-Hosted Apps</vt:lpstr>
      <vt:lpstr>Programming OAuth</vt:lpstr>
      <vt:lpstr>What is OAuth 2.0?</vt:lpstr>
      <vt:lpstr>OAuth 2.0 Tokens</vt:lpstr>
      <vt:lpstr>App Principals</vt:lpstr>
      <vt:lpstr>Registering a New App</vt:lpstr>
      <vt:lpstr>Provider-Hosted App Flow Scenario</vt:lpstr>
      <vt:lpstr>OAuth 2.0 Flow Provider-Hosted App</vt:lpstr>
      <vt:lpstr>OAuth 2.0 Flow Provider-Hosted App</vt:lpstr>
      <vt:lpstr>OAuth 2.0 Flow Provider-Hosted App</vt:lpstr>
      <vt:lpstr>OAuth 2.0 Flow Provider-Hosted App</vt:lpstr>
      <vt:lpstr>OAuth 2.0 Flow Provider-Hosted App</vt:lpstr>
      <vt:lpstr>OAuth 2.0 Flow Provider-Hosted App</vt:lpstr>
      <vt:lpstr>OAuth 2.0 Flow Provider-Hosted App</vt:lpstr>
      <vt:lpstr>OAuth 2.0 Flow Provider-Hosted App</vt:lpstr>
      <vt:lpstr>OAuth 2.0 Flow Provider-Hosted App</vt:lpstr>
      <vt:lpstr>OAuth 2.0 Flow Provider-Hosted App</vt:lpstr>
      <vt:lpstr>SharePointContextProvider Class</vt:lpstr>
      <vt:lpstr>SharePointAcsContext Class</vt:lpstr>
      <vt:lpstr>Making REST Calls with OAuth</vt:lpstr>
      <vt:lpstr>Making CSOM Calls with OAuth</vt:lpstr>
      <vt:lpstr>Validating Context Token</vt:lpstr>
      <vt:lpstr>Managing SharePoint Context</vt:lpstr>
      <vt:lpstr>Managing Security Tokens</vt:lpstr>
      <vt:lpstr>Managed CSOM</vt:lpstr>
      <vt:lpstr>Managed REST</vt:lpstr>
      <vt:lpstr>Programming Cross-Domain Library</vt:lpstr>
      <vt:lpstr>Cross Domain Library</vt:lpstr>
      <vt:lpstr>Loading the Cross-Domain Library</vt:lpstr>
      <vt:lpstr>Cross-Domain Library Architecture</vt:lpstr>
      <vt:lpstr>Cross-Domain REST Calls</vt:lpstr>
      <vt:lpstr>Cross-Domain CSOM Calls</vt:lpstr>
      <vt:lpstr>Summary </vt:lpstr>
      <vt:lpstr>PowerPoint Presentation</vt:lpstr>
    </vt:vector>
  </TitlesOfParts>
  <Manager/>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2014-07-23T12:37:45Z</dcterms:created>
  <dcterms:modified xsi:type="dcterms:W3CDTF">2015-06-01T03:10:08Z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MyDocuments">
    <vt:bool>true</vt:bool>
  </property>
  <property fmtid="{D5CDD505-2E9C-101B-9397-08002B2CF9AE}" pid="3" name="ContentTypeId">
    <vt:lpwstr>0x010100A2E4C90AA7333249A7DBC8CC6F49919B</vt:lpwstr>
  </property>
</Properties>
</file>