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5" r:id="rId2"/>
  </p:sldMasterIdLst>
  <p:notesMasterIdLst>
    <p:notesMasterId r:id="rId11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38A94-C507-3640-A37A-7F3DC3FEF5A8}" v="128" dt="2024-06-06T10:33:09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/>
    <p:restoredTop sz="60544"/>
  </p:normalViewPr>
  <p:slideViewPr>
    <p:cSldViewPr snapToGrid="0">
      <p:cViewPr varScale="1">
        <p:scale>
          <a:sx n="75" d="100"/>
          <a:sy n="75" d="100"/>
        </p:scale>
        <p:origin x="2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7A1536-B81D-4E30-819E-81B15C5A6A4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A229B8-2CEA-44B2-B00C-94521A6E69B1}">
      <dgm:prSet/>
      <dgm:spPr/>
      <dgm:t>
        <a:bodyPr/>
        <a:lstStyle/>
        <a:p>
          <a:r>
            <a:rPr lang="en-GB" dirty="0"/>
            <a:t>Increased data rates and capacity</a:t>
          </a:r>
          <a:endParaRPr lang="en-US" dirty="0"/>
        </a:p>
      </dgm:t>
    </dgm:pt>
    <dgm:pt modelId="{4A533886-862C-492D-AA13-A992562FE694}" type="parTrans" cxnId="{50E1576F-FEA0-4FDE-9A54-A3E3F76448BD}">
      <dgm:prSet/>
      <dgm:spPr/>
      <dgm:t>
        <a:bodyPr/>
        <a:lstStyle/>
        <a:p>
          <a:endParaRPr lang="en-US"/>
        </a:p>
      </dgm:t>
    </dgm:pt>
    <dgm:pt modelId="{7BF80A13-D890-4C45-BD6A-B2D5A410BA62}" type="sibTrans" cxnId="{50E1576F-FEA0-4FDE-9A54-A3E3F76448BD}">
      <dgm:prSet/>
      <dgm:spPr/>
      <dgm:t>
        <a:bodyPr/>
        <a:lstStyle/>
        <a:p>
          <a:endParaRPr lang="en-US"/>
        </a:p>
      </dgm:t>
    </dgm:pt>
    <dgm:pt modelId="{D553D1E4-E84E-49EA-9ABD-F7DA9C0E1357}">
      <dgm:prSet/>
      <dgm:spPr/>
      <dgm:t>
        <a:bodyPr/>
        <a:lstStyle/>
        <a:p>
          <a:r>
            <a:rPr lang="en-GB" dirty="0"/>
            <a:t>Improved coverage and connectivity </a:t>
          </a:r>
          <a:endParaRPr lang="en-US" dirty="0"/>
        </a:p>
      </dgm:t>
    </dgm:pt>
    <dgm:pt modelId="{922C3BAE-ADA5-4F87-B5E7-90BC9BB1DBCC}" type="parTrans" cxnId="{28C47F2F-3648-4AC8-B400-591D98A0E85A}">
      <dgm:prSet/>
      <dgm:spPr/>
      <dgm:t>
        <a:bodyPr/>
        <a:lstStyle/>
        <a:p>
          <a:endParaRPr lang="en-US"/>
        </a:p>
      </dgm:t>
    </dgm:pt>
    <dgm:pt modelId="{DEE56E31-30AE-4E82-A4B0-257EDA3618F1}" type="sibTrans" cxnId="{28C47F2F-3648-4AC8-B400-591D98A0E85A}">
      <dgm:prSet/>
      <dgm:spPr/>
      <dgm:t>
        <a:bodyPr/>
        <a:lstStyle/>
        <a:p>
          <a:endParaRPr lang="en-US"/>
        </a:p>
      </dgm:t>
    </dgm:pt>
    <dgm:pt modelId="{37911CD8-7114-4451-B2F1-16E5B35C5D91}">
      <dgm:prSet/>
      <dgm:spPr/>
      <dgm:t>
        <a:bodyPr/>
        <a:lstStyle/>
        <a:p>
          <a:r>
            <a:rPr lang="en-GB"/>
            <a:t>Enhanced interference management</a:t>
          </a:r>
          <a:endParaRPr lang="en-US"/>
        </a:p>
      </dgm:t>
    </dgm:pt>
    <dgm:pt modelId="{DDEB97C2-3B6D-4C1B-9541-7F462066067D}" type="parTrans" cxnId="{7D970EE9-6AE5-43F1-B5C3-15A54E9E2646}">
      <dgm:prSet/>
      <dgm:spPr/>
      <dgm:t>
        <a:bodyPr/>
        <a:lstStyle/>
        <a:p>
          <a:endParaRPr lang="en-US"/>
        </a:p>
      </dgm:t>
    </dgm:pt>
    <dgm:pt modelId="{D2E2871F-C5A5-4E20-8B9E-3DA816C90E2A}" type="sibTrans" cxnId="{7D970EE9-6AE5-43F1-B5C3-15A54E9E2646}">
      <dgm:prSet/>
      <dgm:spPr/>
      <dgm:t>
        <a:bodyPr/>
        <a:lstStyle/>
        <a:p>
          <a:endParaRPr lang="en-US"/>
        </a:p>
      </dgm:t>
    </dgm:pt>
    <dgm:pt modelId="{B8DD97EF-E98D-43C1-A40B-C07316EB782B}">
      <dgm:prSet/>
      <dgm:spPr/>
      <dgm:t>
        <a:bodyPr/>
        <a:lstStyle/>
        <a:p>
          <a:r>
            <a:rPr lang="en-GB"/>
            <a:t>Energy efficiency</a:t>
          </a:r>
          <a:endParaRPr lang="en-US"/>
        </a:p>
      </dgm:t>
    </dgm:pt>
    <dgm:pt modelId="{9C6D0B08-8175-4749-9DA5-64B4D4691082}" type="parTrans" cxnId="{22C18812-2CFF-49F6-8E3F-E601D687DA65}">
      <dgm:prSet/>
      <dgm:spPr/>
      <dgm:t>
        <a:bodyPr/>
        <a:lstStyle/>
        <a:p>
          <a:endParaRPr lang="en-US"/>
        </a:p>
      </dgm:t>
    </dgm:pt>
    <dgm:pt modelId="{FEE0029D-B962-40BD-B3E1-8BE4B7ED3039}" type="sibTrans" cxnId="{22C18812-2CFF-49F6-8E3F-E601D687DA65}">
      <dgm:prSet/>
      <dgm:spPr/>
      <dgm:t>
        <a:bodyPr/>
        <a:lstStyle/>
        <a:p>
          <a:endParaRPr lang="en-US"/>
        </a:p>
      </dgm:t>
    </dgm:pt>
    <dgm:pt modelId="{3220A70B-0EA2-4CA5-A1B8-1236F907AEF4}">
      <dgm:prSet/>
      <dgm:spPr/>
      <dgm:t>
        <a:bodyPr/>
        <a:lstStyle/>
        <a:p>
          <a:r>
            <a:rPr lang="en-GB"/>
            <a:t>Support for advanced applications</a:t>
          </a:r>
          <a:endParaRPr lang="en-US"/>
        </a:p>
      </dgm:t>
    </dgm:pt>
    <dgm:pt modelId="{C855971B-9EFF-41B3-A4B6-5D99F1914980}" type="parTrans" cxnId="{43F91DF0-1653-47DE-9BE5-EA24EA574638}">
      <dgm:prSet/>
      <dgm:spPr/>
      <dgm:t>
        <a:bodyPr/>
        <a:lstStyle/>
        <a:p>
          <a:endParaRPr lang="en-US"/>
        </a:p>
      </dgm:t>
    </dgm:pt>
    <dgm:pt modelId="{E3AA8BA4-E1D8-4D6B-8EFE-835678C01ABB}" type="sibTrans" cxnId="{43F91DF0-1653-47DE-9BE5-EA24EA574638}">
      <dgm:prSet/>
      <dgm:spPr/>
      <dgm:t>
        <a:bodyPr/>
        <a:lstStyle/>
        <a:p>
          <a:endParaRPr lang="en-US"/>
        </a:p>
      </dgm:t>
    </dgm:pt>
    <dgm:pt modelId="{72EDE333-DE35-443B-8DEF-2C04BF4BD74B}">
      <dgm:prSet/>
      <dgm:spPr/>
      <dgm:t>
        <a:bodyPr/>
        <a:lstStyle/>
        <a:p>
          <a:r>
            <a:rPr lang="en-GB"/>
            <a:t>Scalability and flexibility</a:t>
          </a:r>
          <a:endParaRPr lang="en-US"/>
        </a:p>
      </dgm:t>
    </dgm:pt>
    <dgm:pt modelId="{34563760-CF84-47D6-80A7-4418149053AF}" type="parTrans" cxnId="{C2378730-03B6-4B37-B841-0190F8953DE1}">
      <dgm:prSet/>
      <dgm:spPr/>
      <dgm:t>
        <a:bodyPr/>
        <a:lstStyle/>
        <a:p>
          <a:endParaRPr lang="en-US"/>
        </a:p>
      </dgm:t>
    </dgm:pt>
    <dgm:pt modelId="{CE793F41-887D-4462-AFA8-B6867FFAFC1C}" type="sibTrans" cxnId="{C2378730-03B6-4B37-B841-0190F8953DE1}">
      <dgm:prSet/>
      <dgm:spPr/>
      <dgm:t>
        <a:bodyPr/>
        <a:lstStyle/>
        <a:p>
          <a:endParaRPr lang="en-US"/>
        </a:p>
      </dgm:t>
    </dgm:pt>
    <dgm:pt modelId="{1BBDD4F4-62B1-1243-9231-18C43A906B30}" type="pres">
      <dgm:prSet presAssocID="{2D7A1536-B81D-4E30-819E-81B15C5A6A44}" presName="diagram" presStyleCnt="0">
        <dgm:presLayoutVars>
          <dgm:dir/>
          <dgm:resizeHandles val="exact"/>
        </dgm:presLayoutVars>
      </dgm:prSet>
      <dgm:spPr/>
    </dgm:pt>
    <dgm:pt modelId="{1CC186BA-42CA-B244-9E6D-817495F3F829}" type="pres">
      <dgm:prSet presAssocID="{69A229B8-2CEA-44B2-B00C-94521A6E69B1}" presName="node" presStyleLbl="node1" presStyleIdx="0" presStyleCnt="6">
        <dgm:presLayoutVars>
          <dgm:bulletEnabled val="1"/>
        </dgm:presLayoutVars>
      </dgm:prSet>
      <dgm:spPr/>
    </dgm:pt>
    <dgm:pt modelId="{E6C643DD-9EDE-7E44-BEFC-55F0110D9674}" type="pres">
      <dgm:prSet presAssocID="{7BF80A13-D890-4C45-BD6A-B2D5A410BA62}" presName="sibTrans" presStyleCnt="0"/>
      <dgm:spPr/>
    </dgm:pt>
    <dgm:pt modelId="{D2199DB2-9DE5-9246-B237-C4143831A9E2}" type="pres">
      <dgm:prSet presAssocID="{D553D1E4-E84E-49EA-9ABD-F7DA9C0E1357}" presName="node" presStyleLbl="node1" presStyleIdx="1" presStyleCnt="6">
        <dgm:presLayoutVars>
          <dgm:bulletEnabled val="1"/>
        </dgm:presLayoutVars>
      </dgm:prSet>
      <dgm:spPr/>
    </dgm:pt>
    <dgm:pt modelId="{38F7A60F-7D89-B04A-9D88-B2B75D7198BF}" type="pres">
      <dgm:prSet presAssocID="{DEE56E31-30AE-4E82-A4B0-257EDA3618F1}" presName="sibTrans" presStyleCnt="0"/>
      <dgm:spPr/>
    </dgm:pt>
    <dgm:pt modelId="{F6578B73-47A2-BA45-91DA-5C4EE14CC68A}" type="pres">
      <dgm:prSet presAssocID="{37911CD8-7114-4451-B2F1-16E5B35C5D91}" presName="node" presStyleLbl="node1" presStyleIdx="2" presStyleCnt="6">
        <dgm:presLayoutVars>
          <dgm:bulletEnabled val="1"/>
        </dgm:presLayoutVars>
      </dgm:prSet>
      <dgm:spPr/>
    </dgm:pt>
    <dgm:pt modelId="{BE3C5F21-13C8-1641-B121-D309FF77AE02}" type="pres">
      <dgm:prSet presAssocID="{D2E2871F-C5A5-4E20-8B9E-3DA816C90E2A}" presName="sibTrans" presStyleCnt="0"/>
      <dgm:spPr/>
    </dgm:pt>
    <dgm:pt modelId="{2C80000D-7617-4748-A124-EB7968FB4C85}" type="pres">
      <dgm:prSet presAssocID="{B8DD97EF-E98D-43C1-A40B-C07316EB782B}" presName="node" presStyleLbl="node1" presStyleIdx="3" presStyleCnt="6">
        <dgm:presLayoutVars>
          <dgm:bulletEnabled val="1"/>
        </dgm:presLayoutVars>
      </dgm:prSet>
      <dgm:spPr/>
    </dgm:pt>
    <dgm:pt modelId="{01EE3D38-68AA-B843-9BD7-5DE3FBE44778}" type="pres">
      <dgm:prSet presAssocID="{FEE0029D-B962-40BD-B3E1-8BE4B7ED3039}" presName="sibTrans" presStyleCnt="0"/>
      <dgm:spPr/>
    </dgm:pt>
    <dgm:pt modelId="{077E7898-5F85-6C4A-B1BD-BCCA045DFB0F}" type="pres">
      <dgm:prSet presAssocID="{3220A70B-0EA2-4CA5-A1B8-1236F907AEF4}" presName="node" presStyleLbl="node1" presStyleIdx="4" presStyleCnt="6">
        <dgm:presLayoutVars>
          <dgm:bulletEnabled val="1"/>
        </dgm:presLayoutVars>
      </dgm:prSet>
      <dgm:spPr/>
    </dgm:pt>
    <dgm:pt modelId="{06F910C7-09B8-DA46-BDA7-64DDDAED753E}" type="pres">
      <dgm:prSet presAssocID="{E3AA8BA4-E1D8-4D6B-8EFE-835678C01ABB}" presName="sibTrans" presStyleCnt="0"/>
      <dgm:spPr/>
    </dgm:pt>
    <dgm:pt modelId="{31445119-1825-6F4A-B2D5-B7855C761903}" type="pres">
      <dgm:prSet presAssocID="{72EDE333-DE35-443B-8DEF-2C04BF4BD74B}" presName="node" presStyleLbl="node1" presStyleIdx="5" presStyleCnt="6">
        <dgm:presLayoutVars>
          <dgm:bulletEnabled val="1"/>
        </dgm:presLayoutVars>
      </dgm:prSet>
      <dgm:spPr/>
    </dgm:pt>
  </dgm:ptLst>
  <dgm:cxnLst>
    <dgm:cxn modelId="{22C18812-2CFF-49F6-8E3F-E601D687DA65}" srcId="{2D7A1536-B81D-4E30-819E-81B15C5A6A44}" destId="{B8DD97EF-E98D-43C1-A40B-C07316EB782B}" srcOrd="3" destOrd="0" parTransId="{9C6D0B08-8175-4749-9DA5-64B4D4691082}" sibTransId="{FEE0029D-B962-40BD-B3E1-8BE4B7ED3039}"/>
    <dgm:cxn modelId="{7B540B14-526A-0F4B-87C7-F143F4C1014E}" type="presOf" srcId="{3220A70B-0EA2-4CA5-A1B8-1236F907AEF4}" destId="{077E7898-5F85-6C4A-B1BD-BCCA045DFB0F}" srcOrd="0" destOrd="0" presId="urn:microsoft.com/office/officeart/2005/8/layout/default"/>
    <dgm:cxn modelId="{7419FB2B-A017-8342-A342-3F5B13B6670D}" type="presOf" srcId="{72EDE333-DE35-443B-8DEF-2C04BF4BD74B}" destId="{31445119-1825-6F4A-B2D5-B7855C761903}" srcOrd="0" destOrd="0" presId="urn:microsoft.com/office/officeart/2005/8/layout/default"/>
    <dgm:cxn modelId="{28C47F2F-3648-4AC8-B400-591D98A0E85A}" srcId="{2D7A1536-B81D-4E30-819E-81B15C5A6A44}" destId="{D553D1E4-E84E-49EA-9ABD-F7DA9C0E1357}" srcOrd="1" destOrd="0" parTransId="{922C3BAE-ADA5-4F87-B5E7-90BC9BB1DBCC}" sibTransId="{DEE56E31-30AE-4E82-A4B0-257EDA3618F1}"/>
    <dgm:cxn modelId="{C2378730-03B6-4B37-B841-0190F8953DE1}" srcId="{2D7A1536-B81D-4E30-819E-81B15C5A6A44}" destId="{72EDE333-DE35-443B-8DEF-2C04BF4BD74B}" srcOrd="5" destOrd="0" parTransId="{34563760-CF84-47D6-80A7-4418149053AF}" sibTransId="{CE793F41-887D-4462-AFA8-B6867FFAFC1C}"/>
    <dgm:cxn modelId="{2D283F5D-F6EC-104D-AE6C-891AD678A99C}" type="presOf" srcId="{B8DD97EF-E98D-43C1-A40B-C07316EB782B}" destId="{2C80000D-7617-4748-A124-EB7968FB4C85}" srcOrd="0" destOrd="0" presId="urn:microsoft.com/office/officeart/2005/8/layout/default"/>
    <dgm:cxn modelId="{C39CEC5D-2CFE-5F41-AF9E-4DC000C6B0D3}" type="presOf" srcId="{37911CD8-7114-4451-B2F1-16E5B35C5D91}" destId="{F6578B73-47A2-BA45-91DA-5C4EE14CC68A}" srcOrd="0" destOrd="0" presId="urn:microsoft.com/office/officeart/2005/8/layout/default"/>
    <dgm:cxn modelId="{B8E49769-51A4-3E49-8E1C-081F79D4AF51}" type="presOf" srcId="{D553D1E4-E84E-49EA-9ABD-F7DA9C0E1357}" destId="{D2199DB2-9DE5-9246-B237-C4143831A9E2}" srcOrd="0" destOrd="0" presId="urn:microsoft.com/office/officeart/2005/8/layout/default"/>
    <dgm:cxn modelId="{50E1576F-FEA0-4FDE-9A54-A3E3F76448BD}" srcId="{2D7A1536-B81D-4E30-819E-81B15C5A6A44}" destId="{69A229B8-2CEA-44B2-B00C-94521A6E69B1}" srcOrd="0" destOrd="0" parTransId="{4A533886-862C-492D-AA13-A992562FE694}" sibTransId="{7BF80A13-D890-4C45-BD6A-B2D5A410BA62}"/>
    <dgm:cxn modelId="{42B65F94-CDB7-6744-857B-072C04A2FC90}" type="presOf" srcId="{69A229B8-2CEA-44B2-B00C-94521A6E69B1}" destId="{1CC186BA-42CA-B244-9E6D-817495F3F829}" srcOrd="0" destOrd="0" presId="urn:microsoft.com/office/officeart/2005/8/layout/default"/>
    <dgm:cxn modelId="{70FD71C4-77C3-374B-AB39-72F50F8EB9A6}" type="presOf" srcId="{2D7A1536-B81D-4E30-819E-81B15C5A6A44}" destId="{1BBDD4F4-62B1-1243-9231-18C43A906B30}" srcOrd="0" destOrd="0" presId="urn:microsoft.com/office/officeart/2005/8/layout/default"/>
    <dgm:cxn modelId="{7D970EE9-6AE5-43F1-B5C3-15A54E9E2646}" srcId="{2D7A1536-B81D-4E30-819E-81B15C5A6A44}" destId="{37911CD8-7114-4451-B2F1-16E5B35C5D91}" srcOrd="2" destOrd="0" parTransId="{DDEB97C2-3B6D-4C1B-9541-7F462066067D}" sibTransId="{D2E2871F-C5A5-4E20-8B9E-3DA816C90E2A}"/>
    <dgm:cxn modelId="{43F91DF0-1653-47DE-9BE5-EA24EA574638}" srcId="{2D7A1536-B81D-4E30-819E-81B15C5A6A44}" destId="{3220A70B-0EA2-4CA5-A1B8-1236F907AEF4}" srcOrd="4" destOrd="0" parTransId="{C855971B-9EFF-41B3-A4B6-5D99F1914980}" sibTransId="{E3AA8BA4-E1D8-4D6B-8EFE-835678C01ABB}"/>
    <dgm:cxn modelId="{FB3FD283-CC39-0545-93E9-EEA0C4669533}" type="presParOf" srcId="{1BBDD4F4-62B1-1243-9231-18C43A906B30}" destId="{1CC186BA-42CA-B244-9E6D-817495F3F829}" srcOrd="0" destOrd="0" presId="urn:microsoft.com/office/officeart/2005/8/layout/default"/>
    <dgm:cxn modelId="{2DE75868-51A7-8548-B728-6477A0AAF0BB}" type="presParOf" srcId="{1BBDD4F4-62B1-1243-9231-18C43A906B30}" destId="{E6C643DD-9EDE-7E44-BEFC-55F0110D9674}" srcOrd="1" destOrd="0" presId="urn:microsoft.com/office/officeart/2005/8/layout/default"/>
    <dgm:cxn modelId="{9074E31A-EA10-6D4A-B09E-7EBB827DE116}" type="presParOf" srcId="{1BBDD4F4-62B1-1243-9231-18C43A906B30}" destId="{D2199DB2-9DE5-9246-B237-C4143831A9E2}" srcOrd="2" destOrd="0" presId="urn:microsoft.com/office/officeart/2005/8/layout/default"/>
    <dgm:cxn modelId="{79FDDB9A-EF38-9146-9047-C7A529C5C53F}" type="presParOf" srcId="{1BBDD4F4-62B1-1243-9231-18C43A906B30}" destId="{38F7A60F-7D89-B04A-9D88-B2B75D7198BF}" srcOrd="3" destOrd="0" presId="urn:microsoft.com/office/officeart/2005/8/layout/default"/>
    <dgm:cxn modelId="{A3ECD12F-90C6-F643-B286-462C526027E6}" type="presParOf" srcId="{1BBDD4F4-62B1-1243-9231-18C43A906B30}" destId="{F6578B73-47A2-BA45-91DA-5C4EE14CC68A}" srcOrd="4" destOrd="0" presId="urn:microsoft.com/office/officeart/2005/8/layout/default"/>
    <dgm:cxn modelId="{5C08A706-33AC-E84C-88AC-8D889F5CFF7A}" type="presParOf" srcId="{1BBDD4F4-62B1-1243-9231-18C43A906B30}" destId="{BE3C5F21-13C8-1641-B121-D309FF77AE02}" srcOrd="5" destOrd="0" presId="urn:microsoft.com/office/officeart/2005/8/layout/default"/>
    <dgm:cxn modelId="{82D9C47C-7F78-E644-8D49-C5F5FDBF5D1E}" type="presParOf" srcId="{1BBDD4F4-62B1-1243-9231-18C43A906B30}" destId="{2C80000D-7617-4748-A124-EB7968FB4C85}" srcOrd="6" destOrd="0" presId="urn:microsoft.com/office/officeart/2005/8/layout/default"/>
    <dgm:cxn modelId="{E4CE16B0-29B5-584C-B7A4-4C754DE46560}" type="presParOf" srcId="{1BBDD4F4-62B1-1243-9231-18C43A906B30}" destId="{01EE3D38-68AA-B843-9BD7-5DE3FBE44778}" srcOrd="7" destOrd="0" presId="urn:microsoft.com/office/officeart/2005/8/layout/default"/>
    <dgm:cxn modelId="{354C662C-6609-DE48-A447-5591D3EFDBC6}" type="presParOf" srcId="{1BBDD4F4-62B1-1243-9231-18C43A906B30}" destId="{077E7898-5F85-6C4A-B1BD-BCCA045DFB0F}" srcOrd="8" destOrd="0" presId="urn:microsoft.com/office/officeart/2005/8/layout/default"/>
    <dgm:cxn modelId="{5F4BB664-28F7-F042-834C-B2E6F1FE8557}" type="presParOf" srcId="{1BBDD4F4-62B1-1243-9231-18C43A906B30}" destId="{06F910C7-09B8-DA46-BDA7-64DDDAED753E}" srcOrd="9" destOrd="0" presId="urn:microsoft.com/office/officeart/2005/8/layout/default"/>
    <dgm:cxn modelId="{370DDC57-2648-3D47-A757-2B2423269CE6}" type="presParOf" srcId="{1BBDD4F4-62B1-1243-9231-18C43A906B30}" destId="{31445119-1825-6F4A-B2D5-B7855C76190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CAB719-7C7A-4F95-B045-9CB78870C9F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4E73710-776B-43C7-BF31-CF2BDD3885C5}">
      <dgm:prSet/>
      <dgm:spPr/>
      <dgm:t>
        <a:bodyPr/>
        <a:lstStyle/>
        <a:p>
          <a:pPr>
            <a:defRPr b="1"/>
          </a:pPr>
          <a:r>
            <a:rPr lang="en-GB" dirty="0"/>
            <a:t>Obstacles of conventional ABF techniques</a:t>
          </a:r>
          <a:endParaRPr lang="en-US" dirty="0"/>
        </a:p>
      </dgm:t>
    </dgm:pt>
    <dgm:pt modelId="{22ADCD2B-4F86-40B2-BBBC-CC747ED8ECBA}" type="parTrans" cxnId="{8E556DF4-A398-4E31-AF2C-5EEB9C47F816}">
      <dgm:prSet/>
      <dgm:spPr/>
      <dgm:t>
        <a:bodyPr/>
        <a:lstStyle/>
        <a:p>
          <a:endParaRPr lang="en-US"/>
        </a:p>
      </dgm:t>
    </dgm:pt>
    <dgm:pt modelId="{E8CAC826-7070-4260-B036-E1455B810395}" type="sibTrans" cxnId="{8E556DF4-A398-4E31-AF2C-5EEB9C47F816}">
      <dgm:prSet/>
      <dgm:spPr/>
      <dgm:t>
        <a:bodyPr/>
        <a:lstStyle/>
        <a:p>
          <a:endParaRPr lang="en-US"/>
        </a:p>
      </dgm:t>
    </dgm:pt>
    <dgm:pt modelId="{EC16B81D-984B-4D07-9480-CB39567D024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/>
            <a:t>Computational complexity (MVDR, LMS)</a:t>
          </a:r>
          <a:endParaRPr lang="el-GR" dirty="0"/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Slow convergence (RLS)</a:t>
          </a:r>
        </a:p>
      </dgm:t>
    </dgm:pt>
    <dgm:pt modelId="{6D79C50E-1F9E-414D-A2B3-1E0D66CE934B}" type="parTrans" cxnId="{09A04558-3B44-4A80-AC4F-17C203DD9B75}">
      <dgm:prSet/>
      <dgm:spPr/>
      <dgm:t>
        <a:bodyPr/>
        <a:lstStyle/>
        <a:p>
          <a:endParaRPr lang="en-US"/>
        </a:p>
      </dgm:t>
    </dgm:pt>
    <dgm:pt modelId="{A9EC9500-096E-4395-B28C-A09EEB7D9327}" type="sibTrans" cxnId="{09A04558-3B44-4A80-AC4F-17C203DD9B75}">
      <dgm:prSet/>
      <dgm:spPr/>
      <dgm:t>
        <a:bodyPr/>
        <a:lstStyle/>
        <a:p>
          <a:endParaRPr lang="en-US"/>
        </a:p>
      </dgm:t>
    </dgm:pt>
    <dgm:pt modelId="{8E20B5D7-B309-4C65-808F-B6E25410C066}">
      <dgm:prSet/>
      <dgm:spPr/>
      <dgm:t>
        <a:bodyPr/>
        <a:lstStyle/>
        <a:p>
          <a:pPr>
            <a:buNone/>
          </a:pPr>
          <a:r>
            <a:rPr lang="en-GB" dirty="0"/>
            <a:t>Scalability</a:t>
          </a:r>
          <a:endParaRPr lang="en-US" dirty="0"/>
        </a:p>
      </dgm:t>
    </dgm:pt>
    <dgm:pt modelId="{24DDA6F2-349F-4509-A256-F3274BA0A045}" type="parTrans" cxnId="{D78CACB7-5E29-43C1-BBE3-EE64D14782DC}">
      <dgm:prSet/>
      <dgm:spPr/>
      <dgm:t>
        <a:bodyPr/>
        <a:lstStyle/>
        <a:p>
          <a:endParaRPr lang="en-US"/>
        </a:p>
      </dgm:t>
    </dgm:pt>
    <dgm:pt modelId="{94033F43-64B8-468B-B06D-4A87A149D241}" type="sibTrans" cxnId="{D78CACB7-5E29-43C1-BBE3-EE64D14782DC}">
      <dgm:prSet/>
      <dgm:spPr/>
      <dgm:t>
        <a:bodyPr/>
        <a:lstStyle/>
        <a:p>
          <a:endParaRPr lang="en-US"/>
        </a:p>
      </dgm:t>
    </dgm:pt>
    <dgm:pt modelId="{EBD19D01-4578-4249-AC52-1ED319D99C59}">
      <dgm:prSet/>
      <dgm:spPr/>
      <dgm:t>
        <a:bodyPr/>
        <a:lstStyle/>
        <a:p>
          <a:pPr>
            <a:defRPr b="1"/>
          </a:pPr>
          <a:r>
            <a:rPr lang="en-GB" dirty="0"/>
            <a:t>AI contribution</a:t>
          </a:r>
          <a:endParaRPr lang="en-US" dirty="0"/>
        </a:p>
      </dgm:t>
    </dgm:pt>
    <dgm:pt modelId="{D45A5072-1045-4B64-93C4-AC5BED3A1FFC}" type="parTrans" cxnId="{5CFACEB8-0F86-4000-B97E-D479DF70C265}">
      <dgm:prSet/>
      <dgm:spPr/>
      <dgm:t>
        <a:bodyPr/>
        <a:lstStyle/>
        <a:p>
          <a:endParaRPr lang="en-US"/>
        </a:p>
      </dgm:t>
    </dgm:pt>
    <dgm:pt modelId="{3F5700E2-1DC0-4ACC-993A-505AF5C65C9A}" type="sibTrans" cxnId="{5CFACEB8-0F86-4000-B97E-D479DF70C265}">
      <dgm:prSet/>
      <dgm:spPr/>
      <dgm:t>
        <a:bodyPr/>
        <a:lstStyle/>
        <a:p>
          <a:endParaRPr lang="en-US"/>
        </a:p>
      </dgm:t>
    </dgm:pt>
    <dgm:pt modelId="{F7B8F85E-353B-4BAB-B5A6-CCF67503DC6E}">
      <dgm:prSet/>
      <dgm:spPr/>
      <dgm:t>
        <a:bodyPr/>
        <a:lstStyle/>
        <a:p>
          <a:r>
            <a:rPr lang="en-GB" dirty="0"/>
            <a:t>Computational efficiency</a:t>
          </a:r>
          <a:endParaRPr lang="en-US" dirty="0"/>
        </a:p>
      </dgm:t>
    </dgm:pt>
    <dgm:pt modelId="{5DD89EA7-6105-4EAD-8514-59400F9D3AB9}" type="parTrans" cxnId="{8E7AB83F-4E56-4A4F-B5AD-4C1D20058831}">
      <dgm:prSet/>
      <dgm:spPr/>
      <dgm:t>
        <a:bodyPr/>
        <a:lstStyle/>
        <a:p>
          <a:endParaRPr lang="en-US"/>
        </a:p>
      </dgm:t>
    </dgm:pt>
    <dgm:pt modelId="{D5C92F11-FA13-4804-A6F1-F33494A78B89}" type="sibTrans" cxnId="{8E7AB83F-4E56-4A4F-B5AD-4C1D20058831}">
      <dgm:prSet/>
      <dgm:spPr/>
      <dgm:t>
        <a:bodyPr/>
        <a:lstStyle/>
        <a:p>
          <a:endParaRPr lang="en-US"/>
        </a:p>
      </dgm:t>
    </dgm:pt>
    <dgm:pt modelId="{0971C5BD-3766-4F0D-81C6-ADBA658D5759}">
      <dgm:prSet/>
      <dgm:spPr/>
      <dgm:t>
        <a:bodyPr/>
        <a:lstStyle/>
        <a:p>
          <a:r>
            <a:rPr lang="en-GB" dirty="0"/>
            <a:t>Predictive capabilities </a:t>
          </a:r>
          <a:endParaRPr lang="en-US" dirty="0"/>
        </a:p>
      </dgm:t>
    </dgm:pt>
    <dgm:pt modelId="{ACC67B3D-E93C-4F29-A25B-B5FC7C34BBDF}" type="parTrans" cxnId="{69D8D760-89A7-4D52-9A78-15B6FC869904}">
      <dgm:prSet/>
      <dgm:spPr/>
      <dgm:t>
        <a:bodyPr/>
        <a:lstStyle/>
        <a:p>
          <a:endParaRPr lang="en-US"/>
        </a:p>
      </dgm:t>
    </dgm:pt>
    <dgm:pt modelId="{18891BCB-0161-4A09-B456-6A25719C9082}" type="sibTrans" cxnId="{69D8D760-89A7-4D52-9A78-15B6FC869904}">
      <dgm:prSet/>
      <dgm:spPr/>
      <dgm:t>
        <a:bodyPr/>
        <a:lstStyle/>
        <a:p>
          <a:endParaRPr lang="en-US"/>
        </a:p>
      </dgm:t>
    </dgm:pt>
    <dgm:pt modelId="{1044061D-6CA1-4769-A298-04A78A1DB600}">
      <dgm:prSet/>
      <dgm:spPr/>
      <dgm:t>
        <a:bodyPr/>
        <a:lstStyle/>
        <a:p>
          <a:r>
            <a:rPr lang="en-GB"/>
            <a:t>Dynamic adaptation</a:t>
          </a:r>
          <a:endParaRPr lang="en-US"/>
        </a:p>
      </dgm:t>
    </dgm:pt>
    <dgm:pt modelId="{26F67ADB-0F72-403B-A0CB-8E77DF566EF9}" type="parTrans" cxnId="{2544F653-EC6B-4362-ADDC-329B3E26F986}">
      <dgm:prSet/>
      <dgm:spPr/>
      <dgm:t>
        <a:bodyPr/>
        <a:lstStyle/>
        <a:p>
          <a:endParaRPr lang="en-US"/>
        </a:p>
      </dgm:t>
    </dgm:pt>
    <dgm:pt modelId="{BE2F2AEA-A864-407A-8E85-AEF966276520}" type="sibTrans" cxnId="{2544F653-EC6B-4362-ADDC-329B3E26F986}">
      <dgm:prSet/>
      <dgm:spPr/>
      <dgm:t>
        <a:bodyPr/>
        <a:lstStyle/>
        <a:p>
          <a:endParaRPr lang="en-US"/>
        </a:p>
      </dgm:t>
    </dgm:pt>
    <dgm:pt modelId="{2600A011-65AA-4848-A8AB-0D209771B55E}">
      <dgm:prSet/>
      <dgm:spPr/>
      <dgm:t>
        <a:bodyPr/>
        <a:lstStyle/>
        <a:p>
          <a:r>
            <a:rPr lang="en-GB"/>
            <a:t>Self-improvement</a:t>
          </a:r>
          <a:endParaRPr lang="en-US"/>
        </a:p>
      </dgm:t>
    </dgm:pt>
    <dgm:pt modelId="{87E966E8-E2BC-4228-B255-E687F3D9A53D}" type="parTrans" cxnId="{EA0A5E09-6259-459C-8022-7ACA40C38F2C}">
      <dgm:prSet/>
      <dgm:spPr/>
      <dgm:t>
        <a:bodyPr/>
        <a:lstStyle/>
        <a:p>
          <a:endParaRPr lang="en-US"/>
        </a:p>
      </dgm:t>
    </dgm:pt>
    <dgm:pt modelId="{047F1B40-AF7D-4DBB-9229-B3019627E3C2}" type="sibTrans" cxnId="{EA0A5E09-6259-459C-8022-7ACA40C38F2C}">
      <dgm:prSet/>
      <dgm:spPr/>
      <dgm:t>
        <a:bodyPr/>
        <a:lstStyle/>
        <a:p>
          <a:endParaRPr lang="en-US"/>
        </a:p>
      </dgm:t>
    </dgm:pt>
    <dgm:pt modelId="{E042A5A8-6640-433C-B496-9CDBF10E2915}" type="pres">
      <dgm:prSet presAssocID="{DFCAB719-7C7A-4F95-B045-9CB78870C9F0}" presName="root" presStyleCnt="0">
        <dgm:presLayoutVars>
          <dgm:dir/>
          <dgm:resizeHandles val="exact"/>
        </dgm:presLayoutVars>
      </dgm:prSet>
      <dgm:spPr/>
    </dgm:pt>
    <dgm:pt modelId="{FAC9A7A5-F7ED-40C9-A440-1FCFD78B44BE}" type="pres">
      <dgm:prSet presAssocID="{14E73710-776B-43C7-BF31-CF2BDD3885C5}" presName="compNode" presStyleCnt="0"/>
      <dgm:spPr/>
    </dgm:pt>
    <dgm:pt modelId="{F9DFE62F-67EE-43CC-BF6E-14C891A38089}" type="pres">
      <dgm:prSet presAssocID="{14E73710-776B-43C7-BF31-CF2BDD3885C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6B15A55-15E6-4B65-ABB9-24FFC42358A9}" type="pres">
      <dgm:prSet presAssocID="{14E73710-776B-43C7-BF31-CF2BDD3885C5}" presName="iconSpace" presStyleCnt="0"/>
      <dgm:spPr/>
    </dgm:pt>
    <dgm:pt modelId="{092A2033-3EBA-4D9F-802A-4BF4190A956F}" type="pres">
      <dgm:prSet presAssocID="{14E73710-776B-43C7-BF31-CF2BDD3885C5}" presName="parTx" presStyleLbl="revTx" presStyleIdx="0" presStyleCnt="4" custScaleX="117500">
        <dgm:presLayoutVars>
          <dgm:chMax val="0"/>
          <dgm:chPref val="0"/>
        </dgm:presLayoutVars>
      </dgm:prSet>
      <dgm:spPr/>
    </dgm:pt>
    <dgm:pt modelId="{92CA6054-4B74-44E5-9335-94AAF240ED53}" type="pres">
      <dgm:prSet presAssocID="{14E73710-776B-43C7-BF31-CF2BDD3885C5}" presName="txSpace" presStyleCnt="0"/>
      <dgm:spPr/>
    </dgm:pt>
    <dgm:pt modelId="{E1FC216E-02B0-4C62-A7B1-7C93166517C9}" type="pres">
      <dgm:prSet presAssocID="{14E73710-776B-43C7-BF31-CF2BDD3885C5}" presName="desTx" presStyleLbl="revTx" presStyleIdx="1" presStyleCnt="4">
        <dgm:presLayoutVars/>
      </dgm:prSet>
      <dgm:spPr/>
    </dgm:pt>
    <dgm:pt modelId="{46F8A041-2CC9-4841-A79E-EEA41FBBF740}" type="pres">
      <dgm:prSet presAssocID="{E8CAC826-7070-4260-B036-E1455B810395}" presName="sibTrans" presStyleCnt="0"/>
      <dgm:spPr/>
    </dgm:pt>
    <dgm:pt modelId="{3BE50C06-F63E-4C07-92B7-D86AF13B6B2B}" type="pres">
      <dgm:prSet presAssocID="{EBD19D01-4578-4249-AC52-1ED319D99C59}" presName="compNode" presStyleCnt="0"/>
      <dgm:spPr/>
    </dgm:pt>
    <dgm:pt modelId="{31C39D08-2100-48CF-BDF6-79DF6C69540E}" type="pres">
      <dgm:prSet presAssocID="{EBD19D01-4578-4249-AC52-1ED319D99C5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5756BC7-08CB-4650-B2D1-DF0EB3B19630}" type="pres">
      <dgm:prSet presAssocID="{EBD19D01-4578-4249-AC52-1ED319D99C59}" presName="iconSpace" presStyleCnt="0"/>
      <dgm:spPr/>
    </dgm:pt>
    <dgm:pt modelId="{4E4F95C3-E8C7-4082-850A-6EF83A96D90B}" type="pres">
      <dgm:prSet presAssocID="{EBD19D01-4578-4249-AC52-1ED319D99C59}" presName="parTx" presStyleLbl="revTx" presStyleIdx="2" presStyleCnt="4">
        <dgm:presLayoutVars>
          <dgm:chMax val="0"/>
          <dgm:chPref val="0"/>
        </dgm:presLayoutVars>
      </dgm:prSet>
      <dgm:spPr/>
    </dgm:pt>
    <dgm:pt modelId="{FE1CE019-7FBA-48F1-8DD6-1C3161C4D735}" type="pres">
      <dgm:prSet presAssocID="{EBD19D01-4578-4249-AC52-1ED319D99C59}" presName="txSpace" presStyleCnt="0"/>
      <dgm:spPr/>
    </dgm:pt>
    <dgm:pt modelId="{EF820C00-777E-4F39-BAE5-3E0F5879C4E0}" type="pres">
      <dgm:prSet presAssocID="{EBD19D01-4578-4249-AC52-1ED319D99C59}" presName="desTx" presStyleLbl="revTx" presStyleIdx="3" presStyleCnt="4">
        <dgm:presLayoutVars/>
      </dgm:prSet>
      <dgm:spPr/>
    </dgm:pt>
  </dgm:ptLst>
  <dgm:cxnLst>
    <dgm:cxn modelId="{898FD208-7F62-4EEC-AAD5-39CE01CCFE75}" type="presOf" srcId="{1044061D-6CA1-4769-A298-04A78A1DB600}" destId="{EF820C00-777E-4F39-BAE5-3E0F5879C4E0}" srcOrd="0" destOrd="2" presId="urn:microsoft.com/office/officeart/2018/5/layout/CenteredIconLabelDescriptionList"/>
    <dgm:cxn modelId="{EA0A5E09-6259-459C-8022-7ACA40C38F2C}" srcId="{EBD19D01-4578-4249-AC52-1ED319D99C59}" destId="{2600A011-65AA-4848-A8AB-0D209771B55E}" srcOrd="3" destOrd="0" parTransId="{87E966E8-E2BC-4228-B255-E687F3D9A53D}" sibTransId="{047F1B40-AF7D-4DBB-9229-B3019627E3C2}"/>
    <dgm:cxn modelId="{8E7AB83F-4E56-4A4F-B5AD-4C1D20058831}" srcId="{EBD19D01-4578-4249-AC52-1ED319D99C59}" destId="{F7B8F85E-353B-4BAB-B5A6-CCF67503DC6E}" srcOrd="0" destOrd="0" parTransId="{5DD89EA7-6105-4EAD-8514-59400F9D3AB9}" sibTransId="{D5C92F11-FA13-4804-A6F1-F33494A78B89}"/>
    <dgm:cxn modelId="{2544F653-EC6B-4362-ADDC-329B3E26F986}" srcId="{EBD19D01-4578-4249-AC52-1ED319D99C59}" destId="{1044061D-6CA1-4769-A298-04A78A1DB600}" srcOrd="2" destOrd="0" parTransId="{26F67ADB-0F72-403B-A0CB-8E77DF566EF9}" sibTransId="{BE2F2AEA-A864-407A-8E85-AEF966276520}"/>
    <dgm:cxn modelId="{09A04558-3B44-4A80-AC4F-17C203DD9B75}" srcId="{14E73710-776B-43C7-BF31-CF2BDD3885C5}" destId="{EC16B81D-984B-4D07-9480-CB39567D0241}" srcOrd="0" destOrd="0" parTransId="{6D79C50E-1F9E-414D-A2B3-1E0D66CE934B}" sibTransId="{A9EC9500-096E-4395-B28C-A09EEB7D9327}"/>
    <dgm:cxn modelId="{46C65D5C-2BC4-4FEC-B1DF-3607BAF7BC70}" type="presOf" srcId="{2600A011-65AA-4848-A8AB-0D209771B55E}" destId="{EF820C00-777E-4F39-BAE5-3E0F5879C4E0}" srcOrd="0" destOrd="3" presId="urn:microsoft.com/office/officeart/2018/5/layout/CenteredIconLabelDescriptionList"/>
    <dgm:cxn modelId="{69D8D760-89A7-4D52-9A78-15B6FC869904}" srcId="{EBD19D01-4578-4249-AC52-1ED319D99C59}" destId="{0971C5BD-3766-4F0D-81C6-ADBA658D5759}" srcOrd="1" destOrd="0" parTransId="{ACC67B3D-E93C-4F29-A25B-B5FC7C34BBDF}" sibTransId="{18891BCB-0161-4A09-B456-6A25719C9082}"/>
    <dgm:cxn modelId="{1399AF63-9074-4C5F-842C-6A47CCB754A3}" type="presOf" srcId="{8E20B5D7-B309-4C65-808F-B6E25410C066}" destId="{E1FC216E-02B0-4C62-A7B1-7C93166517C9}" srcOrd="0" destOrd="1" presId="urn:microsoft.com/office/officeart/2018/5/layout/CenteredIconLabelDescriptionList"/>
    <dgm:cxn modelId="{0D989B84-6268-4E82-8368-204314519884}" type="presOf" srcId="{EBD19D01-4578-4249-AC52-1ED319D99C59}" destId="{4E4F95C3-E8C7-4082-850A-6EF83A96D90B}" srcOrd="0" destOrd="0" presId="urn:microsoft.com/office/officeart/2018/5/layout/CenteredIconLabelDescriptionList"/>
    <dgm:cxn modelId="{E9BBA2B0-8224-4FE4-AF85-94F8699F8727}" type="presOf" srcId="{0971C5BD-3766-4F0D-81C6-ADBA658D5759}" destId="{EF820C00-777E-4F39-BAE5-3E0F5879C4E0}" srcOrd="0" destOrd="1" presId="urn:microsoft.com/office/officeart/2018/5/layout/CenteredIconLabelDescriptionList"/>
    <dgm:cxn modelId="{D78CACB7-5E29-43C1-BBE3-EE64D14782DC}" srcId="{14E73710-776B-43C7-BF31-CF2BDD3885C5}" destId="{8E20B5D7-B309-4C65-808F-B6E25410C066}" srcOrd="1" destOrd="0" parTransId="{24DDA6F2-349F-4509-A256-F3274BA0A045}" sibTransId="{94033F43-64B8-468B-B06D-4A87A149D241}"/>
    <dgm:cxn modelId="{5CFACEB8-0F86-4000-B97E-D479DF70C265}" srcId="{DFCAB719-7C7A-4F95-B045-9CB78870C9F0}" destId="{EBD19D01-4578-4249-AC52-1ED319D99C59}" srcOrd="1" destOrd="0" parTransId="{D45A5072-1045-4B64-93C4-AC5BED3A1FFC}" sibTransId="{3F5700E2-1DC0-4ACC-993A-505AF5C65C9A}"/>
    <dgm:cxn modelId="{AFBF86C8-9F50-4A94-A4F4-669BB1E01EE5}" type="presOf" srcId="{DFCAB719-7C7A-4F95-B045-9CB78870C9F0}" destId="{E042A5A8-6640-433C-B496-9CDBF10E2915}" srcOrd="0" destOrd="0" presId="urn:microsoft.com/office/officeart/2018/5/layout/CenteredIconLabelDescriptionList"/>
    <dgm:cxn modelId="{2C0A68CB-5877-4FA1-BFD7-FD3B2A0B0997}" type="presOf" srcId="{F7B8F85E-353B-4BAB-B5A6-CCF67503DC6E}" destId="{EF820C00-777E-4F39-BAE5-3E0F5879C4E0}" srcOrd="0" destOrd="0" presId="urn:microsoft.com/office/officeart/2018/5/layout/CenteredIconLabelDescriptionList"/>
    <dgm:cxn modelId="{29E068E6-5108-438E-B111-30E229716103}" type="presOf" srcId="{14E73710-776B-43C7-BF31-CF2BDD3885C5}" destId="{092A2033-3EBA-4D9F-802A-4BF4190A956F}" srcOrd="0" destOrd="0" presId="urn:microsoft.com/office/officeart/2018/5/layout/CenteredIconLabelDescriptionList"/>
    <dgm:cxn modelId="{AE9577E9-5DAE-49F3-81B2-BD32EB318536}" type="presOf" srcId="{EC16B81D-984B-4D07-9480-CB39567D0241}" destId="{E1FC216E-02B0-4C62-A7B1-7C93166517C9}" srcOrd="0" destOrd="0" presId="urn:microsoft.com/office/officeart/2018/5/layout/CenteredIconLabelDescriptionList"/>
    <dgm:cxn modelId="{8E556DF4-A398-4E31-AF2C-5EEB9C47F816}" srcId="{DFCAB719-7C7A-4F95-B045-9CB78870C9F0}" destId="{14E73710-776B-43C7-BF31-CF2BDD3885C5}" srcOrd="0" destOrd="0" parTransId="{22ADCD2B-4F86-40B2-BBBC-CC747ED8ECBA}" sibTransId="{E8CAC826-7070-4260-B036-E1455B810395}"/>
    <dgm:cxn modelId="{8A16A6FE-925C-46B0-9385-2B14F6A2DB4A}" type="presParOf" srcId="{E042A5A8-6640-433C-B496-9CDBF10E2915}" destId="{FAC9A7A5-F7ED-40C9-A440-1FCFD78B44BE}" srcOrd="0" destOrd="0" presId="urn:microsoft.com/office/officeart/2018/5/layout/CenteredIconLabelDescriptionList"/>
    <dgm:cxn modelId="{418050A9-82DF-426B-B86E-A8B0D7BC393D}" type="presParOf" srcId="{FAC9A7A5-F7ED-40C9-A440-1FCFD78B44BE}" destId="{F9DFE62F-67EE-43CC-BF6E-14C891A38089}" srcOrd="0" destOrd="0" presId="urn:microsoft.com/office/officeart/2018/5/layout/CenteredIconLabelDescriptionList"/>
    <dgm:cxn modelId="{FAC87C93-4272-4090-AA0B-0099C21DDCFF}" type="presParOf" srcId="{FAC9A7A5-F7ED-40C9-A440-1FCFD78B44BE}" destId="{56B15A55-15E6-4B65-ABB9-24FFC42358A9}" srcOrd="1" destOrd="0" presId="urn:microsoft.com/office/officeart/2018/5/layout/CenteredIconLabelDescriptionList"/>
    <dgm:cxn modelId="{BFECA784-64D6-49F5-88BE-3313EC31B0E5}" type="presParOf" srcId="{FAC9A7A5-F7ED-40C9-A440-1FCFD78B44BE}" destId="{092A2033-3EBA-4D9F-802A-4BF4190A956F}" srcOrd="2" destOrd="0" presId="urn:microsoft.com/office/officeart/2018/5/layout/CenteredIconLabelDescriptionList"/>
    <dgm:cxn modelId="{17D1B8FC-496D-4D42-818A-ED781639C84D}" type="presParOf" srcId="{FAC9A7A5-F7ED-40C9-A440-1FCFD78B44BE}" destId="{92CA6054-4B74-44E5-9335-94AAF240ED53}" srcOrd="3" destOrd="0" presId="urn:microsoft.com/office/officeart/2018/5/layout/CenteredIconLabelDescriptionList"/>
    <dgm:cxn modelId="{513D6E16-7029-4801-8E25-EB238CC7BB4D}" type="presParOf" srcId="{FAC9A7A5-F7ED-40C9-A440-1FCFD78B44BE}" destId="{E1FC216E-02B0-4C62-A7B1-7C93166517C9}" srcOrd="4" destOrd="0" presId="urn:microsoft.com/office/officeart/2018/5/layout/CenteredIconLabelDescriptionList"/>
    <dgm:cxn modelId="{C0A4106A-F5A2-4353-BC0C-0A64CF67D3D2}" type="presParOf" srcId="{E042A5A8-6640-433C-B496-9CDBF10E2915}" destId="{46F8A041-2CC9-4841-A79E-EEA41FBBF740}" srcOrd="1" destOrd="0" presId="urn:microsoft.com/office/officeart/2018/5/layout/CenteredIconLabelDescriptionList"/>
    <dgm:cxn modelId="{2C0FFF40-2547-4546-ABE2-2FCD78B73642}" type="presParOf" srcId="{E042A5A8-6640-433C-B496-9CDBF10E2915}" destId="{3BE50C06-F63E-4C07-92B7-D86AF13B6B2B}" srcOrd="2" destOrd="0" presId="urn:microsoft.com/office/officeart/2018/5/layout/CenteredIconLabelDescriptionList"/>
    <dgm:cxn modelId="{7C09DA9B-BE1A-42CE-8E9A-A3D69C956B71}" type="presParOf" srcId="{3BE50C06-F63E-4C07-92B7-D86AF13B6B2B}" destId="{31C39D08-2100-48CF-BDF6-79DF6C69540E}" srcOrd="0" destOrd="0" presId="urn:microsoft.com/office/officeart/2018/5/layout/CenteredIconLabelDescriptionList"/>
    <dgm:cxn modelId="{9530CA96-BDC9-4A56-9B4F-EFD3954D2BA6}" type="presParOf" srcId="{3BE50C06-F63E-4C07-92B7-D86AF13B6B2B}" destId="{05756BC7-08CB-4650-B2D1-DF0EB3B19630}" srcOrd="1" destOrd="0" presId="urn:microsoft.com/office/officeart/2018/5/layout/CenteredIconLabelDescriptionList"/>
    <dgm:cxn modelId="{C87AD097-9DA3-426A-BC05-E8041A028EE7}" type="presParOf" srcId="{3BE50C06-F63E-4C07-92B7-D86AF13B6B2B}" destId="{4E4F95C3-E8C7-4082-850A-6EF83A96D90B}" srcOrd="2" destOrd="0" presId="urn:microsoft.com/office/officeart/2018/5/layout/CenteredIconLabelDescriptionList"/>
    <dgm:cxn modelId="{B43C9386-04CE-4473-A097-9FBF0CDF89A6}" type="presParOf" srcId="{3BE50C06-F63E-4C07-92B7-D86AF13B6B2B}" destId="{FE1CE019-7FBA-48F1-8DD6-1C3161C4D735}" srcOrd="3" destOrd="0" presId="urn:microsoft.com/office/officeart/2018/5/layout/CenteredIconLabelDescriptionList"/>
    <dgm:cxn modelId="{19B5D127-DC1E-4BB9-8F4A-3554F56F028D}" type="presParOf" srcId="{3BE50C06-F63E-4C07-92B7-D86AF13B6B2B}" destId="{EF820C00-777E-4F39-BAE5-3E0F5879C4E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186BA-42CA-B244-9E6D-817495F3F829}">
      <dsp:nvSpPr>
        <dsp:cNvPr id="0" name=""/>
        <dsp:cNvSpPr/>
      </dsp:nvSpPr>
      <dsp:spPr>
        <a:xfrm>
          <a:off x="676185" y="571"/>
          <a:ext cx="1875853" cy="1125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Increased data rates and capacity</a:t>
          </a:r>
          <a:endParaRPr lang="en-US" sz="2200" kern="1200" dirty="0"/>
        </a:p>
      </dsp:txBody>
      <dsp:txXfrm>
        <a:off x="676185" y="571"/>
        <a:ext cx="1875853" cy="1125511"/>
      </dsp:txXfrm>
    </dsp:sp>
    <dsp:sp modelId="{D2199DB2-9DE5-9246-B237-C4143831A9E2}">
      <dsp:nvSpPr>
        <dsp:cNvPr id="0" name=""/>
        <dsp:cNvSpPr/>
      </dsp:nvSpPr>
      <dsp:spPr>
        <a:xfrm>
          <a:off x="2739624" y="571"/>
          <a:ext cx="1875853" cy="1125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Improved coverage and connectivity </a:t>
          </a:r>
          <a:endParaRPr lang="en-US" sz="2200" kern="1200" dirty="0"/>
        </a:p>
      </dsp:txBody>
      <dsp:txXfrm>
        <a:off x="2739624" y="571"/>
        <a:ext cx="1875853" cy="1125511"/>
      </dsp:txXfrm>
    </dsp:sp>
    <dsp:sp modelId="{F6578B73-47A2-BA45-91DA-5C4EE14CC68A}">
      <dsp:nvSpPr>
        <dsp:cNvPr id="0" name=""/>
        <dsp:cNvSpPr/>
      </dsp:nvSpPr>
      <dsp:spPr>
        <a:xfrm>
          <a:off x="676185" y="1313668"/>
          <a:ext cx="1875853" cy="1125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Enhanced interference management</a:t>
          </a:r>
          <a:endParaRPr lang="en-US" sz="2200" kern="1200"/>
        </a:p>
      </dsp:txBody>
      <dsp:txXfrm>
        <a:off x="676185" y="1313668"/>
        <a:ext cx="1875853" cy="1125511"/>
      </dsp:txXfrm>
    </dsp:sp>
    <dsp:sp modelId="{2C80000D-7617-4748-A124-EB7968FB4C85}">
      <dsp:nvSpPr>
        <dsp:cNvPr id="0" name=""/>
        <dsp:cNvSpPr/>
      </dsp:nvSpPr>
      <dsp:spPr>
        <a:xfrm>
          <a:off x="2739624" y="1313668"/>
          <a:ext cx="1875853" cy="1125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Energy efficiency</a:t>
          </a:r>
          <a:endParaRPr lang="en-US" sz="2200" kern="1200"/>
        </a:p>
      </dsp:txBody>
      <dsp:txXfrm>
        <a:off x="2739624" y="1313668"/>
        <a:ext cx="1875853" cy="1125511"/>
      </dsp:txXfrm>
    </dsp:sp>
    <dsp:sp modelId="{077E7898-5F85-6C4A-B1BD-BCCA045DFB0F}">
      <dsp:nvSpPr>
        <dsp:cNvPr id="0" name=""/>
        <dsp:cNvSpPr/>
      </dsp:nvSpPr>
      <dsp:spPr>
        <a:xfrm>
          <a:off x="676185" y="2626765"/>
          <a:ext cx="1875853" cy="1125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Support for advanced applications</a:t>
          </a:r>
          <a:endParaRPr lang="en-US" sz="2200" kern="1200"/>
        </a:p>
      </dsp:txBody>
      <dsp:txXfrm>
        <a:off x="676185" y="2626765"/>
        <a:ext cx="1875853" cy="1125511"/>
      </dsp:txXfrm>
    </dsp:sp>
    <dsp:sp modelId="{31445119-1825-6F4A-B2D5-B7855C761903}">
      <dsp:nvSpPr>
        <dsp:cNvPr id="0" name=""/>
        <dsp:cNvSpPr/>
      </dsp:nvSpPr>
      <dsp:spPr>
        <a:xfrm>
          <a:off x="2739624" y="2626765"/>
          <a:ext cx="1875853" cy="1125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Scalability and flexibility</a:t>
          </a:r>
          <a:endParaRPr lang="en-US" sz="2200" kern="1200"/>
        </a:p>
      </dsp:txBody>
      <dsp:txXfrm>
        <a:off x="2739624" y="2626765"/>
        <a:ext cx="1875853" cy="1125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FE62F-67EE-43CC-BF6E-14C891A38089}">
      <dsp:nvSpPr>
        <dsp:cNvPr id="0" name=""/>
        <dsp:cNvSpPr/>
      </dsp:nvSpPr>
      <dsp:spPr>
        <a:xfrm>
          <a:off x="1963800" y="20254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A2033-3EBA-4D9F-802A-4BF4190A956F}">
      <dsp:nvSpPr>
        <dsp:cNvPr id="0" name=""/>
        <dsp:cNvSpPr/>
      </dsp:nvSpPr>
      <dsp:spPr>
        <a:xfrm>
          <a:off x="181800" y="1866927"/>
          <a:ext cx="5076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kern="1200" dirty="0"/>
            <a:t>Obstacles of conventional ABF techniques</a:t>
          </a:r>
          <a:endParaRPr lang="en-US" sz="2400" kern="1200" dirty="0"/>
        </a:p>
      </dsp:txBody>
      <dsp:txXfrm>
        <a:off x="181800" y="1866927"/>
        <a:ext cx="5076000" cy="648000"/>
      </dsp:txXfrm>
    </dsp:sp>
    <dsp:sp modelId="{E1FC216E-02B0-4C62-A7B1-7C93166517C9}">
      <dsp:nvSpPr>
        <dsp:cNvPr id="0" name=""/>
        <dsp:cNvSpPr/>
      </dsp:nvSpPr>
      <dsp:spPr>
        <a:xfrm>
          <a:off x="559800" y="2585803"/>
          <a:ext cx="4320000" cy="1160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700" kern="1200" dirty="0"/>
            <a:t>Computational complexity (MVDR, LMS)</a:t>
          </a:r>
          <a:endParaRPr lang="el-GR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/>
            <a:t>Slow convergence (RLS)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Scalability</a:t>
          </a:r>
          <a:endParaRPr lang="en-US" sz="1700" kern="1200" dirty="0"/>
        </a:p>
      </dsp:txBody>
      <dsp:txXfrm>
        <a:off x="559800" y="2585803"/>
        <a:ext cx="4320000" cy="1160528"/>
      </dsp:txXfrm>
    </dsp:sp>
    <dsp:sp modelId="{31C39D08-2100-48CF-BDF6-79DF6C69540E}">
      <dsp:nvSpPr>
        <dsp:cNvPr id="0" name=""/>
        <dsp:cNvSpPr/>
      </dsp:nvSpPr>
      <dsp:spPr>
        <a:xfrm>
          <a:off x="7417800" y="20254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F95C3-E8C7-4082-850A-6EF83A96D90B}">
      <dsp:nvSpPr>
        <dsp:cNvPr id="0" name=""/>
        <dsp:cNvSpPr/>
      </dsp:nvSpPr>
      <dsp:spPr>
        <a:xfrm>
          <a:off x="6013800" y="18669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kern="1200" dirty="0"/>
            <a:t>AI contribution</a:t>
          </a:r>
          <a:endParaRPr lang="en-US" sz="2400" kern="1200" dirty="0"/>
        </a:p>
      </dsp:txBody>
      <dsp:txXfrm>
        <a:off x="6013800" y="1866927"/>
        <a:ext cx="4320000" cy="648000"/>
      </dsp:txXfrm>
    </dsp:sp>
    <dsp:sp modelId="{EF820C00-777E-4F39-BAE5-3E0F5879C4E0}">
      <dsp:nvSpPr>
        <dsp:cNvPr id="0" name=""/>
        <dsp:cNvSpPr/>
      </dsp:nvSpPr>
      <dsp:spPr>
        <a:xfrm>
          <a:off x="6013800" y="2585803"/>
          <a:ext cx="4320000" cy="1160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Computational efficiency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Predictive capabilities 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Dynamic adaptation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Self-improvement</a:t>
          </a:r>
          <a:endParaRPr lang="en-US" sz="1700" kern="1200"/>
        </a:p>
      </dsp:txBody>
      <dsp:txXfrm>
        <a:off x="6013800" y="2585803"/>
        <a:ext cx="4320000" cy="1160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89110-3E91-A84A-A8BA-CC63848343A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AD76C-9D5E-9340-A6BD-925B81ACA4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94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AD76C-9D5E-9340-A6BD-925B81ACA49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43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AD76C-9D5E-9340-A6BD-925B81ACA49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05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AD76C-9D5E-9340-A6BD-925B81ACA4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38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AD76C-9D5E-9340-A6BD-925B81ACA4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AD76C-9D5E-9340-A6BD-925B81ACA49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704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AD76C-9D5E-9340-A6BD-925B81ACA4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6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AD76C-9D5E-9340-A6BD-925B81ACA49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94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AD76C-9D5E-9340-A6BD-925B81ACA49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66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1" y="0"/>
            <a:ext cx="12192001" cy="6858000"/>
            <a:chOff x="0" y="0"/>
            <a:chExt cx="9144001" cy="5143500"/>
          </a:xfrm>
        </p:grpSpPr>
        <p:pic>
          <p:nvPicPr>
            <p:cNvPr id="18" name="Google Shape;1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60000" y="1453639"/>
            <a:ext cx="10272000" cy="4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2" name="Google Shape;22;p4"/>
          <p:cNvGrpSpPr/>
          <p:nvPr/>
        </p:nvGrpSpPr>
        <p:grpSpPr>
          <a:xfrm rot="10800000">
            <a:off x="8938969" y="5082263"/>
            <a:ext cx="6098767" cy="4639133"/>
            <a:chOff x="1522650" y="1117750"/>
            <a:chExt cx="4574075" cy="3479350"/>
          </a:xfrm>
        </p:grpSpPr>
        <p:sp>
          <p:nvSpPr>
            <p:cNvPr id="23" name="Google Shape;23;p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469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5"/>
          <p:cNvGrpSpPr/>
          <p:nvPr/>
        </p:nvGrpSpPr>
        <p:grpSpPr>
          <a:xfrm>
            <a:off x="0" y="5"/>
            <a:ext cx="12192005" cy="6857995"/>
            <a:chOff x="0" y="4"/>
            <a:chExt cx="9144004" cy="5143496"/>
          </a:xfrm>
        </p:grpSpPr>
        <p:pic>
          <p:nvPicPr>
            <p:cNvPr id="120" name="Google Shape;120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15"/>
          <p:cNvGrpSpPr/>
          <p:nvPr/>
        </p:nvGrpSpPr>
        <p:grpSpPr>
          <a:xfrm rot="-10539848" flipH="1">
            <a:off x="8144751" y="5398767"/>
            <a:ext cx="6098535" cy="4638956"/>
            <a:chOff x="1522650" y="1117750"/>
            <a:chExt cx="4574075" cy="3479350"/>
          </a:xfrm>
        </p:grpSpPr>
        <p:sp>
          <p:nvSpPr>
            <p:cNvPr id="123" name="Google Shape;123;p15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5185567" y="1333400"/>
            <a:ext cx="42740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1"/>
          </p:nvPr>
        </p:nvSpPr>
        <p:spPr>
          <a:xfrm>
            <a:off x="5185567" y="2842600"/>
            <a:ext cx="5580400" cy="26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866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1" y="0"/>
            <a:ext cx="12192001" cy="6858000"/>
            <a:chOff x="0" y="0"/>
            <a:chExt cx="9144001" cy="5143500"/>
          </a:xfrm>
        </p:grpSpPr>
        <p:pic>
          <p:nvPicPr>
            <p:cNvPr id="129" name="Google Shape;129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6"/>
          <p:cNvGrpSpPr/>
          <p:nvPr/>
        </p:nvGrpSpPr>
        <p:grpSpPr>
          <a:xfrm rot="10800000">
            <a:off x="8938969" y="5082263"/>
            <a:ext cx="6098767" cy="4639133"/>
            <a:chOff x="1522650" y="1117750"/>
            <a:chExt cx="4574075" cy="3479350"/>
          </a:xfrm>
        </p:grpSpPr>
        <p:sp>
          <p:nvSpPr>
            <p:cNvPr id="132" name="Google Shape;132;p16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950967" y="942767"/>
            <a:ext cx="3127200" cy="12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1"/>
          </p:nvPr>
        </p:nvSpPr>
        <p:spPr>
          <a:xfrm>
            <a:off x="950967" y="2142367"/>
            <a:ext cx="3127200" cy="1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6" name="Google Shape;136;p16"/>
          <p:cNvSpPr>
            <a:spLocks noGrp="1"/>
          </p:cNvSpPr>
          <p:nvPr>
            <p:ph type="pic" idx="2"/>
          </p:nvPr>
        </p:nvSpPr>
        <p:spPr>
          <a:xfrm>
            <a:off x="7451333" y="719333"/>
            <a:ext cx="3734800" cy="541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37" name="Google Shape;137;p16"/>
          <p:cNvSpPr>
            <a:spLocks noGrp="1"/>
          </p:cNvSpPr>
          <p:nvPr>
            <p:ph type="pic" idx="3"/>
          </p:nvPr>
        </p:nvSpPr>
        <p:spPr>
          <a:xfrm>
            <a:off x="4228600" y="719333"/>
            <a:ext cx="3072400" cy="3047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38" name="Google Shape;138;p16"/>
          <p:cNvSpPr>
            <a:spLocks noGrp="1"/>
          </p:cNvSpPr>
          <p:nvPr>
            <p:ph type="pic" idx="4"/>
          </p:nvPr>
        </p:nvSpPr>
        <p:spPr>
          <a:xfrm>
            <a:off x="4228600" y="3938367"/>
            <a:ext cx="3072400" cy="220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39" name="Google Shape;139;p16"/>
          <p:cNvSpPr>
            <a:spLocks noGrp="1"/>
          </p:cNvSpPr>
          <p:nvPr>
            <p:ph type="pic" idx="5"/>
          </p:nvPr>
        </p:nvSpPr>
        <p:spPr>
          <a:xfrm>
            <a:off x="1005867" y="3938367"/>
            <a:ext cx="3072400" cy="220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9937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7"/>
          <p:cNvGrpSpPr/>
          <p:nvPr/>
        </p:nvGrpSpPr>
        <p:grpSpPr>
          <a:xfrm>
            <a:off x="0" y="5"/>
            <a:ext cx="12192005" cy="6857995"/>
            <a:chOff x="0" y="4"/>
            <a:chExt cx="9144004" cy="5143496"/>
          </a:xfrm>
        </p:grpSpPr>
        <p:pic>
          <p:nvPicPr>
            <p:cNvPr id="142" name="Google Shape;142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7"/>
          <p:cNvGrpSpPr/>
          <p:nvPr/>
        </p:nvGrpSpPr>
        <p:grpSpPr>
          <a:xfrm rot="-10539848" flipH="1">
            <a:off x="8144751" y="5398767"/>
            <a:ext cx="6098535" cy="4638956"/>
            <a:chOff x="1522650" y="1117750"/>
            <a:chExt cx="4574075" cy="3479350"/>
          </a:xfrm>
        </p:grpSpPr>
        <p:sp>
          <p:nvSpPr>
            <p:cNvPr id="145" name="Google Shape;145;p17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1"/>
          </p:nvPr>
        </p:nvSpPr>
        <p:spPr>
          <a:xfrm>
            <a:off x="959967" y="1552600"/>
            <a:ext cx="4998400" cy="15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0208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8"/>
          <p:cNvGrpSpPr/>
          <p:nvPr/>
        </p:nvGrpSpPr>
        <p:grpSpPr>
          <a:xfrm>
            <a:off x="1" y="0"/>
            <a:ext cx="12192001" cy="6858000"/>
            <a:chOff x="0" y="0"/>
            <a:chExt cx="9144001" cy="5143500"/>
          </a:xfrm>
        </p:grpSpPr>
        <p:pic>
          <p:nvPicPr>
            <p:cNvPr id="151" name="Google Shape;151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Google Shape;153;p18"/>
          <p:cNvGrpSpPr/>
          <p:nvPr/>
        </p:nvGrpSpPr>
        <p:grpSpPr>
          <a:xfrm rot="10800000">
            <a:off x="8938969" y="5082263"/>
            <a:ext cx="6098767" cy="4639133"/>
            <a:chOff x="1522650" y="1117750"/>
            <a:chExt cx="4574075" cy="3479350"/>
          </a:xfrm>
        </p:grpSpPr>
        <p:sp>
          <p:nvSpPr>
            <p:cNvPr id="154" name="Google Shape;154;p1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8"/>
          <p:cNvSpPr txBox="1">
            <a:spLocks noGrp="1"/>
          </p:cNvSpPr>
          <p:nvPr>
            <p:ph type="subTitle" idx="1"/>
          </p:nvPr>
        </p:nvSpPr>
        <p:spPr>
          <a:xfrm>
            <a:off x="959967" y="1858400"/>
            <a:ext cx="6687200" cy="2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8892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9"/>
          <p:cNvGrpSpPr/>
          <p:nvPr/>
        </p:nvGrpSpPr>
        <p:grpSpPr>
          <a:xfrm>
            <a:off x="1" y="0"/>
            <a:ext cx="12192001" cy="6858000"/>
            <a:chOff x="0" y="0"/>
            <a:chExt cx="9144001" cy="5143500"/>
          </a:xfrm>
        </p:grpSpPr>
        <p:pic>
          <p:nvPicPr>
            <p:cNvPr id="160" name="Google Shape;160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9"/>
          <p:cNvGrpSpPr/>
          <p:nvPr/>
        </p:nvGrpSpPr>
        <p:grpSpPr>
          <a:xfrm rot="10800000">
            <a:off x="8938969" y="5082263"/>
            <a:ext cx="6098767" cy="4639133"/>
            <a:chOff x="1522650" y="1117750"/>
            <a:chExt cx="4574075" cy="3479350"/>
          </a:xfrm>
        </p:grpSpPr>
        <p:sp>
          <p:nvSpPr>
            <p:cNvPr id="163" name="Google Shape;163;p1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1"/>
          </p:nvPr>
        </p:nvSpPr>
        <p:spPr>
          <a:xfrm>
            <a:off x="1154033" y="3655633"/>
            <a:ext cx="2919200" cy="2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2"/>
          </p:nvPr>
        </p:nvSpPr>
        <p:spPr>
          <a:xfrm>
            <a:off x="4578497" y="3655633"/>
            <a:ext cx="2919200" cy="2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3"/>
          </p:nvPr>
        </p:nvSpPr>
        <p:spPr>
          <a:xfrm>
            <a:off x="8002971" y="3655633"/>
            <a:ext cx="2919200" cy="2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4"/>
          </p:nvPr>
        </p:nvSpPr>
        <p:spPr>
          <a:xfrm>
            <a:off x="1154033" y="2728667"/>
            <a:ext cx="29192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5"/>
          </p:nvPr>
        </p:nvSpPr>
        <p:spPr>
          <a:xfrm>
            <a:off x="4578504" y="2728667"/>
            <a:ext cx="29192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6"/>
          </p:nvPr>
        </p:nvSpPr>
        <p:spPr>
          <a:xfrm>
            <a:off x="8002975" y="2728667"/>
            <a:ext cx="29192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69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0" y="5"/>
            <a:ext cx="12192005" cy="6857995"/>
            <a:chOff x="0" y="4"/>
            <a:chExt cx="9144004" cy="5143496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0"/>
          <p:cNvGrpSpPr/>
          <p:nvPr/>
        </p:nvGrpSpPr>
        <p:grpSpPr>
          <a:xfrm rot="-10539848" flipH="1">
            <a:off x="8144751" y="5398767"/>
            <a:ext cx="6098535" cy="4638956"/>
            <a:chOff x="1522650" y="1117750"/>
            <a:chExt cx="4574075" cy="3479350"/>
          </a:xfrm>
        </p:grpSpPr>
        <p:sp>
          <p:nvSpPr>
            <p:cNvPr id="177" name="Google Shape;177;p20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1"/>
          </p:nvPr>
        </p:nvSpPr>
        <p:spPr>
          <a:xfrm>
            <a:off x="1634232" y="2212567"/>
            <a:ext cx="42916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2"/>
          </p:nvPr>
        </p:nvSpPr>
        <p:spPr>
          <a:xfrm>
            <a:off x="6736167" y="2212567"/>
            <a:ext cx="42916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3"/>
          </p:nvPr>
        </p:nvSpPr>
        <p:spPr>
          <a:xfrm>
            <a:off x="1634232" y="4426667"/>
            <a:ext cx="42916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4"/>
          </p:nvPr>
        </p:nvSpPr>
        <p:spPr>
          <a:xfrm>
            <a:off x="6736167" y="4426667"/>
            <a:ext cx="42916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5"/>
          </p:nvPr>
        </p:nvSpPr>
        <p:spPr>
          <a:xfrm>
            <a:off x="1634233" y="1775567"/>
            <a:ext cx="4291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6"/>
          </p:nvPr>
        </p:nvSpPr>
        <p:spPr>
          <a:xfrm>
            <a:off x="1634233" y="3989700"/>
            <a:ext cx="4291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7"/>
          </p:nvPr>
        </p:nvSpPr>
        <p:spPr>
          <a:xfrm>
            <a:off x="6736132" y="1775567"/>
            <a:ext cx="4291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8"/>
          </p:nvPr>
        </p:nvSpPr>
        <p:spPr>
          <a:xfrm>
            <a:off x="6736132" y="3989700"/>
            <a:ext cx="4291600" cy="5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5796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1" y="0"/>
            <a:ext cx="12192001" cy="6858000"/>
            <a:chOff x="0" y="0"/>
            <a:chExt cx="9144001" cy="5143500"/>
          </a:xfrm>
        </p:grpSpPr>
        <p:pic>
          <p:nvPicPr>
            <p:cNvPr id="190" name="Google Shape;19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1"/>
          <p:cNvGrpSpPr/>
          <p:nvPr/>
        </p:nvGrpSpPr>
        <p:grpSpPr>
          <a:xfrm rot="10800000">
            <a:off x="8938969" y="5082263"/>
            <a:ext cx="6098767" cy="4639133"/>
            <a:chOff x="1522650" y="1117750"/>
            <a:chExt cx="4574075" cy="3479350"/>
          </a:xfrm>
        </p:grpSpPr>
        <p:sp>
          <p:nvSpPr>
            <p:cNvPr id="193" name="Google Shape;193;p21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1"/>
          </p:nvPr>
        </p:nvSpPr>
        <p:spPr>
          <a:xfrm>
            <a:off x="1549367" y="2209236"/>
            <a:ext cx="26336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2"/>
          </p:nvPr>
        </p:nvSpPr>
        <p:spPr>
          <a:xfrm>
            <a:off x="5043967" y="2209233"/>
            <a:ext cx="26296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3"/>
          </p:nvPr>
        </p:nvSpPr>
        <p:spPr>
          <a:xfrm>
            <a:off x="1549367" y="4516295"/>
            <a:ext cx="26336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4"/>
          </p:nvPr>
        </p:nvSpPr>
        <p:spPr>
          <a:xfrm>
            <a:off x="5043967" y="4516295"/>
            <a:ext cx="26336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5"/>
          </p:nvPr>
        </p:nvSpPr>
        <p:spPr>
          <a:xfrm>
            <a:off x="8538567" y="2209236"/>
            <a:ext cx="26336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6"/>
          </p:nvPr>
        </p:nvSpPr>
        <p:spPr>
          <a:xfrm>
            <a:off x="8538567" y="4516295"/>
            <a:ext cx="2633600" cy="15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7"/>
          </p:nvPr>
        </p:nvSpPr>
        <p:spPr>
          <a:xfrm>
            <a:off x="1549367" y="1812321"/>
            <a:ext cx="2633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8"/>
          </p:nvPr>
        </p:nvSpPr>
        <p:spPr>
          <a:xfrm>
            <a:off x="5043967" y="1812321"/>
            <a:ext cx="2629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9"/>
          </p:nvPr>
        </p:nvSpPr>
        <p:spPr>
          <a:xfrm>
            <a:off x="8538567" y="1812321"/>
            <a:ext cx="2630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13"/>
          </p:nvPr>
        </p:nvSpPr>
        <p:spPr>
          <a:xfrm>
            <a:off x="1549367" y="4115089"/>
            <a:ext cx="2633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4"/>
          </p:nvPr>
        </p:nvSpPr>
        <p:spPr>
          <a:xfrm>
            <a:off x="5043967" y="4115089"/>
            <a:ext cx="2629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15"/>
          </p:nvPr>
        </p:nvSpPr>
        <p:spPr>
          <a:xfrm>
            <a:off x="8538567" y="4115089"/>
            <a:ext cx="26304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6061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 hasCustomPrompt="1"/>
          </p:nvPr>
        </p:nvSpPr>
        <p:spPr>
          <a:xfrm>
            <a:off x="1600767" y="3021555"/>
            <a:ext cx="3652400" cy="890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1"/>
          </p:nvPr>
        </p:nvSpPr>
        <p:spPr>
          <a:xfrm>
            <a:off x="1600767" y="3931845"/>
            <a:ext cx="36524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title" idx="2" hasCustomPrompt="1"/>
          </p:nvPr>
        </p:nvSpPr>
        <p:spPr>
          <a:xfrm>
            <a:off x="1600767" y="1303933"/>
            <a:ext cx="3652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3"/>
          </p:nvPr>
        </p:nvSpPr>
        <p:spPr>
          <a:xfrm>
            <a:off x="1600767" y="2225896"/>
            <a:ext cx="3652400" cy="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title" idx="4" hasCustomPrompt="1"/>
          </p:nvPr>
        </p:nvSpPr>
        <p:spPr>
          <a:xfrm>
            <a:off x="1600767" y="4740776"/>
            <a:ext cx="3652400" cy="890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4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5"/>
          </p:nvPr>
        </p:nvSpPr>
        <p:spPr>
          <a:xfrm>
            <a:off x="1600767" y="5651067"/>
            <a:ext cx="36524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0"/>
            <a:ext cx="6303735" cy="3009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170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950967" y="996351"/>
            <a:ext cx="4375600" cy="12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950967" y="2112599"/>
            <a:ext cx="4375600" cy="11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" y="0"/>
            <a:ext cx="6303735" cy="300916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950967" y="4547384"/>
            <a:ext cx="43716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1333" b="1" u="sng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1445973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1" y="0"/>
            <a:ext cx="12192001" cy="68580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426443" y="-2456763"/>
            <a:ext cx="6098876" cy="4639216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7775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6548852" y="3573099"/>
            <a:ext cx="3232400" cy="2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2410733" y="3573099"/>
            <a:ext cx="3232400" cy="2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2410733" y="2992289"/>
            <a:ext cx="3232400" cy="5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6548852" y="2992289"/>
            <a:ext cx="3232400" cy="5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5"/>
            <a:ext cx="12192005" cy="6857995"/>
            <a:chOff x="0" y="4"/>
            <a:chExt cx="9144004" cy="5143496"/>
          </a:xfrm>
        </p:grpSpPr>
        <p:pic>
          <p:nvPicPr>
            <p:cNvPr id="32" name="Google Shape;3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oogle Shape;34;p5"/>
          <p:cNvGrpSpPr/>
          <p:nvPr/>
        </p:nvGrpSpPr>
        <p:grpSpPr>
          <a:xfrm rot="-10539848" flipH="1">
            <a:off x="8144751" y="5398767"/>
            <a:ext cx="6098535" cy="4638956"/>
            <a:chOff x="1522650" y="1117750"/>
            <a:chExt cx="4574075" cy="3479350"/>
          </a:xfrm>
        </p:grpSpPr>
        <p:sp>
          <p:nvSpPr>
            <p:cNvPr id="35" name="Google Shape;35;p5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38085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1" y="0"/>
            <a:ext cx="12192001" cy="68580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2460166" y="-2907770"/>
            <a:ext cx="16870083" cy="13169388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4707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9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877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5"/>
            <a:ext cx="12192005" cy="6857995"/>
            <a:chOff x="0" y="4"/>
            <a:chExt cx="9144004" cy="5143496"/>
          </a:xfrm>
        </p:grpSpPr>
        <p:pic>
          <p:nvPicPr>
            <p:cNvPr id="40" name="Google Shape;40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oogle Shape;42;p6"/>
          <p:cNvGrpSpPr/>
          <p:nvPr/>
        </p:nvGrpSpPr>
        <p:grpSpPr>
          <a:xfrm rot="-10539848" flipH="1">
            <a:off x="8144751" y="5398767"/>
            <a:ext cx="6098535" cy="4638956"/>
            <a:chOff x="1522650" y="1117750"/>
            <a:chExt cx="4574075" cy="3479350"/>
          </a:xfrm>
        </p:grpSpPr>
        <p:sp>
          <p:nvSpPr>
            <p:cNvPr id="43" name="Google Shape;43;p6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3178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082633" y="1105800"/>
            <a:ext cx="5324400" cy="13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2633" y="2504733"/>
            <a:ext cx="53244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6784633" y="1027200"/>
            <a:ext cx="4108800" cy="4803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1" y="0"/>
            <a:ext cx="12192001" cy="6858000"/>
            <a:chOff x="0" y="0"/>
            <a:chExt cx="9144001" cy="5143500"/>
          </a:xfrm>
        </p:grpSpPr>
        <p:pic>
          <p:nvPicPr>
            <p:cNvPr id="50" name="Google Shape;5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oogle Shape;52;p7"/>
          <p:cNvGrpSpPr/>
          <p:nvPr/>
        </p:nvGrpSpPr>
        <p:grpSpPr>
          <a:xfrm rot="10800000">
            <a:off x="8938969" y="5082263"/>
            <a:ext cx="6098767" cy="4639133"/>
            <a:chOff x="1522650" y="1117750"/>
            <a:chExt cx="4574075" cy="3479350"/>
          </a:xfrm>
        </p:grpSpPr>
        <p:sp>
          <p:nvSpPr>
            <p:cNvPr id="53" name="Google Shape;53;p7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1678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953077" y="-3212463"/>
            <a:ext cx="6098876" cy="4639216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1" y="0"/>
            <a:ext cx="12192001" cy="68580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50967" y="2038533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50967" y="4853400"/>
            <a:ext cx="6497200" cy="6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142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7617600" cy="763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5"/>
            <a:ext cx="12192005" cy="6857995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1194974" y="-3367159"/>
            <a:ext cx="15604892" cy="13628776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984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 hasCustomPrompt="1"/>
          </p:nvPr>
        </p:nvSpPr>
        <p:spPr>
          <a:xfrm>
            <a:off x="5435133" y="3061867"/>
            <a:ext cx="5124400" cy="144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5435133" y="4568933"/>
            <a:ext cx="51244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888267" y="3848834"/>
            <a:ext cx="6303735" cy="3009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47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46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4"/>
          <p:cNvGrpSpPr/>
          <p:nvPr/>
        </p:nvGrpSpPr>
        <p:grpSpPr>
          <a:xfrm>
            <a:off x="1" y="0"/>
            <a:ext cx="12192001" cy="6858000"/>
            <a:chOff x="0" y="0"/>
            <a:chExt cx="9144001" cy="5143500"/>
          </a:xfrm>
        </p:grpSpPr>
        <p:pic>
          <p:nvPicPr>
            <p:cNvPr id="112" name="Google Shape;112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4"/>
          <p:cNvGrpSpPr/>
          <p:nvPr/>
        </p:nvGrpSpPr>
        <p:grpSpPr>
          <a:xfrm rot="10800000">
            <a:off x="8938969" y="5082263"/>
            <a:ext cx="6098767" cy="4639133"/>
            <a:chOff x="1522650" y="1117750"/>
            <a:chExt cx="4574075" cy="3479350"/>
          </a:xfrm>
        </p:grpSpPr>
        <p:sp>
          <p:nvSpPr>
            <p:cNvPr id="115" name="Google Shape;115;p1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299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13217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037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BDAF-9E3B-1F77-0962-5E5245DD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Fundamentals of Adaptive Beamforming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79110-6110-7AD8-BADB-B561454CA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967" y="4853400"/>
            <a:ext cx="7741088" cy="1494848"/>
          </a:xfrm>
        </p:spPr>
        <p:txBody>
          <a:bodyPr/>
          <a:lstStyle/>
          <a:p>
            <a:r>
              <a:rPr lang="en-GB" dirty="0"/>
              <a:t>Ioannis Mallioras</a:t>
            </a:r>
          </a:p>
          <a:p>
            <a:r>
              <a:rPr lang="en-GB" dirty="0"/>
              <a:t>PhD candidate</a:t>
            </a:r>
          </a:p>
          <a:p>
            <a:r>
              <a:rPr lang="en-GB" dirty="0" err="1"/>
              <a:t>Maggioli</a:t>
            </a:r>
            <a:r>
              <a:rPr lang="en-GB" dirty="0"/>
              <a:t> </a:t>
            </a:r>
            <a:r>
              <a:rPr lang="en-GB" dirty="0" err="1"/>
              <a:t>SpA</a:t>
            </a:r>
            <a:r>
              <a:rPr lang="en-GB" dirty="0"/>
              <a:t>, Aristotle University of Thessaloniki</a:t>
            </a:r>
          </a:p>
          <a:p>
            <a:r>
              <a:rPr lang="en-GB" dirty="0"/>
              <a:t>2024</a:t>
            </a:r>
          </a:p>
          <a:p>
            <a:endParaRPr lang="en-GB" dirty="0"/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78CC9B6D-7E6D-EDC9-3D57-9D6960C99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750" y="5100575"/>
            <a:ext cx="1205522" cy="124767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5FDA2FC-038C-D0EC-571D-4CFB2B64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461" y="5100575"/>
            <a:ext cx="1175632" cy="117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875B04E-0B0A-1156-0FD8-1C1BF0B92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1092" y="3941585"/>
            <a:ext cx="2238737" cy="9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8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239B-6247-8B10-1663-B4842451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Adaptive Beamforming?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F57A6-51CC-6CD3-ACA0-3D96A57BAA76}"/>
              </a:ext>
            </a:extLst>
          </p:cNvPr>
          <p:cNvSpPr txBox="1"/>
          <p:nvPr/>
        </p:nvSpPr>
        <p:spPr>
          <a:xfrm>
            <a:off x="6001407" y="1828800"/>
            <a:ext cx="5556609" cy="4386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/>
              <a:t>Definition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200" i="1" dirty="0"/>
              <a:t>Technique that dynamically adjusts the radiation pattern of an array to improve the signal-to-noise (SNR) ratio of received signals.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Why it is useful:</a:t>
            </a:r>
            <a:endParaRPr lang="en-US" sz="2400" dirty="0"/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b="1" dirty="0"/>
              <a:t>Improved Signal Quality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b="1" dirty="0"/>
              <a:t>Enhanced Throughput and Network Capacity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400" b="1" dirty="0"/>
              <a:t>Energy Efficiency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F5FFD-9649-40E4-9443-EFD520EAC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56" y="1712495"/>
            <a:ext cx="5458968" cy="41897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223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9B29A1D6-0762-AB8A-C610-D1B8177B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60" y="348987"/>
            <a:ext cx="10515600" cy="1325563"/>
          </a:xfrm>
        </p:spPr>
        <p:txBody>
          <a:bodyPr/>
          <a:lstStyle/>
          <a:p>
            <a:r>
              <a:rPr lang="en-GB" sz="4800" dirty="0"/>
              <a:t>How is beamforming achieved?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30B7D8-C779-4F65-481B-5A4D14AE4EA6}"/>
              </a:ext>
            </a:extLst>
          </p:cNvPr>
          <p:cNvSpPr txBox="1"/>
          <p:nvPr/>
        </p:nvSpPr>
        <p:spPr>
          <a:xfrm>
            <a:off x="336054" y="1631500"/>
            <a:ext cx="388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Phased Antenna Array: </a:t>
            </a:r>
            <a:r>
              <a:rPr lang="en-GB" sz="1800" dirty="0"/>
              <a:t>Directive antenna comprised of multiple radiating elements in various configurations (e.g. linear, planar).</a:t>
            </a:r>
          </a:p>
          <a:p>
            <a:endParaRPr lang="en-GB" sz="1800" b="1" dirty="0"/>
          </a:p>
          <a:p>
            <a:r>
              <a:rPr lang="en-GB" sz="1800" b="1" dirty="0"/>
              <a:t>Radiation Pattern</a:t>
            </a:r>
            <a:r>
              <a:rPr lang="en-GB" sz="1800" dirty="0"/>
              <a:t>: a graphical representation of the distribution of radiated energy from an antenna. </a:t>
            </a:r>
          </a:p>
          <a:p>
            <a:endParaRPr lang="en-US" sz="1800" dirty="0"/>
          </a:p>
          <a:p>
            <a:r>
              <a:rPr lang="en-US" sz="1800" dirty="0"/>
              <a:t>The </a:t>
            </a:r>
            <a:r>
              <a:rPr lang="en-US" sz="1800" b="1" dirty="0"/>
              <a:t>direction </a:t>
            </a:r>
            <a:r>
              <a:rPr lang="en-US" sz="1800" dirty="0"/>
              <a:t>of the main lobe and the overall </a:t>
            </a:r>
            <a:r>
              <a:rPr lang="en-US" sz="1800" b="1" dirty="0"/>
              <a:t>shape </a:t>
            </a:r>
            <a:r>
              <a:rPr lang="en-US" sz="1800" dirty="0"/>
              <a:t>of the pattern can be controlled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>
                <a:solidFill>
                  <a:srgbClr val="0070C0"/>
                </a:solidFill>
              </a:rPr>
              <a:t>amplitudes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00B050"/>
                </a:solidFill>
              </a:rPr>
              <a:t>phases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/>
              <a:t>of the feeding current applied to each element.</a:t>
            </a:r>
            <a:endParaRPr lang="en-GB" sz="1800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8843F9C6-7EE5-563D-F1C2-A7ADC8619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771" y="993477"/>
            <a:ext cx="7772400" cy="5684455"/>
          </a:xfrm>
          <a:prstGeom prst="rect">
            <a:avLst/>
          </a:prstGeom>
        </p:spPr>
      </p:pic>
      <p:pic>
        <p:nvPicPr>
          <p:cNvPr id="93" name="Picture 92" descr="A graph of a graph of a plane&#10;&#10;Description automatically generated with medium confidence">
            <a:extLst>
              <a:ext uri="{FF2B5EF4-FFF2-40B4-BE49-F238E27FC236}">
                <a16:creationId xmlns:a16="http://schemas.microsoft.com/office/drawing/2014/main" id="{5C047D05-6D93-0E63-4C1B-AB565E92AE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00" t="32449" r="27959" b="34490"/>
          <a:stretch/>
        </p:blipFill>
        <p:spPr>
          <a:xfrm>
            <a:off x="7952448" y="1404225"/>
            <a:ext cx="3964709" cy="446029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FA82733-4829-6B66-3D71-E9AB4619DB86}"/>
              </a:ext>
            </a:extLst>
          </p:cNvPr>
          <p:cNvSpPr txBox="1"/>
          <p:nvPr/>
        </p:nvSpPr>
        <p:spPr>
          <a:xfrm>
            <a:off x="10325059" y="3586479"/>
            <a:ext cx="12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Aptos" panose="02110004020202020204"/>
                <a:ea typeface="+mn-ea"/>
                <a:cs typeface="+mn-cs"/>
              </a:rPr>
              <a:t>Main Lobe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D9BD672-7A43-0AE1-3A3B-86D000A66A4C}"/>
              </a:ext>
            </a:extLst>
          </p:cNvPr>
          <p:cNvSpPr txBox="1"/>
          <p:nvPr/>
        </p:nvSpPr>
        <p:spPr>
          <a:xfrm>
            <a:off x="9934802" y="191637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Aptos" panose="02110004020202020204"/>
                <a:ea typeface="+mn-ea"/>
                <a:cs typeface="+mn-cs"/>
              </a:rPr>
              <a:t>Sidelobes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1C59D8-C437-34F6-B3F7-81498390A1C4}"/>
              </a:ext>
            </a:extLst>
          </p:cNvPr>
          <p:cNvSpPr txBox="1"/>
          <p:nvPr/>
        </p:nvSpPr>
        <p:spPr>
          <a:xfrm>
            <a:off x="10472238" y="554644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Aptos" panose="02110004020202020204"/>
                <a:ea typeface="+mn-ea"/>
                <a:cs typeface="+mn-cs"/>
              </a:rPr>
              <a:t>Nulls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0D777E9-1CC0-107C-79F2-0832BBE19622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8439993" y="4685288"/>
            <a:ext cx="2032245" cy="1045822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21AA713-98AD-4EAF-9887-52320586E193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8812227" y="4467965"/>
            <a:ext cx="1660011" cy="1263145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910C2A6-5549-D4F5-C658-3366087BE419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9516234" y="4212357"/>
            <a:ext cx="956004" cy="1518753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90B5FBE-31D7-A9D3-612F-D296A6236A0A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9750903" y="2285711"/>
            <a:ext cx="769156" cy="235369"/>
          </a:xfrm>
          <a:prstGeom prst="straightConnector1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CC1020C-27CD-3367-5940-43918E04DA69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10058400" y="2285711"/>
            <a:ext cx="461659" cy="449059"/>
          </a:xfrm>
          <a:prstGeom prst="straightConnector1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2788CA2-F001-64CC-8D6F-60E83DF9632E}"/>
              </a:ext>
            </a:extLst>
          </p:cNvPr>
          <p:cNvCxnSpPr>
            <a:cxnSpLocks/>
          </p:cNvCxnSpPr>
          <p:nvPr/>
        </p:nvCxnSpPr>
        <p:spPr>
          <a:xfrm>
            <a:off x="10516271" y="2285711"/>
            <a:ext cx="79379" cy="861156"/>
          </a:xfrm>
          <a:prstGeom prst="straightConnector1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8EE1F6E4-68C1-A77A-9758-077D100439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52" r="4969"/>
          <a:stretch/>
        </p:blipFill>
        <p:spPr>
          <a:xfrm>
            <a:off x="4394451" y="1748618"/>
            <a:ext cx="3498521" cy="4927478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50842B44-1299-8A65-2C3F-86186AF863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1956" y="1217072"/>
            <a:ext cx="5068317" cy="5477478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185778D-2E76-FC33-7BE0-D54E5B313D49}"/>
              </a:ext>
            </a:extLst>
          </p:cNvPr>
          <p:cNvSpPr txBox="1"/>
          <p:nvPr/>
        </p:nvSpPr>
        <p:spPr>
          <a:xfrm>
            <a:off x="4132239" y="3401813"/>
            <a:ext cx="293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GB" sz="1800" b="1" kern="1200" dirty="0">
                <a:solidFill>
                  <a:prstClr val="black"/>
                </a:solidFill>
                <a:latin typeface="Aptos" panose="02110004020202020204"/>
                <a:ea typeface="+mn-ea"/>
                <a:cs typeface="+mn-cs"/>
              </a:rPr>
              <a:t>Uniform Linear Array (ULA)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43AF183-99A1-D410-3B5D-DD3FBF5C637D}"/>
              </a:ext>
            </a:extLst>
          </p:cNvPr>
          <p:cNvSpPr txBox="1"/>
          <p:nvPr/>
        </p:nvSpPr>
        <p:spPr>
          <a:xfrm>
            <a:off x="8913308" y="1255853"/>
            <a:ext cx="200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GB" sz="1800" b="1" kern="1200" dirty="0">
                <a:solidFill>
                  <a:prstClr val="black"/>
                </a:solidFill>
                <a:latin typeface="Aptos" panose="02110004020202020204"/>
                <a:ea typeface="+mn-ea"/>
                <a:cs typeface="+mn-cs"/>
              </a:rPr>
              <a:t>Radiation Pattern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684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4" grpId="1"/>
      <p:bldP spid="95" grpId="0"/>
      <p:bldP spid="95" grpId="1"/>
      <p:bldP spid="96" grpId="0"/>
      <p:bldP spid="96" grpId="1"/>
      <p:bldP spid="105" grpId="0"/>
      <p:bldP spid="106" grpId="0"/>
      <p:bldP spid="10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A461C6-34B7-0DF5-787F-5E78D9B11658}"/>
              </a:ext>
            </a:extLst>
          </p:cNvPr>
          <p:cNvSpPr/>
          <p:nvPr/>
        </p:nvSpPr>
        <p:spPr>
          <a:xfrm>
            <a:off x="3429000" y="5816600"/>
            <a:ext cx="6028267" cy="69426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2DB8D52-4E4F-E278-CB59-F4B115B2E4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397000"/>
                <a:ext cx="10795000" cy="52493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marR="0" lvl="0" indent="-228600" algn="l" defTabSz="914400" rtl="0" eaLnBrk="1" fontAlgn="auto" latinLnBrk="0" hangingPunct="1">
                  <a:lnSpc>
                    <a:spcPct val="16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To steer the beam to an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l-GR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l-GR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l-GR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l-GR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we need to apply a progressive phase shift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kumimoji="0" lang="el-GR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𝜑</m:t>
                    </m:r>
                  </m:oMath>
                </a14:m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between the elements:</a:t>
                </a:r>
                <a:endParaRPr kumimoji="0" lang="el-GR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6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Δ</m:t>
                      </m:r>
                      <m:r>
                        <a:rPr kumimoji="0" lang="el-G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𝜑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l-G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𝑑𝑐𝑜𝑠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l-GR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l-GR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l-GR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l-GR" sz="2400" b="0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6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β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l-G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  <m:r>
                          <a:rPr kumimoji="0" lang="el-G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𝜋</m:t>
                        </m:r>
                      </m:num>
                      <m:den>
                        <m:r>
                          <a:rPr kumimoji="0" lang="el-G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</m:den>
                    </m:f>
                  </m:oMath>
                </a14:m>
                <a:r>
                  <a:rPr kumimoji="0" lang="el-GR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is the wavenumber</a:t>
                </a:r>
                <a:r>
                  <a:rPr kumimoji="0" lang="el-GR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</a:t>
                </a: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6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The complex weight vector that encapsulates amplitude weighting and phase shift between elements to steer the beam towards an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l-GR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l-GR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l-GR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is the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steering vector </a:t>
                </a:r>
                <a14:m>
                  <m:oMath xmlns:m="http://schemas.openxmlformats.org/officeDocument/2006/math">
                    <m:r>
                      <a:rPr kumimoji="0" lang="en-US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𝐚</m:t>
                    </m:r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l-G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l-G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𝜽</m:t>
                        </m:r>
                      </m:e>
                      <m:sub>
                        <m:r>
                          <a:rPr kumimoji="0" lang="el-GR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</m:sub>
                    </m:sSub>
                    <m:r>
                      <a:rPr kumimoji="0" lang="el-GR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. </a:t>
                </a:r>
                <a:b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</a:b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For an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-element ULA:</a:t>
                </a:r>
              </a:p>
              <a:p>
                <a:pPr marL="457200" marR="0" lvl="1" indent="0" algn="ctr" defTabSz="914400" rtl="0" eaLnBrk="1" fontAlgn="auto" latinLnBrk="0" hangingPunct="1">
                  <a:lnSpc>
                    <a:spcPct val="16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2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l-GR" sz="2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US" sz="2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0" lang="en-US" sz="2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l-GR" sz="2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n-US" sz="2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1, </m:t>
                            </m:r>
                            <m:sSup>
                              <m:sSupPr>
                                <m:ctrlP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  <m:r>
                                  <a:rPr kumimoji="0" lang="el-GR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l-GR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𝛽</m:t>
                                </m:r>
                                <m: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func>
                                  <m:funcPr>
                                    <m:ctrlPr>
                                      <a:rPr kumimoji="0" lang="en-US" sz="2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29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29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l-GR" sz="29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l-GR" sz="29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l-GR" sz="29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sup>
                            </m:sSup>
                            <m:r>
                              <a:rPr kumimoji="0" lang="el-GR" sz="2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  <m:r>
                                  <a:rPr kumimoji="0" lang="en-US" sz="29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r>
                                  <a:rPr kumimoji="0" lang="el-GR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𝛽</m:t>
                                </m:r>
                                <m: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func>
                                  <m:funcPr>
                                    <m:ctrlPr>
                                      <a:rPr kumimoji="0" lang="en-US" sz="2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29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29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l-GR" sz="29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l-GR" sz="29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l-GR" sz="29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sup>
                            </m:sSup>
                            <m:r>
                              <a:rPr kumimoji="0" lang="el-GR" sz="2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kumimoji="0" lang="en-US" sz="29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70C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9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70C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  <m:r>
                                      <a:rPr kumimoji="0" lang="en-US" sz="29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70C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sz="29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70C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kumimoji="0" lang="el-GR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𝛽</m:t>
                                </m:r>
                                <m: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func>
                                  <m:funcPr>
                                    <m:ctrlPr>
                                      <a:rPr kumimoji="0" lang="en-US" sz="2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29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29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l-GR" sz="29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l-GR" sz="29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l-GR" sz="29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kumimoji="0" lang="el-GR" sz="29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Τ</m:t>
                        </m:r>
                      </m:sup>
                    </m:sSup>
                  </m:oMath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6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Simplified:</a:t>
                </a:r>
                <a:endParaRPr kumimoji="0" lang="el-GR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457200" marR="0" lvl="1" indent="0" algn="ctr" defTabSz="914400" rtl="0" eaLnBrk="1" fontAlgn="auto" latinLnBrk="0" hangingPunct="1">
                  <a:lnSpc>
                    <a:spcPct val="16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2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l-GR" sz="2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US" sz="2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0" lang="en-US" sz="2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l-GR" sz="2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n-US" sz="2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1, </m:t>
                            </m:r>
                            <m:sSup>
                              <m:sSupPr>
                                <m:ctrlP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  <m:r>
                                  <a:rPr kumimoji="0" lang="el-GR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𝜋</m:t>
                                </m:r>
                                <m:func>
                                  <m:funcPr>
                                    <m:ctrlPr>
                                      <a:rPr kumimoji="0" lang="en-US" sz="2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29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29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l-GR" sz="29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l-GR" sz="29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l-GR" sz="29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sup>
                            </m:sSup>
                            <m:r>
                              <a:rPr kumimoji="0" lang="el-GR" sz="2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  <m: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l-GR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𝜋</m:t>
                                </m:r>
                                <m:func>
                                  <m:funcPr>
                                    <m:ctrlPr>
                                      <a:rPr kumimoji="0" lang="en-US" sz="2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29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29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l-GR" sz="29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l-GR" sz="29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l-GR" sz="29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sup>
                            </m:sSup>
                            <m:r>
                              <a:rPr kumimoji="0" lang="el-GR" sz="2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en-US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kumimoji="0" lang="en-US" sz="2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  <m:r>
                                      <a:rPr kumimoji="0" lang="en-US" sz="2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kumimoji="0" lang="el-GR" sz="2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𝜋</m:t>
                                </m:r>
                                <m:func>
                                  <m:funcPr>
                                    <m:ctrlPr>
                                      <a:rPr kumimoji="0" lang="en-US" sz="29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29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29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l-GR" sz="29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l-GR" sz="29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l-GR" sz="29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kumimoji="0" lang="el-GR" sz="29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Τ</m:t>
                        </m:r>
                      </m:sup>
                    </m:sSup>
                  </m:oMath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2DB8D52-4E4F-E278-CB59-F4B115B2E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97000"/>
                <a:ext cx="10795000" cy="5249333"/>
              </a:xfrm>
              <a:prstGeom prst="rect">
                <a:avLst/>
              </a:prstGeom>
              <a:blipFill>
                <a:blip r:embed="rId5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F145D29-58EB-2AC3-02CB-A3FEFCBD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33"/>
            <a:ext cx="10515600" cy="1325563"/>
          </a:xfrm>
        </p:spPr>
        <p:txBody>
          <a:bodyPr/>
          <a:lstStyle/>
          <a:p>
            <a:r>
              <a:rPr lang="en-GB" sz="4800" dirty="0"/>
              <a:t>Beam-steering using phase shift</a:t>
            </a:r>
          </a:p>
        </p:txBody>
      </p:sp>
    </p:spTree>
    <p:extLst>
      <p:ext uri="{BB962C8B-B14F-4D97-AF65-F5344CB8AC3E}">
        <p14:creationId xmlns:p14="http://schemas.microsoft.com/office/powerpoint/2010/main" val="370444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775F9B2-8463-D3C9-D598-A3A8668D5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195" y="1545958"/>
                <a:ext cx="11235838" cy="53096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For</a:t>
                </a:r>
                <a:r>
                  <a:rPr kumimoji="0" lang="en-GB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beam-steering</a:t>
                </a: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, we can extract the </a:t>
                </a:r>
                <a:r>
                  <a:rPr kumimoji="0" lang="en-GB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beamforming weights </a:t>
                </a: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after calculating the </a:t>
                </a:r>
                <a:r>
                  <a:rPr kumimoji="0" lang="en-GB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steering vector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cs typeface="+mn-cs"/>
                  </a:rPr>
                  <a:t>Example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cs typeface="+mn-cs"/>
                  </a:rPr>
                  <a:t>We want to steer the main beam towards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l-G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l-G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l-G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l-G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=30</m:t>
                    </m:r>
                    <m:r>
                      <a:rPr kumimoji="0" lang="el-G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°</m:t>
                    </m:r>
                  </m:oMath>
                </a14:m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cs typeface="+mn-cs"/>
                  </a:rPr>
                  <a:t>for a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cs typeface="+mn-cs"/>
                  </a:rPr>
                  <a:t>16-element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cs typeface="+mn-cs"/>
                  </a:rPr>
                  <a:t> ULA:</a:t>
                </a:r>
                <a:endParaRPr kumimoji="0" lang="el-GR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2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cs typeface="+mn-cs"/>
                  </a:rPr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l-G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30</m:t>
                        </m:r>
                        <m:r>
                          <a:rPr kumimoji="0" lang="el-G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°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l-G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1, </m:t>
                            </m:r>
                            <m:sSup>
                              <m:sSup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𝑗</m:t>
                                </m:r>
                                <m:r>
                                  <a:rPr kumimoji="0" lang="el-G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𝜋</m:t>
                                </m:r>
                                <m:func>
                                  <m:func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l-GR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30</m:t>
                                        </m:r>
                                        <m:r>
                                          <a:rPr kumimoji="0" lang="el-GR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°</m:t>
                                        </m:r>
                                      </m:e>
                                    </m:d>
                                  </m:e>
                                </m:func>
                              </m:sup>
                            </m:sSup>
                            <m:r>
                              <a:rPr kumimoji="0" lang="el-G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𝑗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l-G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𝜋</m:t>
                                </m:r>
                                <m:func>
                                  <m:func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l-GR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30</m:t>
                                        </m:r>
                                        <m:r>
                                          <a:rPr kumimoji="0" lang="el-GR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°</m:t>
                                        </m:r>
                                      </m:e>
                                    </m:d>
                                  </m:e>
                                </m:func>
                              </m:sup>
                            </m:sSup>
                            <m:r>
                              <a:rPr kumimoji="0" lang="el-G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𝑗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15</m:t>
                                </m:r>
                                <m:r>
                                  <a:rPr kumimoji="0" lang="el-G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𝜋</m:t>
                                </m:r>
                                <m:func>
                                  <m:func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l-GR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30</m:t>
                                        </m:r>
                                        <m:r>
                                          <a:rPr kumimoji="0" lang="el-GR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°</m:t>
                                        </m:r>
                                      </m:e>
                                    </m:d>
                                  </m:e>
                                </m:func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kumimoji="0" lang="el-G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Τ</m:t>
                        </m:r>
                      </m:sup>
                    </m:sSup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2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The beamforming weights </a:t>
                </a:r>
                <a14:m>
                  <m:oMath xmlns:m="http://schemas.openxmlformats.org/officeDocument/2006/math">
                    <m:r>
                      <a:rPr kumimoji="0" lang="en-US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for steering are the complex conjugate of this steering vector: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2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  <m:sup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30</m:t>
                          </m:r>
                        </m:e>
                      </m:d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1+0</m:t>
                          </m:r>
                          <m:r>
                            <m:rPr>
                              <m:sty m:val="p"/>
                            </m:rPr>
                            <a:rPr kumimoji="0" lang="en-GB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j</m:t>
                          </m:r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GB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−0.5−0.866</m:t>
                          </m:r>
                          <m:r>
                            <m:rPr>
                              <m:sty m:val="p"/>
                            </m:rPr>
                            <a:rPr kumimoji="0" lang="en-GB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j</m:t>
                          </m:r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GB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−1+0</m:t>
                          </m:r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j</m:t>
                          </m:r>
                          <m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…,</m:t>
                          </m:r>
                          <m:r>
                            <a:rPr kumimoji="0" lang="en-GB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0.5−0.866</m:t>
                          </m:r>
                          <m:r>
                            <m:rPr>
                              <m:sty m:val="p"/>
                            </m:rPr>
                            <a:rPr kumimoji="0" lang="en-GB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j</m:t>
                          </m:r>
                          <m:r>
                            <a:rPr kumimoji="0" lang="en-GB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​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Thus, each element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=1,…,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, represents a current with an </a:t>
                </a: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𝑨</m:t>
                        </m:r>
                      </m:e>
                      <m:sub>
                        <m:r>
                          <a:rPr kumimoji="0" 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</m:t>
                        </m:r>
                      </m:sub>
                    </m:sSub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and </a:t>
                </a:r>
                <a:r>
                  <a:rPr kumimoji="0" lang="en-GB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EA72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phase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EA72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l-G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EA72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l-G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EA72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𝝋</m:t>
                        </m:r>
                      </m:e>
                      <m:sub>
                        <m:r>
                          <a:rPr kumimoji="0" 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EA72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2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l-G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l-G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arg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2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l-GR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775F9B2-8463-D3C9-D598-A3A8668D5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95" y="1545958"/>
                <a:ext cx="11235838" cy="5309660"/>
              </a:xfrm>
              <a:prstGeom prst="rect">
                <a:avLst/>
              </a:prstGeom>
              <a:blipFill>
                <a:blip r:embed="rId6"/>
                <a:stretch>
                  <a:fillRect l="-451" t="-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066DF64-9283-49B1-9E2B-1D27ED330DA5}"/>
              </a:ext>
            </a:extLst>
          </p:cNvPr>
          <p:cNvSpPr txBox="1"/>
          <p:nvPr/>
        </p:nvSpPr>
        <p:spPr>
          <a:xfrm>
            <a:off x="4555068" y="60457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endParaRPr lang="en-GB" sz="1800" b="1" kern="1200" dirty="0">
              <a:solidFill>
                <a:srgbClr val="4EA72E"/>
              </a:solidFill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76E5ED-71EB-C8E3-817E-48FE3CCF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11" y="220395"/>
            <a:ext cx="10515600" cy="1325563"/>
          </a:xfrm>
        </p:spPr>
        <p:txBody>
          <a:bodyPr/>
          <a:lstStyle/>
          <a:p>
            <a:r>
              <a:rPr lang="en-GB" sz="4800" dirty="0"/>
              <a:t>Beam-steering example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60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C21F8BD-B5A7-E2BA-55B2-97652ECA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66" y="469146"/>
            <a:ext cx="11346537" cy="1325563"/>
          </a:xfrm>
        </p:spPr>
        <p:txBody>
          <a:bodyPr/>
          <a:lstStyle/>
          <a:p>
            <a:r>
              <a:rPr lang="en-GB" sz="4000" dirty="0"/>
              <a:t>Zero-Forcing (</a:t>
            </a:r>
            <a:r>
              <a:rPr lang="en-GB" sz="4000" i="1" dirty="0"/>
              <a:t>or Null-steering) </a:t>
            </a:r>
            <a:r>
              <a:rPr lang="en-GB" sz="4000" dirty="0"/>
              <a:t>Adaptive Beamforming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5C82D85-96D7-F15D-BD99-88D5FF842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462" y="1742698"/>
            <a:ext cx="6857334" cy="40773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21AF0E-473A-94BE-F260-5B89CFAEFD30}"/>
              </a:ext>
            </a:extLst>
          </p:cNvPr>
          <p:cNvSpPr txBox="1"/>
          <p:nvPr/>
        </p:nvSpPr>
        <p:spPr>
          <a:xfrm>
            <a:off x="656166" y="1794709"/>
            <a:ext cx="40610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Zero forcing beamforming</a:t>
            </a:r>
            <a:r>
              <a:rPr lang="en-GB" sz="1800" dirty="0"/>
              <a:t>: Technique where radiation pattern is adjusted to place </a:t>
            </a:r>
            <a:r>
              <a:rPr lang="en-GB" sz="1800" b="1" dirty="0"/>
              <a:t>nulls</a:t>
            </a:r>
            <a:r>
              <a:rPr lang="en-GB" sz="1800" dirty="0"/>
              <a:t> (points </a:t>
            </a:r>
            <a:r>
              <a:rPr lang="en-GB" sz="1800"/>
              <a:t>of minimum </a:t>
            </a:r>
            <a:r>
              <a:rPr lang="en-GB" sz="1800" dirty="0"/>
              <a:t>radiation) in the direction of unwanted signals.</a:t>
            </a:r>
          </a:p>
          <a:p>
            <a:endParaRPr lang="en-GB" sz="1800" dirty="0"/>
          </a:p>
          <a:p>
            <a:r>
              <a:rPr lang="en-GB" sz="1800" b="1" dirty="0"/>
              <a:t>More complex algorithms </a:t>
            </a:r>
            <a:r>
              <a:rPr lang="en-GB" sz="1800" dirty="0"/>
              <a:t>are used for null-steering </a:t>
            </a:r>
            <a:r>
              <a:rPr lang="en-GB" sz="1800" b="1" i="1" dirty="0"/>
              <a:t>(next lesson)</a:t>
            </a:r>
          </a:p>
          <a:p>
            <a:endParaRPr lang="en-GB" sz="1800" b="1" i="1" dirty="0"/>
          </a:p>
          <a:p>
            <a:r>
              <a:rPr lang="en-GB" sz="1800" b="1" dirty="0"/>
              <a:t>Benefits</a:t>
            </a:r>
            <a:r>
              <a:rPr lang="en-GB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Interference Rejection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Improved Signal 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Enhanced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Improved Signal-to-Interference ratio (SIR)</a:t>
            </a:r>
          </a:p>
        </p:txBody>
      </p:sp>
    </p:spTree>
    <p:extLst>
      <p:ext uri="{BB962C8B-B14F-4D97-AF65-F5344CB8AC3E}">
        <p14:creationId xmlns:p14="http://schemas.microsoft.com/office/powerpoint/2010/main" val="311488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92FE-D8D8-1C11-4A73-BFA1D215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4502A0-7A61-A1F4-A3CC-44C077C44177}"/>
              </a:ext>
            </a:extLst>
          </p:cNvPr>
          <p:cNvSpPr txBox="1">
            <a:spLocks/>
          </p:cNvSpPr>
          <p:nvPr/>
        </p:nvSpPr>
        <p:spPr>
          <a:xfrm>
            <a:off x="6417733" y="490537"/>
            <a:ext cx="5291663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GB" sz="4000" dirty="0"/>
              <a:t>Adaptive Beamforming in 6G</a:t>
            </a:r>
          </a:p>
        </p:txBody>
      </p:sp>
      <p:pic>
        <p:nvPicPr>
          <p:cNvPr id="7" name="Picture 6" descr="Blue blocks and networks technology background">
            <a:extLst>
              <a:ext uri="{FF2B5EF4-FFF2-40B4-BE49-F238E27FC236}">
                <a16:creationId xmlns:a16="http://schemas.microsoft.com/office/drawing/2014/main" id="{298EA10F-5C7B-5E9D-34BB-14C64CC8F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r="41710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985E87B-2411-E76C-DAEC-A66BC42688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147455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5300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2592-8E0C-1453-4B15-FEFD1827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F8CC81-8400-E8E0-18A5-A2F65342C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126DCFF-9AA4-148E-08DD-1D0D00740F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GB" sz="5400"/>
              <a:t>Current obstacles and AI integration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01D9B712-9E06-7574-BAB6-995BF07B1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5F81E6B-1310-0C9E-C900-27A99D2C19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58016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765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|13.7|1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|16.3|2.9|4.3|13|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1.9|4.4"/>
</p:tagLst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Migration Project Proposal by Slidesgo</Template>
  <TotalTime>28631</TotalTime>
  <Words>445</Words>
  <Application>Microsoft Macintosh PowerPoint</Application>
  <PresentationFormat>Widescreen</PresentationFormat>
  <Paragraphs>84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Aptos</vt:lpstr>
      <vt:lpstr>Arial</vt:lpstr>
      <vt:lpstr>Cairo</vt:lpstr>
      <vt:lpstr>Cambria Math</vt:lpstr>
      <vt:lpstr>Nunito Light</vt:lpstr>
      <vt:lpstr>Open Sans</vt:lpstr>
      <vt:lpstr>Proxima Nova</vt:lpstr>
      <vt:lpstr>PT Sans</vt:lpstr>
      <vt:lpstr>Raleway</vt:lpstr>
      <vt:lpstr>Space Grotesk</vt:lpstr>
      <vt:lpstr>Space Grotesk Medium</vt:lpstr>
      <vt:lpstr>Wingdings</vt:lpstr>
      <vt:lpstr>Data Migration Project Proposal by Slidesgo</vt:lpstr>
      <vt:lpstr>Slidesgo Final Pages</vt:lpstr>
      <vt:lpstr>Fundamentals of Adaptive Beamforming</vt:lpstr>
      <vt:lpstr>What is Adaptive Beamforming?</vt:lpstr>
      <vt:lpstr>How is beamforming achieved?</vt:lpstr>
      <vt:lpstr>Beam-steering using phase shift</vt:lpstr>
      <vt:lpstr>Beam-steering example</vt:lpstr>
      <vt:lpstr>Zero-Forcing (or Null-steering) Adaptive Beamforming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Ioannis Mallioras</dc:creator>
  <cp:keywords/>
  <dc:description/>
  <cp:lastModifiedBy>Ioannis Mallioras</cp:lastModifiedBy>
  <cp:revision>13</cp:revision>
  <dcterms:created xsi:type="dcterms:W3CDTF">2024-06-04T13:25:35Z</dcterms:created>
  <dcterms:modified xsi:type="dcterms:W3CDTF">2024-12-05T14:01:47Z</dcterms:modified>
  <cp:category/>
</cp:coreProperties>
</file>