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1" r:id="rId9"/>
    <p:sldId id="262" r:id="rId10"/>
    <p:sldId id="266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4C8D378-86C5-49F6-83D2-99DAE7BACAAA}" type="datetimeFigureOut">
              <a:rPr lang="es-MX" smtClean="0"/>
              <a:pPr/>
              <a:t>19/01/2015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087111-781C-4740-8925-CBE94650FC8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378-86C5-49F6-83D2-99DAE7BACAAA}" type="datetimeFigureOut">
              <a:rPr lang="es-MX" smtClean="0"/>
              <a:pPr/>
              <a:t>19/01/2015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7111-781C-4740-8925-CBE94650FC8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378-86C5-49F6-83D2-99DAE7BACAAA}" type="datetimeFigureOut">
              <a:rPr lang="es-MX" smtClean="0"/>
              <a:pPr/>
              <a:t>19/01/2015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7111-781C-4740-8925-CBE94650FC8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C8D378-86C5-49F6-83D2-99DAE7BACAAA}" type="datetimeFigureOut">
              <a:rPr lang="es-MX" smtClean="0"/>
              <a:pPr/>
              <a:t>19/01/2015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B087111-781C-4740-8925-CBE94650FC86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4C8D378-86C5-49F6-83D2-99DAE7BACAAA}" type="datetimeFigureOut">
              <a:rPr lang="es-MX" smtClean="0"/>
              <a:pPr/>
              <a:t>19/01/2015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087111-781C-4740-8925-CBE94650FC8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378-86C5-49F6-83D2-99DAE7BACAAA}" type="datetimeFigureOut">
              <a:rPr lang="es-MX" smtClean="0"/>
              <a:pPr/>
              <a:t>19/01/2015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7111-781C-4740-8925-CBE94650FC86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378-86C5-49F6-83D2-99DAE7BACAAA}" type="datetimeFigureOut">
              <a:rPr lang="es-MX" smtClean="0"/>
              <a:pPr/>
              <a:t>19/01/2015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7111-781C-4740-8925-CBE94650FC86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C8D378-86C5-49F6-83D2-99DAE7BACAAA}" type="datetimeFigureOut">
              <a:rPr lang="es-MX" smtClean="0"/>
              <a:pPr/>
              <a:t>19/01/2015</a:t>
            </a:fld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B087111-781C-4740-8925-CBE94650FC86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378-86C5-49F6-83D2-99DAE7BACAAA}" type="datetimeFigureOut">
              <a:rPr lang="es-MX" smtClean="0"/>
              <a:pPr/>
              <a:t>19/01/2015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7111-781C-4740-8925-CBE94650FC8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C8D378-86C5-49F6-83D2-99DAE7BACAAA}" type="datetimeFigureOut">
              <a:rPr lang="es-MX" smtClean="0"/>
              <a:pPr/>
              <a:t>19/01/2015</a:t>
            </a:fld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B087111-781C-4740-8925-CBE94650FC86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C8D378-86C5-49F6-83D2-99DAE7BACAAA}" type="datetimeFigureOut">
              <a:rPr lang="es-MX" smtClean="0"/>
              <a:pPr/>
              <a:t>19/01/2015</a:t>
            </a:fld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B087111-781C-4740-8925-CBE94650FC86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4C8D378-86C5-49F6-83D2-99DAE7BACAAA}" type="datetimeFigureOut">
              <a:rPr lang="es-MX" smtClean="0"/>
              <a:pPr/>
              <a:t>19/01/2015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B087111-781C-4740-8925-CBE94650FC8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772400" cy="1470025"/>
          </a:xfrm>
        </p:spPr>
        <p:txBody>
          <a:bodyPr/>
          <a:lstStyle/>
          <a:p>
            <a:pPr algn="ctr"/>
            <a:r>
              <a:rPr lang="es-MX" b="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 Digitalización</a:t>
            </a:r>
            <a:endParaRPr lang="es-MX" b="0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2808312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El proceso de digitalización, como ya sabemos, consiste en exportar el contenido de los formatos </a:t>
            </a:r>
            <a:r>
              <a:rPr lang="es-MX" dirty="0" err="1" smtClean="0"/>
              <a:t>word</a:t>
            </a:r>
            <a:r>
              <a:rPr lang="es-MX" dirty="0" smtClean="0"/>
              <a:t> que contienen los componentes de la materia a una plantilla de contenido </a:t>
            </a:r>
            <a:r>
              <a:rPr lang="es-MX" dirty="0" err="1" smtClean="0"/>
              <a:t>html</a:t>
            </a:r>
            <a:r>
              <a:rPr lang="es-MX" dirty="0" smtClean="0"/>
              <a:t>.</a:t>
            </a:r>
            <a:endParaRPr lang="es-MX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1770"/>
            <a:ext cx="7467600" cy="580926"/>
          </a:xfrm>
        </p:spPr>
        <p:txBody>
          <a:bodyPr/>
          <a:lstStyle/>
          <a:p>
            <a:r>
              <a:rPr lang="es-MX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Nuevas funcionalidades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652586"/>
            <a:ext cx="6400800" cy="7600950"/>
          </a:xfrm>
          <a:prstGeom prst="rect">
            <a:avLst/>
          </a:prstGeom>
        </p:spPr>
      </p:pic>
      <p:sp>
        <p:nvSpPr>
          <p:cNvPr id="5" name="Llamada rectangular redondeada 4"/>
          <p:cNvSpPr/>
          <p:nvPr/>
        </p:nvSpPr>
        <p:spPr>
          <a:xfrm>
            <a:off x="5108104" y="2492896"/>
            <a:ext cx="2560240" cy="1440160"/>
          </a:xfrm>
          <a:prstGeom prst="wedgeRoundRectCallout">
            <a:avLst>
              <a:gd name="adj1" fmla="val -121073"/>
              <a:gd name="adj2" fmla="val -810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Opción para migrar las materias que utilizan la plantilla anterior a la utilizada a partir de Agosto 2014</a:t>
            </a:r>
            <a:endParaRPr lang="es-MX" sz="1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20" y="3501008"/>
            <a:ext cx="3419872" cy="39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Problemática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572000"/>
          </a:xfrm>
        </p:spPr>
        <p:txBody>
          <a:bodyPr/>
          <a:lstStyle/>
          <a:p>
            <a:pPr algn="just"/>
            <a:r>
              <a:rPr lang="es-MX" dirty="0" smtClean="0"/>
              <a:t>Para crear el archivo </a:t>
            </a:r>
            <a:r>
              <a:rPr lang="es-MX" dirty="0" err="1" smtClean="0"/>
              <a:t>html</a:t>
            </a:r>
            <a:r>
              <a:rPr lang="es-MX" dirty="0" smtClean="0"/>
              <a:t>, el programador se dispone a copiar y pegar el contenido desde el archivo en </a:t>
            </a:r>
            <a:r>
              <a:rPr lang="es-MX" dirty="0" err="1" smtClean="0"/>
              <a:t>word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Total de archivos: </a:t>
            </a:r>
            <a:r>
              <a:rPr lang="es-MX" dirty="0" err="1" smtClean="0"/>
              <a:t>p.e.</a:t>
            </a:r>
            <a:r>
              <a:rPr lang="es-MX" dirty="0" smtClean="0"/>
              <a:t> una materia con 5 unidades de 3 temas por unidad y 4 actividades por temas = 1pg + 5pu + 15pt + 60acts + 15aEv = </a:t>
            </a:r>
            <a:r>
              <a:rPr lang="es-MX" b="1" dirty="0" smtClean="0"/>
              <a:t>96 archivos.</a:t>
            </a:r>
          </a:p>
          <a:p>
            <a:pPr algn="just"/>
            <a:r>
              <a:rPr lang="es-MX" dirty="0" smtClean="0"/>
              <a:t>Tiempo de edición: 2 días</a:t>
            </a:r>
            <a:endParaRPr lang="es-MX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Objetivo</a:t>
            </a:r>
            <a:endParaRPr lang="es-MX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MX" dirty="0" smtClean="0"/>
              <a:t>Poder emplear tiempo suficiente a la edición de los recursos multimedia y se generen con calidad.</a:t>
            </a:r>
          </a:p>
          <a:p>
            <a:pPr algn="just"/>
            <a:r>
              <a:rPr lang="es-MX" dirty="0" smtClean="0"/>
              <a:t>Ahorrar tiempo para emplear en actividades de investigación y desarrollo.</a:t>
            </a:r>
          </a:p>
          <a:p>
            <a:pPr algn="just"/>
            <a:r>
              <a:rPr lang="es-MX" dirty="0" smtClean="0"/>
              <a:t>Como apoyo en la digitalización de recursos en el área de programación.</a:t>
            </a:r>
          </a:p>
          <a:p>
            <a:pPr algn="just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789040"/>
            <a:ext cx="2592288" cy="187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Propuesta de automatización</a:t>
            </a:r>
            <a:endParaRPr lang="es-MX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La propuesta consiste en una aplicación software que genere automáticamente los </a:t>
            </a:r>
            <a:r>
              <a:rPr lang="es-MX" dirty="0" err="1" smtClean="0"/>
              <a:t>HTMLs</a:t>
            </a:r>
            <a:r>
              <a:rPr lang="es-MX" dirty="0" smtClean="0"/>
              <a:t> de x numero de componentes que se le indique.</a:t>
            </a:r>
          </a:p>
          <a:p>
            <a:pPr algn="just"/>
            <a:r>
              <a:rPr lang="es-MX" dirty="0" smtClean="0"/>
              <a:t>Total de archivos a generar: </a:t>
            </a:r>
            <a:r>
              <a:rPr lang="es-MX" i="1" dirty="0" smtClean="0"/>
              <a:t>x</a:t>
            </a:r>
            <a:r>
              <a:rPr lang="es-MX" dirty="0" smtClean="0"/>
              <a:t> numero.</a:t>
            </a:r>
          </a:p>
          <a:p>
            <a:pPr algn="just"/>
            <a:r>
              <a:rPr lang="es-MX" dirty="0" smtClean="0"/>
              <a:t>Tiempo de generación: </a:t>
            </a:r>
            <a:r>
              <a:rPr lang="es-MX" i="1" dirty="0"/>
              <a:t>y</a:t>
            </a:r>
            <a:r>
              <a:rPr lang="es-MX" dirty="0" smtClean="0"/>
              <a:t> segundos.</a:t>
            </a:r>
          </a:p>
          <a:p>
            <a:pPr algn="just"/>
            <a:r>
              <a:rPr lang="es-MX" dirty="0" smtClean="0"/>
              <a:t>Esfuerzo: </a:t>
            </a:r>
            <a:r>
              <a:rPr lang="es-MX" dirty="0" err="1" smtClean="0"/>
              <a:t>minimo</a:t>
            </a:r>
            <a:endParaRPr lang="es-MX" dirty="0" smtClean="0"/>
          </a:p>
          <a:p>
            <a:pPr algn="just"/>
            <a:r>
              <a:rPr lang="es-MX" dirty="0" smtClean="0"/>
              <a:t>Ambiente del desarrollo : web</a:t>
            </a:r>
          </a:p>
          <a:p>
            <a:pPr algn="just"/>
            <a:r>
              <a:rPr lang="es-MX" dirty="0" smtClean="0"/>
              <a:t>Presupuesto de la </a:t>
            </a:r>
            <a:r>
              <a:rPr lang="es-MX" dirty="0" err="1" smtClean="0"/>
              <a:t>App</a:t>
            </a:r>
            <a:r>
              <a:rPr lang="es-MX" dirty="0" smtClean="0"/>
              <a:t>: $</a:t>
            </a:r>
            <a:endParaRPr lang="es-MX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Alcances</a:t>
            </a:r>
            <a:endParaRPr lang="es-MX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882808"/>
            <a:ext cx="8229600" cy="4426512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Exportación del contenido en el formato </a:t>
            </a:r>
            <a:r>
              <a:rPr lang="es-MX" dirty="0" err="1" smtClean="0"/>
              <a:t>word</a:t>
            </a:r>
            <a:r>
              <a:rPr lang="es-MX" dirty="0" smtClean="0"/>
              <a:t> a una plantilla </a:t>
            </a:r>
            <a:r>
              <a:rPr lang="es-MX" dirty="0" err="1" smtClean="0"/>
              <a:t>html</a:t>
            </a:r>
            <a:r>
              <a:rPr lang="es-MX" dirty="0" smtClean="0"/>
              <a:t> incluyendo etiquetas </a:t>
            </a:r>
            <a:r>
              <a:rPr lang="es-MX" dirty="0" err="1" smtClean="0"/>
              <a:t>basica</a:t>
            </a:r>
            <a:r>
              <a:rPr lang="es-MX" dirty="0" smtClean="0"/>
              <a:t> (contenido0, tituloContenido0, &lt;p&gt;).</a:t>
            </a:r>
          </a:p>
          <a:p>
            <a:r>
              <a:rPr lang="es-MX" dirty="0" smtClean="0"/>
              <a:t>Identificación de los componentes generales y por unidad, además de las actividades de aprendizaje (archivos </a:t>
            </a:r>
            <a:r>
              <a:rPr lang="es-MX" dirty="0" err="1" smtClean="0"/>
              <a:t>word</a:t>
            </a:r>
            <a:r>
              <a:rPr lang="es-MX" dirty="0" smtClean="0"/>
              <a:t>).</a:t>
            </a:r>
          </a:p>
          <a:p>
            <a:r>
              <a:rPr lang="es-MX" dirty="0" smtClean="0"/>
              <a:t>No genera recursos de ninguna clase mas que fuentes HTML.</a:t>
            </a:r>
          </a:p>
          <a:p>
            <a:r>
              <a:rPr lang="es-MX" dirty="0" smtClean="0"/>
              <a:t>El contenido que se exporta es texto plano, sin codificación, por lo tanto no identifica tildes ni caracteres especiales.</a:t>
            </a:r>
          </a:p>
          <a:p>
            <a:r>
              <a:rPr lang="es-MX" dirty="0" smtClean="0"/>
              <a:t>La aplicación se ejecuta desde cualquier explorador web.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1.gstatic.com/images?q=tbn:ANd9GcS-98Qer61vgHdHaq4E5fzi5VLBn_qrKc2HaQ2dZxKFcr8NIXGB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37167"/>
            <a:ext cx="1584176" cy="1584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Requerimientos técnicos</a:t>
            </a:r>
            <a:endParaRPr lang="es-MX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536504"/>
          </a:xfrm>
        </p:spPr>
        <p:txBody>
          <a:bodyPr>
            <a:normAutofit fontScale="85000" lnSpcReduction="10000"/>
          </a:bodyPr>
          <a:lstStyle/>
          <a:p>
            <a:r>
              <a:rPr lang="es-MX" dirty="0" smtClean="0"/>
              <a:t>*Apache 2.5.10 o XAMPP 1.7.4</a:t>
            </a:r>
          </a:p>
          <a:p>
            <a:r>
              <a:rPr lang="es-MX" dirty="0" smtClean="0"/>
              <a:t>*Habilitar php.ini</a:t>
            </a:r>
          </a:p>
          <a:p>
            <a:r>
              <a:rPr lang="es-MX" dirty="0" smtClean="0"/>
              <a:t>*Asignar a la variable max_execution_time el valor 90 en php.ini para extender el tiempo de procesamiento</a:t>
            </a:r>
          </a:p>
          <a:p>
            <a:r>
              <a:rPr lang="es-MX" dirty="0" smtClean="0"/>
              <a:t>*Deshabilitar el UAC (Control de Cuentas de Usuario)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*No ejecutar Apache como servicio (</a:t>
            </a:r>
            <a:r>
              <a:rPr lang="es-MX" dirty="0" err="1" smtClean="0">
                <a:solidFill>
                  <a:srgbClr val="FF0000"/>
                </a:solidFill>
              </a:rPr>
              <a:t>Svc</a:t>
            </a:r>
            <a:r>
              <a:rPr lang="es-MX" dirty="0" smtClean="0">
                <a:solidFill>
                  <a:srgbClr val="FF0000"/>
                </a:solidFill>
              </a:rPr>
              <a:t>) porque no funciona la exportación y genera error en </a:t>
            </a:r>
            <a:r>
              <a:rPr lang="es-MX" dirty="0" err="1" smtClean="0">
                <a:solidFill>
                  <a:srgbClr val="FF0000"/>
                </a:solidFill>
              </a:rPr>
              <a:t>SaveAs</a:t>
            </a:r>
            <a:r>
              <a:rPr lang="es-MX" dirty="0" smtClean="0">
                <a:solidFill>
                  <a:srgbClr val="FF0000"/>
                </a:solidFill>
              </a:rPr>
              <a:t>( ) del </a:t>
            </a:r>
            <a:r>
              <a:rPr lang="es-MX" dirty="0" err="1" smtClean="0">
                <a:solidFill>
                  <a:srgbClr val="FF0000"/>
                </a:solidFill>
              </a:rPr>
              <a:t>exportador.php</a:t>
            </a:r>
            <a:endParaRPr lang="es-MX" dirty="0" smtClean="0">
              <a:solidFill>
                <a:srgbClr val="FF0000"/>
              </a:solidFill>
            </a:endParaRPr>
          </a:p>
          <a:p>
            <a:pPr algn="just"/>
            <a:r>
              <a:rPr lang="es-MX" dirty="0" smtClean="0"/>
              <a:t>Navegador web (</a:t>
            </a:r>
            <a:r>
              <a:rPr lang="es-MX" dirty="0" err="1" smtClean="0"/>
              <a:t>chrome</a:t>
            </a:r>
            <a:r>
              <a:rPr lang="es-MX" dirty="0" smtClean="0"/>
              <a:t> o </a:t>
            </a:r>
            <a:r>
              <a:rPr lang="es-MX" dirty="0" err="1" smtClean="0"/>
              <a:t>mozilla</a:t>
            </a:r>
            <a:r>
              <a:rPr lang="es-MX" dirty="0" smtClean="0"/>
              <a:t>).</a:t>
            </a:r>
          </a:p>
          <a:p>
            <a:pPr algn="just"/>
            <a:r>
              <a:rPr lang="es-MX" dirty="0" smtClean="0"/>
              <a:t>El formato (archivo en </a:t>
            </a:r>
            <a:r>
              <a:rPr lang="es-MX" dirty="0" err="1" smtClean="0"/>
              <a:t>word</a:t>
            </a:r>
            <a:r>
              <a:rPr lang="es-MX" dirty="0" smtClean="0"/>
              <a:t>) de los componentes de la materia en </a:t>
            </a:r>
            <a:r>
              <a:rPr lang="es-MX" i="1" dirty="0" smtClean="0"/>
              <a:t>.</a:t>
            </a:r>
            <a:r>
              <a:rPr lang="es-MX" i="1" dirty="0" err="1" smtClean="0"/>
              <a:t>doc</a:t>
            </a:r>
            <a:r>
              <a:rPr lang="es-MX" i="1" dirty="0" smtClean="0"/>
              <a:t> </a:t>
            </a:r>
            <a:r>
              <a:rPr lang="es-MX" dirty="0" smtClean="0"/>
              <a:t>o </a:t>
            </a:r>
            <a:r>
              <a:rPr lang="es-MX" i="1" dirty="0" smtClean="0"/>
              <a:t>.</a:t>
            </a:r>
            <a:r>
              <a:rPr lang="es-MX" i="1" dirty="0" err="1" smtClean="0"/>
              <a:t>docx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Estandarización del nombramiento de los archivos de componentes. </a:t>
            </a:r>
            <a:r>
              <a:rPr lang="es-MX" dirty="0" err="1" smtClean="0"/>
              <a:t>p.e.</a:t>
            </a:r>
            <a:r>
              <a:rPr lang="es-MX" dirty="0" smtClean="0"/>
              <a:t> “componente_u1.doc”</a:t>
            </a:r>
          </a:p>
          <a:p>
            <a:pPr algn="just">
              <a:buNone/>
            </a:pPr>
            <a:endParaRPr lang="es-MX" dirty="0" smtClean="0"/>
          </a:p>
          <a:p>
            <a:pPr algn="just">
              <a:buNone/>
            </a:pPr>
            <a:r>
              <a:rPr lang="es-MX" sz="1700" dirty="0" smtClean="0"/>
              <a:t>*Importante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Procedimiento</a:t>
            </a:r>
            <a:endParaRPr lang="es-MX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La aplicación identifica palabras claves para determinar el estilo y las etiquetas a aplicar, así como también la estructura que debe tomar el </a:t>
            </a:r>
            <a:r>
              <a:rPr lang="es-MX" dirty="0" err="1" smtClean="0"/>
              <a:t>html</a:t>
            </a:r>
            <a:r>
              <a:rPr lang="es-MX" dirty="0" smtClean="0"/>
              <a:t>.</a:t>
            </a:r>
          </a:p>
          <a:p>
            <a:pPr algn="just"/>
            <a:endParaRPr lang="es-MX" dirty="0" smtClean="0"/>
          </a:p>
          <a:p>
            <a:pPr algn="just">
              <a:buNone/>
            </a:pPr>
            <a:r>
              <a:rPr lang="es-MX" sz="2400" dirty="0" smtClean="0">
                <a:solidFill>
                  <a:srgbClr val="00B050"/>
                </a:solidFill>
              </a:rPr>
              <a:t>$identificador = </a:t>
            </a:r>
            <a:r>
              <a:rPr lang="es-MX" sz="2400" dirty="0" err="1" smtClean="0">
                <a:solidFill>
                  <a:srgbClr val="00B050"/>
                </a:solidFill>
              </a:rPr>
              <a:t>array</a:t>
            </a:r>
            <a:r>
              <a:rPr lang="es-MX" sz="2400" dirty="0" smtClean="0">
                <a:solidFill>
                  <a:srgbClr val="00B050"/>
                </a:solidFill>
              </a:rPr>
              <a:t>("Unidad“ , "Carga horaria / Tiempo estimado de estudio“ , "Introducción“ , "Propósito particular“ , "Resultados de aprendizaje“ , "Temario“ , "Glosario“ , "Evaluación final y criterios de desempeño“ , "Resumen de la unidad");</a:t>
            </a:r>
            <a:endParaRPr lang="es-MX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630" y="91169"/>
            <a:ext cx="5461794" cy="672220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412776"/>
            <a:ext cx="2808312" cy="2520280"/>
          </a:xfrm>
        </p:spPr>
        <p:txBody>
          <a:bodyPr>
            <a:normAutofit/>
          </a:bodyPr>
          <a:lstStyle/>
          <a:p>
            <a:r>
              <a:rPr lang="es-MX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 Aplicación “Digitalizador”</a:t>
            </a:r>
            <a:endParaRPr lang="es-MX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720080"/>
          </a:xfrm>
        </p:spPr>
        <p:txBody>
          <a:bodyPr/>
          <a:lstStyle/>
          <a:p>
            <a:r>
              <a:rPr lang="es-MX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Resultados</a:t>
            </a:r>
            <a:endParaRPr lang="es-MX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8229600" cy="898120"/>
          </a:xfrm>
        </p:spPr>
        <p:txBody>
          <a:bodyPr>
            <a:normAutofit/>
          </a:bodyPr>
          <a:lstStyle/>
          <a:p>
            <a:r>
              <a:rPr lang="es-MX" dirty="0" smtClean="0"/>
              <a:t>Poco mas de 65 archivos exportados en unos cuantos segundos.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7380312" y="6597353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Jesús Malo Escobar</a:t>
            </a:r>
            <a:endParaRPr lang="es-MX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560689"/>
            <a:ext cx="5976664" cy="5252687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2843808" y="2492896"/>
            <a:ext cx="1080120" cy="1368152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260</TotalTime>
  <Words>507</Words>
  <Application>Microsoft Office PowerPoint</Application>
  <PresentationFormat>Presentación en pantalla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Century Schoolbook</vt:lpstr>
      <vt:lpstr>Wingdings</vt:lpstr>
      <vt:lpstr>Wingdings 2</vt:lpstr>
      <vt:lpstr>Mirador</vt:lpstr>
      <vt:lpstr>La Digitalización</vt:lpstr>
      <vt:lpstr>Problemática</vt:lpstr>
      <vt:lpstr>Objetivo</vt:lpstr>
      <vt:lpstr>Propuesta de automatización</vt:lpstr>
      <vt:lpstr>Alcances</vt:lpstr>
      <vt:lpstr>Requerimientos técnicos</vt:lpstr>
      <vt:lpstr>Procedimiento</vt:lpstr>
      <vt:lpstr>La Aplicación “Digitalizador”</vt:lpstr>
      <vt:lpstr>Resultados</vt:lpstr>
      <vt:lpstr>Nuevas funcionalidades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digitalización</dc:title>
  <dc:creator>nordaz</dc:creator>
  <cp:lastModifiedBy>User</cp:lastModifiedBy>
  <cp:revision>68</cp:revision>
  <dcterms:created xsi:type="dcterms:W3CDTF">2012-10-09T13:44:08Z</dcterms:created>
  <dcterms:modified xsi:type="dcterms:W3CDTF">2015-01-19T21:58:24Z</dcterms:modified>
</cp:coreProperties>
</file>