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81" r:id="rId9"/>
    <p:sldId id="262" r:id="rId10"/>
    <p:sldId id="272" r:id="rId11"/>
    <p:sldId id="279" r:id="rId12"/>
    <p:sldId id="280" r:id="rId13"/>
    <p:sldId id="276" r:id="rId14"/>
    <p:sldId id="282" r:id="rId15"/>
    <p:sldId id="283" r:id="rId16"/>
    <p:sldId id="264" r:id="rId17"/>
    <p:sldId id="277" r:id="rId18"/>
    <p:sldId id="268" r:id="rId19"/>
    <p:sldId id="269" r:id="rId20"/>
    <p:sldId id="270" r:id="rId21"/>
    <p:sldId id="271" r:id="rId22"/>
    <p:sldId id="286" r:id="rId23"/>
    <p:sldId id="287" r:id="rId24"/>
    <p:sldId id="265" r:id="rId25"/>
    <p:sldId id="284" r:id="rId26"/>
    <p:sldId id="291" r:id="rId27"/>
    <p:sldId id="266" r:id="rId28"/>
    <p:sldId id="285" r:id="rId29"/>
    <p:sldId id="292" r:id="rId30"/>
    <p:sldId id="293" r:id="rId31"/>
    <p:sldId id="294" r:id="rId32"/>
    <p:sldId id="295" r:id="rId33"/>
    <p:sldId id="273" r:id="rId34"/>
    <p:sldId id="275" r:id="rId35"/>
    <p:sldId id="288" r:id="rId36"/>
    <p:sldId id="290" r:id="rId37"/>
    <p:sldId id="274" r:id="rId38"/>
    <p:sldId id="289" r:id="rId39"/>
  </p:sldIdLst>
  <p:sldSz cx="6858000" cy="9144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72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2DE8-A135-4C41-BFB8-7BAD28B122C6}" type="datetimeFigureOut">
              <a:rPr lang="es-MX" smtClean="0"/>
              <a:pPr/>
              <a:t>13/02/2015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B3CD4-4586-48F7-9F70-5F0C8882678C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417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6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29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6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6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61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70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279658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119292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5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06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41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7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7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77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96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67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316574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674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316574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752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486841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4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31BB-EA76-461E-B6C1-0C5087C5E06C}" type="datetimeFigureOut">
              <a:rPr lang="es-ES" smtClean="0"/>
              <a:pPr/>
              <a:t>13/02/2015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847514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4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797F-0006-4C27-9639-9196D225CB6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823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2.png"/><Relationship Id="rId18" Type="http://schemas.openxmlformats.org/officeDocument/2006/relationships/slide" Target="slide9.xml"/><Relationship Id="rId3" Type="http://schemas.openxmlformats.org/officeDocument/2006/relationships/slide" Target="slide2.xml"/><Relationship Id="rId21" Type="http://schemas.openxmlformats.org/officeDocument/2006/relationships/slide" Target="slide36.xml"/><Relationship Id="rId7" Type="http://schemas.openxmlformats.org/officeDocument/2006/relationships/slide" Target="slide5.xml"/><Relationship Id="rId12" Type="http://schemas.openxmlformats.org/officeDocument/2006/relationships/slide" Target="slide16.xml"/><Relationship Id="rId17" Type="http://schemas.openxmlformats.org/officeDocument/2006/relationships/slide" Target="slide33.xml"/><Relationship Id="rId2" Type="http://schemas.openxmlformats.org/officeDocument/2006/relationships/image" Target="../media/image1.png"/><Relationship Id="rId16" Type="http://schemas.openxmlformats.org/officeDocument/2006/relationships/image" Target="../media/image4.jpeg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5" Type="http://schemas.openxmlformats.org/officeDocument/2006/relationships/slide" Target="slide19.xml"/><Relationship Id="rId10" Type="http://schemas.openxmlformats.org/officeDocument/2006/relationships/slide" Target="slide7.xml"/><Relationship Id="rId19" Type="http://schemas.openxmlformats.org/officeDocument/2006/relationships/slide" Target="slide26.xml"/><Relationship Id="rId4" Type="http://schemas.openxmlformats.org/officeDocument/2006/relationships/slide" Target="slide3.xml"/><Relationship Id="rId9" Type="http://schemas.openxmlformats.org/officeDocument/2006/relationships/slide" Target="slide18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.xml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.xm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21.xml"/><Relationship Id="rId10" Type="http://schemas.openxmlformats.org/officeDocument/2006/relationships/image" Target="../media/image6.png"/><Relationship Id="rId4" Type="http://schemas.openxmlformats.org/officeDocument/2006/relationships/image" Target="../media/image4.jpe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1"/>
            <a:ext cx="76200" cy="859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94608" y="1589315"/>
            <a:ext cx="11430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hlinkClick r:id="rId3" action="ppaction://hlinksldjump"/>
              </a:rPr>
              <a:t>Bienvenida</a:t>
            </a:r>
            <a:endParaRPr lang="es-ES" sz="1400" b="1" dirty="0" smtClean="0"/>
          </a:p>
          <a:p>
            <a:endParaRPr lang="es-ES" sz="1400" b="1" dirty="0" smtClean="0"/>
          </a:p>
          <a:p>
            <a:r>
              <a:rPr lang="es-ES" sz="1400" b="1" dirty="0" smtClean="0">
                <a:hlinkClick r:id="rId4" action="ppaction://hlinksldjump"/>
              </a:rPr>
              <a:t>Conócenos</a:t>
            </a:r>
            <a:endParaRPr lang="es-ES" sz="1400" b="1" dirty="0" smtClean="0"/>
          </a:p>
          <a:p>
            <a:endParaRPr lang="es-ES" sz="1400" b="1" dirty="0" smtClean="0"/>
          </a:p>
          <a:p>
            <a:r>
              <a:rPr lang="es-ES" sz="1400" b="1" dirty="0" smtClean="0">
                <a:hlinkClick r:id="rId5" action="ppaction://hlinksldjump"/>
              </a:rPr>
              <a:t>Directorio</a:t>
            </a:r>
            <a:endParaRPr lang="es-ES" sz="1400" b="1" dirty="0" smtClean="0"/>
          </a:p>
          <a:p>
            <a:endParaRPr lang="es-ES" sz="1400" b="1" dirty="0" smtClean="0"/>
          </a:p>
          <a:p>
            <a:r>
              <a:rPr lang="es-ES" sz="1400" b="1" dirty="0" smtClean="0">
                <a:hlinkClick r:id="rId6" action="ppaction://hlinksldjump"/>
              </a:rPr>
              <a:t>Reglamento</a:t>
            </a:r>
            <a:endParaRPr lang="es-ES" sz="1400" b="1" dirty="0" smtClean="0">
              <a:hlinkClick r:id="rId7" action="ppaction://hlinksldjump"/>
            </a:endParaRPr>
          </a:p>
          <a:p>
            <a:endParaRPr lang="es-ES" sz="1400" b="1" dirty="0" smtClean="0">
              <a:hlinkClick r:id="rId7" action="ppaction://hlinksldjump"/>
            </a:endParaRPr>
          </a:p>
          <a:p>
            <a:r>
              <a:rPr lang="es-ES" sz="1400" b="1" dirty="0" smtClean="0">
                <a:hlinkClick r:id="rId7" action="ppaction://hlinksldjump"/>
              </a:rPr>
              <a:t>Sala de prensa</a:t>
            </a:r>
            <a:endParaRPr lang="es-ES" sz="1400" b="1" dirty="0" smtClean="0"/>
          </a:p>
          <a:p>
            <a:endParaRPr lang="es-ES" sz="1400" b="1" dirty="0"/>
          </a:p>
          <a:p>
            <a:r>
              <a:rPr lang="es-ES" sz="1400" b="1" dirty="0" smtClean="0">
                <a:hlinkClick r:id="rId8" action="ppaction://hlinksldjump"/>
              </a:rPr>
              <a:t>Sitios de interés</a:t>
            </a:r>
            <a:endParaRPr lang="es-ES" sz="1400" b="1" dirty="0"/>
          </a:p>
        </p:txBody>
      </p:sp>
      <p:sp>
        <p:nvSpPr>
          <p:cNvPr id="12" name="Rectángulo 11"/>
          <p:cNvSpPr/>
          <p:nvPr/>
        </p:nvSpPr>
        <p:spPr>
          <a:xfrm>
            <a:off x="1959432" y="1589315"/>
            <a:ext cx="4746171" cy="1578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661558" y="2137225"/>
            <a:ext cx="334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hlinkClick r:id="rId9" action="ppaction://hlinksldjump"/>
              </a:rPr>
              <a:t>Slider de eventos y convocatorias</a:t>
            </a:r>
            <a:endParaRPr lang="es-ES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472171" y="477517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  <a:hlinkClick r:id="rId10" action="ppaction://hlinksldjump"/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038863" y="3551041"/>
            <a:ext cx="2136418" cy="704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hlinkClick r:id="rId11" action="ppaction://hlinksldjump"/>
              </a:rPr>
              <a:t>Oferta de formación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4422474" y="6492364"/>
            <a:ext cx="2117117" cy="7054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hlinkClick r:id="rId12" action="ppaction://hlinksldjump"/>
              </a:rPr>
              <a:t>Servicio de salas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048977" y="6552018"/>
            <a:ext cx="2070353" cy="645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Servicio de Diagnóstico de Necesidades de Capacitación (DNC)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9" name="Conector recto 18"/>
          <p:cNvCxnSpPr/>
          <p:nvPr/>
        </p:nvCxnSpPr>
        <p:spPr>
          <a:xfrm flipV="1">
            <a:off x="1872345" y="7488389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002966" y="7669131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094298" y="7661635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75281" y="7921267"/>
            <a:ext cx="659198" cy="44835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14" cstate="print"/>
          <a:srcRect t="18677" b="10165"/>
          <a:stretch/>
        </p:blipFill>
        <p:spPr>
          <a:xfrm>
            <a:off x="4834481" y="7951633"/>
            <a:ext cx="756409" cy="408659"/>
          </a:xfrm>
          <a:prstGeom prst="rect">
            <a:avLst/>
          </a:prstGeom>
        </p:spPr>
      </p:pic>
      <p:pic>
        <p:nvPicPr>
          <p:cNvPr id="2" name="Imagen 1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649519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Rectángulo redondeado 16"/>
          <p:cNvSpPr/>
          <p:nvPr/>
        </p:nvSpPr>
        <p:spPr>
          <a:xfrm>
            <a:off x="2038866" y="5649520"/>
            <a:ext cx="2055433" cy="6218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hlinkClick r:id="rId17" action="ppaction://hlinksldjump"/>
              </a:rPr>
              <a:t>Región Sur Sureste AMECYD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redondeado 16"/>
          <p:cNvSpPr/>
          <p:nvPr/>
        </p:nvSpPr>
        <p:spPr>
          <a:xfrm>
            <a:off x="4396594" y="3580494"/>
            <a:ext cx="2168876" cy="6452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hlinkClick r:id="rId18" action="ppaction://hlinksldjump"/>
              </a:rPr>
              <a:t>Padrón de formadores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964379" y="7907960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27" name="Rectángulo redondeado 16"/>
          <p:cNvSpPr/>
          <p:nvPr/>
        </p:nvSpPr>
        <p:spPr>
          <a:xfrm>
            <a:off x="2053568" y="4600041"/>
            <a:ext cx="2070353" cy="645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  <a:hlinkClick r:id="rId19" action="ppaction://hlinksldjump"/>
              </a:rPr>
              <a:t>Registro de actividades académicas</a:t>
            </a:r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8" name="Rectángulo redondeado 16"/>
          <p:cNvSpPr/>
          <p:nvPr/>
        </p:nvSpPr>
        <p:spPr>
          <a:xfrm>
            <a:off x="4488138" y="4600041"/>
            <a:ext cx="2070353" cy="645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  <a:hlinkClick r:id="rId20" action="ppaction://hlinksldjump"/>
              </a:rPr>
              <a:t>Validación de actividades académicas</a:t>
            </a:r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9" name="Rectángulo redondeado 16"/>
          <p:cNvSpPr/>
          <p:nvPr/>
        </p:nvSpPr>
        <p:spPr>
          <a:xfrm>
            <a:off x="4441375" y="5679608"/>
            <a:ext cx="2055433" cy="6218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hlinkClick r:id="rId21" action="ppaction://hlinksldjump"/>
              </a:rPr>
              <a:t>Red de Educación Continua UNACH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883216" y="1188998"/>
            <a:ext cx="77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Regresar</a:t>
            </a:r>
            <a:endParaRPr lang="es-ES" sz="1200" b="1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uadroTexto 19"/>
          <p:cNvSpPr txBox="1"/>
          <p:nvPr/>
        </p:nvSpPr>
        <p:spPr>
          <a:xfrm>
            <a:off x="1981700" y="7892424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3" name="CuadroTexto 20"/>
          <p:cNvSpPr txBox="1"/>
          <p:nvPr/>
        </p:nvSpPr>
        <p:spPr>
          <a:xfrm>
            <a:off x="4073031" y="7884929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4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4014" y="8144560"/>
            <a:ext cx="659198" cy="448352"/>
          </a:xfrm>
          <a:prstGeom prst="rect">
            <a:avLst/>
          </a:prstGeom>
        </p:spPr>
      </p:pic>
      <p:pic>
        <p:nvPicPr>
          <p:cNvPr id="25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13215" y="8174925"/>
            <a:ext cx="756409" cy="408659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5943113" y="8131253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27" name="CuadroTexto 16"/>
          <p:cNvSpPr txBox="1"/>
          <p:nvPr/>
        </p:nvSpPr>
        <p:spPr>
          <a:xfrm>
            <a:off x="2173933" y="1589315"/>
            <a:ext cx="294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Catálogo de formadores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128160" y="2126512"/>
            <a:ext cx="4347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Área de sociales</a:t>
            </a:r>
          </a:p>
          <a:p>
            <a:endParaRPr lang="es-ES" sz="1400" dirty="0" smtClean="0"/>
          </a:p>
          <a:p>
            <a:endParaRPr lang="es-ES" sz="1400" b="1" dirty="0" smtClean="0"/>
          </a:p>
          <a:p>
            <a:endParaRPr lang="es-ES" sz="1400" b="1" dirty="0" smtClean="0"/>
          </a:p>
          <a:p>
            <a:endParaRPr lang="es-ES" sz="1400" b="1" dirty="0" smtClean="0"/>
          </a:p>
          <a:p>
            <a:endParaRPr lang="es-ES" sz="1400" b="1" dirty="0"/>
          </a:p>
          <a:p>
            <a:endParaRPr lang="es-ES" sz="1400" b="1" dirty="0" smtClean="0"/>
          </a:p>
          <a:p>
            <a:endParaRPr lang="es-ES" sz="1400" b="1" dirty="0"/>
          </a:p>
          <a:p>
            <a:endParaRPr lang="es-ES" sz="1400" b="1" dirty="0" smtClean="0"/>
          </a:p>
        </p:txBody>
      </p:sp>
      <p:graphicFrame>
        <p:nvGraphicFramePr>
          <p:cNvPr id="28" name="2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44685"/>
              </p:ext>
            </p:extLst>
          </p:nvPr>
        </p:nvGraphicFramePr>
        <p:xfrm>
          <a:off x="2297642" y="2520043"/>
          <a:ext cx="4092522" cy="200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74"/>
                <a:gridCol w="1364174"/>
                <a:gridCol w="1364174"/>
              </a:tblGrid>
              <a:tr h="669788"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FOTO</a:t>
                      </a:r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Mtro. Alejandro</a:t>
                      </a:r>
                      <a:r>
                        <a:rPr lang="es-ES" sz="1300" baseline="0" dirty="0" smtClean="0"/>
                        <a:t> </a:t>
                      </a:r>
                      <a:r>
                        <a:rPr lang="es-ES" sz="1300" baseline="0" dirty="0" err="1" smtClean="0"/>
                        <a:t>Hdz</a:t>
                      </a:r>
                      <a:r>
                        <a:rPr lang="es-ES" sz="1300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CV</a:t>
                      </a:r>
                      <a:r>
                        <a:rPr lang="es-ES" sz="1300" baseline="0" dirty="0" smtClean="0"/>
                        <a:t> Ejecutivo</a:t>
                      </a:r>
                      <a:endParaRPr lang="es-ES" sz="1300" b="0" dirty="0" smtClean="0"/>
                    </a:p>
                  </a:txBody>
                  <a:tcPr/>
                </a:tc>
              </a:tr>
              <a:tr h="669788"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FOTO</a:t>
                      </a:r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Mtro. Alejandro</a:t>
                      </a:r>
                      <a:r>
                        <a:rPr lang="es-ES" sz="1300" baseline="0" dirty="0" smtClean="0"/>
                        <a:t> </a:t>
                      </a:r>
                      <a:r>
                        <a:rPr lang="es-ES" sz="1300" baseline="0" dirty="0" err="1" smtClean="0"/>
                        <a:t>Hdz</a:t>
                      </a:r>
                      <a:r>
                        <a:rPr lang="es-ES" sz="1300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CV</a:t>
                      </a:r>
                      <a:r>
                        <a:rPr lang="es-ES" sz="1300" baseline="0" dirty="0" smtClean="0"/>
                        <a:t> Ejecutivo</a:t>
                      </a:r>
                      <a:endParaRPr lang="es-ES" sz="1300" b="0" dirty="0" smtClean="0"/>
                    </a:p>
                  </a:txBody>
                  <a:tcPr/>
                </a:tc>
              </a:tr>
              <a:tr h="669788">
                <a:tc>
                  <a:txBody>
                    <a:bodyPr/>
                    <a:lstStyle/>
                    <a:p>
                      <a:pPr algn="ctr"/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3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3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adroTexto 19"/>
          <p:cNvSpPr txBox="1"/>
          <p:nvPr/>
        </p:nvSpPr>
        <p:spPr>
          <a:xfrm>
            <a:off x="2002966" y="7881791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2" name="CuadroTexto 20"/>
          <p:cNvSpPr txBox="1"/>
          <p:nvPr/>
        </p:nvSpPr>
        <p:spPr>
          <a:xfrm>
            <a:off x="4094298" y="7874295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3" name="Imagen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5281" y="8133927"/>
            <a:ext cx="659198" cy="448352"/>
          </a:xfrm>
          <a:prstGeom prst="rect">
            <a:avLst/>
          </a:prstGeom>
        </p:spPr>
      </p:pic>
      <p:pic>
        <p:nvPicPr>
          <p:cNvPr id="24" name="Imagen 22"/>
          <p:cNvPicPr>
            <a:picLocks noChangeAspect="1"/>
          </p:cNvPicPr>
          <p:nvPr/>
        </p:nvPicPr>
        <p:blipFill rotWithShape="1">
          <a:blip r:embed="rId5" cstate="print"/>
          <a:srcRect t="18677" b="10165"/>
          <a:stretch/>
        </p:blipFill>
        <p:spPr>
          <a:xfrm>
            <a:off x="4834481" y="8164293"/>
            <a:ext cx="756409" cy="408659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964379" y="8120620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cxnSp>
        <p:nvCxnSpPr>
          <p:cNvPr id="26" name="Conector recto 4"/>
          <p:cNvCxnSpPr/>
          <p:nvPr/>
        </p:nvCxnSpPr>
        <p:spPr>
          <a:xfrm>
            <a:off x="6065745" y="2100569"/>
            <a:ext cx="0" cy="174720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9"/>
          <p:cNvSpPr txBox="1"/>
          <p:nvPr/>
        </p:nvSpPr>
        <p:spPr>
          <a:xfrm>
            <a:off x="3288325" y="1582743"/>
            <a:ext cx="221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Bienvenido al registro de </a:t>
            </a:r>
            <a:r>
              <a:rPr lang="es-MX" sz="1000" b="1" dirty="0" smtClean="0"/>
              <a:t>formadores</a:t>
            </a:r>
          </a:p>
          <a:p>
            <a:pPr algn="ctr"/>
            <a:r>
              <a:rPr lang="es-MX" sz="1000" dirty="0"/>
              <a:t>¡Únete a nuestro equipo</a:t>
            </a:r>
            <a:r>
              <a:rPr lang="es-MX" sz="1000" dirty="0" smtClean="0"/>
              <a:t>!</a:t>
            </a:r>
            <a:endParaRPr lang="es-MX" sz="1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230199" y="2100571"/>
            <a:ext cx="3890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/>
              <a:t>SOLICITUD </a:t>
            </a:r>
            <a:r>
              <a:rPr lang="es-MX" sz="1000" b="1" dirty="0"/>
              <a:t>DE </a:t>
            </a:r>
            <a:r>
              <a:rPr lang="es-MX" sz="1000" b="1" dirty="0" smtClean="0"/>
              <a:t>REGISTRO</a:t>
            </a:r>
          </a:p>
          <a:p>
            <a:pPr algn="ctr"/>
            <a:r>
              <a:rPr lang="es-MX" sz="1000" b="1" dirty="0" smtClean="0"/>
              <a:t>    </a:t>
            </a:r>
          </a:p>
          <a:p>
            <a:r>
              <a:rPr lang="es-MX" sz="1000" dirty="0" smtClean="0"/>
              <a:t>DATOS PERSONALES</a:t>
            </a:r>
          </a:p>
          <a:p>
            <a:endParaRPr lang="es-MX" sz="1000" dirty="0"/>
          </a:p>
          <a:p>
            <a:r>
              <a:rPr lang="es-MX" sz="1000" dirty="0" smtClean="0"/>
              <a:t>NOMBRE: </a:t>
            </a:r>
          </a:p>
          <a:p>
            <a:r>
              <a:rPr lang="es-MX" sz="1000" dirty="0" smtClean="0"/>
              <a:t>CORREO</a:t>
            </a:r>
            <a:r>
              <a:rPr lang="es-MX" sz="1000" dirty="0"/>
              <a:t>:</a:t>
            </a:r>
          </a:p>
          <a:p>
            <a:r>
              <a:rPr lang="es-MX" sz="1000" dirty="0"/>
              <a:t>TELEFONO DE CASA</a:t>
            </a:r>
            <a:r>
              <a:rPr lang="es-MX" sz="1000" dirty="0" smtClean="0"/>
              <a:t>:</a:t>
            </a:r>
          </a:p>
          <a:p>
            <a:r>
              <a:rPr lang="es-MX" sz="1000" dirty="0"/>
              <a:t>TELEFONO DE </a:t>
            </a:r>
            <a:r>
              <a:rPr lang="es-MX" sz="1000" dirty="0" smtClean="0"/>
              <a:t>MOVIL</a:t>
            </a:r>
            <a:r>
              <a:rPr lang="es-MX" sz="1000" dirty="0"/>
              <a:t>:</a:t>
            </a:r>
          </a:p>
          <a:p>
            <a:r>
              <a:rPr lang="es-MX" sz="1000" dirty="0" smtClean="0"/>
              <a:t>DEPENDENCIA/INSTITUCIÓN: </a:t>
            </a:r>
          </a:p>
          <a:p>
            <a:pPr algn="ctr"/>
            <a:endParaRPr lang="es-MX" sz="1000" dirty="0" smtClean="0"/>
          </a:p>
          <a:p>
            <a:r>
              <a:rPr lang="es-MX" sz="1000" dirty="0" smtClean="0"/>
              <a:t>FORMACION ACADEMICA</a:t>
            </a:r>
          </a:p>
          <a:p>
            <a:endParaRPr lang="es-MX" sz="1000" dirty="0" smtClean="0"/>
          </a:p>
          <a:p>
            <a:r>
              <a:rPr lang="es-MX" sz="1000" dirty="0"/>
              <a:t>Ú</a:t>
            </a:r>
            <a:r>
              <a:rPr lang="es-MX" sz="1000" dirty="0" smtClean="0"/>
              <a:t>LTIMO </a:t>
            </a:r>
            <a:r>
              <a:rPr lang="es-MX" sz="1000" dirty="0"/>
              <a:t>GRADO DE ESTUDIOS</a:t>
            </a:r>
          </a:p>
          <a:p>
            <a:r>
              <a:rPr lang="es-MX" sz="1000" dirty="0"/>
              <a:t>EXPERIENCIA ACADEMICA: </a:t>
            </a:r>
            <a:endParaRPr lang="es-MX" sz="1000" dirty="0" smtClean="0"/>
          </a:p>
          <a:p>
            <a:r>
              <a:rPr lang="es-MX" sz="1000" dirty="0"/>
              <a:t>	</a:t>
            </a:r>
            <a:r>
              <a:rPr lang="es-MX" sz="1000" dirty="0" smtClean="0"/>
              <a:t>	DOCENTE</a:t>
            </a:r>
            <a:endParaRPr lang="es-MX" sz="1000" dirty="0"/>
          </a:p>
          <a:p>
            <a:r>
              <a:rPr lang="es-MX" sz="1000" dirty="0" smtClean="0"/>
              <a:t>		FORMADOR </a:t>
            </a:r>
            <a:r>
              <a:rPr lang="es-MX" sz="1000" dirty="0"/>
              <a:t>DE FORMADORES</a:t>
            </a:r>
          </a:p>
          <a:p>
            <a:r>
              <a:rPr lang="es-MX" sz="1000" dirty="0" smtClean="0"/>
              <a:t>EXPERIENCIA PROFESIONAL:</a:t>
            </a:r>
          </a:p>
          <a:p>
            <a:r>
              <a:rPr lang="es-MX" sz="1000" dirty="0" smtClean="0"/>
              <a:t>		CARGOS </a:t>
            </a:r>
            <a:r>
              <a:rPr lang="es-MX" sz="1000" dirty="0"/>
              <a:t>DE </a:t>
            </a:r>
            <a:r>
              <a:rPr lang="es-MX" sz="1000" dirty="0" smtClean="0"/>
              <a:t>GESTION</a:t>
            </a:r>
          </a:p>
          <a:p>
            <a:r>
              <a:rPr lang="es-MX" sz="1000" dirty="0" smtClean="0"/>
              <a:t>		IDIOMAS</a:t>
            </a:r>
            <a:endParaRPr lang="es-MX" sz="1000" dirty="0"/>
          </a:p>
          <a:p>
            <a:r>
              <a:rPr lang="es-MX" sz="1000" dirty="0" smtClean="0"/>
              <a:t>		TICS</a:t>
            </a:r>
            <a:endParaRPr lang="es-MX" sz="1000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924359" y="2760441"/>
            <a:ext cx="3041771" cy="1466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Rectángulo redondeado"/>
          <p:cNvSpPr/>
          <p:nvPr/>
        </p:nvSpPr>
        <p:spPr>
          <a:xfrm>
            <a:off x="2930117" y="2912841"/>
            <a:ext cx="3041771" cy="1466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Rectángulo redondeado"/>
          <p:cNvSpPr/>
          <p:nvPr/>
        </p:nvSpPr>
        <p:spPr>
          <a:xfrm>
            <a:off x="3502326" y="3088227"/>
            <a:ext cx="2462050" cy="143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Rectángulo redondeado"/>
          <p:cNvSpPr/>
          <p:nvPr/>
        </p:nvSpPr>
        <p:spPr>
          <a:xfrm>
            <a:off x="3508086" y="3240627"/>
            <a:ext cx="2462050" cy="143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Rectángulo redondeado"/>
          <p:cNvSpPr/>
          <p:nvPr/>
        </p:nvSpPr>
        <p:spPr>
          <a:xfrm>
            <a:off x="3899944" y="3384418"/>
            <a:ext cx="2071943" cy="143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Rectángulo redondeado"/>
          <p:cNvSpPr/>
          <p:nvPr/>
        </p:nvSpPr>
        <p:spPr>
          <a:xfrm>
            <a:off x="3919661" y="3979638"/>
            <a:ext cx="2071943" cy="143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19"/>
          <p:cNvSpPr/>
          <p:nvPr/>
        </p:nvSpPr>
        <p:spPr>
          <a:xfrm>
            <a:off x="3786789" y="4250539"/>
            <a:ext cx="266700" cy="1586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4" name="Rectángulo 19"/>
          <p:cNvSpPr/>
          <p:nvPr/>
        </p:nvSpPr>
        <p:spPr>
          <a:xfrm>
            <a:off x="3795416" y="4429639"/>
            <a:ext cx="266700" cy="1586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5" name="Rectángulo 19"/>
          <p:cNvSpPr/>
          <p:nvPr/>
        </p:nvSpPr>
        <p:spPr>
          <a:xfrm>
            <a:off x="3804043" y="4713571"/>
            <a:ext cx="266700" cy="1586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6" name="Rectángulo 19"/>
          <p:cNvSpPr/>
          <p:nvPr/>
        </p:nvSpPr>
        <p:spPr>
          <a:xfrm>
            <a:off x="3809800" y="4865971"/>
            <a:ext cx="266700" cy="1586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7" name="Rectángulo 19"/>
          <p:cNvSpPr/>
          <p:nvPr/>
        </p:nvSpPr>
        <p:spPr>
          <a:xfrm>
            <a:off x="3818426" y="5012614"/>
            <a:ext cx="266700" cy="1586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9" name="Rectángulo redondeado 3"/>
          <p:cNvSpPr/>
          <p:nvPr/>
        </p:nvSpPr>
        <p:spPr>
          <a:xfrm>
            <a:off x="5305754" y="5463512"/>
            <a:ext cx="704479" cy="294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>
                <a:hlinkClick r:id="rId6" action="ppaction://hlinksldjump"/>
              </a:rPr>
              <a:t>Enviar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11473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106887" y="1188998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Inicio</a:t>
            </a:r>
            <a:endParaRPr lang="es-ES" sz="1200" b="1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adroTexto 19"/>
          <p:cNvSpPr txBox="1"/>
          <p:nvPr/>
        </p:nvSpPr>
        <p:spPr>
          <a:xfrm>
            <a:off x="2002966" y="7881791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2" name="CuadroTexto 20"/>
          <p:cNvSpPr txBox="1"/>
          <p:nvPr/>
        </p:nvSpPr>
        <p:spPr>
          <a:xfrm>
            <a:off x="4094298" y="7874295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3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75281" y="8133927"/>
            <a:ext cx="659198" cy="448352"/>
          </a:xfrm>
          <a:prstGeom prst="rect">
            <a:avLst/>
          </a:prstGeom>
        </p:spPr>
      </p:pic>
      <p:pic>
        <p:nvPicPr>
          <p:cNvPr id="24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34481" y="8164293"/>
            <a:ext cx="756409" cy="408659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964379" y="8120620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cxnSp>
        <p:nvCxnSpPr>
          <p:cNvPr id="26" name="Conector recto 4"/>
          <p:cNvCxnSpPr/>
          <p:nvPr/>
        </p:nvCxnSpPr>
        <p:spPr>
          <a:xfrm>
            <a:off x="6065745" y="2100569"/>
            <a:ext cx="0" cy="174720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2315599" y="1784412"/>
            <a:ext cx="41714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000" dirty="0" smtClean="0"/>
              <a:t>Gracias por interesarse en formar parte de nuestro equipo de formadores. </a:t>
            </a:r>
          </a:p>
          <a:p>
            <a:pPr algn="ctr"/>
            <a:r>
              <a:rPr lang="es-MX" sz="1000" dirty="0" smtClean="0"/>
              <a:t>Por último, le solicitamos realice las siguientes evaluaciones:</a:t>
            </a:r>
          </a:p>
          <a:p>
            <a:endParaRPr lang="es-MX" sz="1000" dirty="0" smtClean="0"/>
          </a:p>
          <a:p>
            <a:r>
              <a:rPr lang="es-MX" sz="1000" b="1" u="sng" dirty="0" smtClean="0">
                <a:solidFill>
                  <a:schemeClr val="accent1">
                    <a:lumMod val="75000"/>
                  </a:schemeClr>
                </a:solidFill>
              </a:rPr>
              <a:t>EVALUACIÓN </a:t>
            </a:r>
            <a:r>
              <a:rPr lang="es-MX" sz="1000" b="1" u="sng" dirty="0">
                <a:solidFill>
                  <a:schemeClr val="accent1">
                    <a:lumMod val="75000"/>
                  </a:schemeClr>
                </a:solidFill>
              </a:rPr>
              <a:t>DE COMPETENCIAS BASICAS DEL FORMADOR</a:t>
            </a:r>
          </a:p>
          <a:p>
            <a:endParaRPr lang="es-MX" sz="10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MX" sz="1000" b="1" u="sng" dirty="0" smtClean="0">
                <a:solidFill>
                  <a:schemeClr val="accent1">
                    <a:lumMod val="75000"/>
                  </a:schemeClr>
                </a:solidFill>
              </a:rPr>
              <a:t>EVALUACIÓN </a:t>
            </a:r>
            <a:r>
              <a:rPr lang="es-MX" sz="1000" b="1" u="sng" dirty="0">
                <a:solidFill>
                  <a:schemeClr val="accent1">
                    <a:lumMod val="75000"/>
                  </a:schemeClr>
                </a:solidFill>
              </a:rPr>
              <a:t>DE INDAGACION </a:t>
            </a:r>
            <a:r>
              <a:rPr lang="es-MX" sz="1000" b="1" u="sng" dirty="0" smtClean="0">
                <a:solidFill>
                  <a:schemeClr val="accent1">
                    <a:lumMod val="75000"/>
                  </a:schemeClr>
                </a:solidFill>
              </a:rPr>
              <a:t>DOCENTE/ PSICOMETRICA</a:t>
            </a:r>
          </a:p>
          <a:p>
            <a:endParaRPr lang="es-MX" sz="1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315595" y="3290834"/>
            <a:ext cx="4154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dirty="0"/>
              <a:t>Enviaremos a tu correo electrónico </a:t>
            </a:r>
            <a:r>
              <a:rPr lang="es-MX" sz="1200" b="1" dirty="0" smtClean="0"/>
              <a:t>si fuiste aceptado como formador UNACH.</a:t>
            </a:r>
          </a:p>
          <a:p>
            <a:pPr algn="ctr"/>
            <a:r>
              <a:rPr lang="es-MX" sz="1200" b="1" dirty="0" smtClean="0"/>
              <a:t>NUEVAMENTE, GRACIAS</a:t>
            </a:r>
          </a:p>
        </p:txBody>
      </p:sp>
    </p:spTree>
    <p:extLst>
      <p:ext uri="{BB962C8B-B14F-4D97-AF65-F5344CB8AC3E}">
        <p14:creationId xmlns:p14="http://schemas.microsoft.com/office/powerpoint/2010/main" val="15172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adroTexto 19"/>
          <p:cNvSpPr txBox="1"/>
          <p:nvPr/>
        </p:nvSpPr>
        <p:spPr>
          <a:xfrm>
            <a:off x="2002966" y="7881791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2" name="CuadroTexto 20"/>
          <p:cNvSpPr txBox="1"/>
          <p:nvPr/>
        </p:nvSpPr>
        <p:spPr>
          <a:xfrm>
            <a:off x="4094298" y="7874295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3" name="Imagen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5281" y="8133927"/>
            <a:ext cx="659198" cy="448352"/>
          </a:xfrm>
          <a:prstGeom prst="rect">
            <a:avLst/>
          </a:prstGeom>
        </p:spPr>
      </p:pic>
      <p:pic>
        <p:nvPicPr>
          <p:cNvPr id="24" name="Imagen 22"/>
          <p:cNvPicPr>
            <a:picLocks noChangeAspect="1"/>
          </p:cNvPicPr>
          <p:nvPr/>
        </p:nvPicPr>
        <p:blipFill rotWithShape="1">
          <a:blip r:embed="rId5" cstate="print"/>
          <a:srcRect t="18677" b="10165"/>
          <a:stretch/>
        </p:blipFill>
        <p:spPr>
          <a:xfrm>
            <a:off x="4834481" y="8164293"/>
            <a:ext cx="756409" cy="408659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964379" y="8120620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28" name="CuadroTexto 10"/>
          <p:cNvSpPr txBox="1"/>
          <p:nvPr/>
        </p:nvSpPr>
        <p:spPr>
          <a:xfrm>
            <a:off x="2666903" y="1465593"/>
            <a:ext cx="3293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Bienvenido al catalogo de oferta </a:t>
            </a:r>
            <a:r>
              <a:rPr lang="es-MX" sz="1200" b="1" dirty="0" smtClean="0"/>
              <a:t>de formación</a:t>
            </a:r>
          </a:p>
          <a:p>
            <a:pPr algn="ctr"/>
            <a:r>
              <a:rPr lang="es-MX" sz="1200" dirty="0"/>
              <a:t>¡Diseñando las mejores temáticas para ti</a:t>
            </a:r>
            <a:r>
              <a:rPr lang="es-MX" sz="1200" dirty="0" smtClean="0"/>
              <a:t>!</a:t>
            </a:r>
            <a:endParaRPr lang="es-MX" sz="1200" dirty="0"/>
          </a:p>
        </p:txBody>
      </p:sp>
      <p:sp>
        <p:nvSpPr>
          <p:cNvPr id="30" name="CuadroTexto 5"/>
          <p:cNvSpPr txBox="1"/>
          <p:nvPr/>
        </p:nvSpPr>
        <p:spPr>
          <a:xfrm>
            <a:off x="2157631" y="2028733"/>
            <a:ext cx="145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/>
              <a:t>FILTRO DE BUSQUEDA</a:t>
            </a:r>
          </a:p>
          <a:p>
            <a:endParaRPr lang="es-MX" sz="1000" dirty="0"/>
          </a:p>
          <a:p>
            <a:endParaRPr lang="es-MX" sz="1000" dirty="0" smtClean="0"/>
          </a:p>
          <a:p>
            <a:r>
              <a:rPr lang="es-MX" sz="1000" dirty="0" smtClean="0"/>
              <a:t>MODALIDAD</a:t>
            </a:r>
            <a:endParaRPr lang="es-MX" sz="1000" dirty="0"/>
          </a:p>
        </p:txBody>
      </p:sp>
      <p:sp>
        <p:nvSpPr>
          <p:cNvPr id="31" name="CuadroTexto 8"/>
          <p:cNvSpPr txBox="1"/>
          <p:nvPr/>
        </p:nvSpPr>
        <p:spPr>
          <a:xfrm>
            <a:off x="3101982" y="4663343"/>
            <a:ext cx="18559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>
                <a:hlinkClick r:id="rId6" action="ppaction://hlinksldjump"/>
              </a:rPr>
              <a:t>VER EL CATALOGO COMPLETO</a:t>
            </a:r>
            <a:endParaRPr lang="es-MX" sz="1000" b="1" dirty="0"/>
          </a:p>
        </p:txBody>
      </p:sp>
      <p:sp>
        <p:nvSpPr>
          <p:cNvPr id="32" name="CuadroTexto 12"/>
          <p:cNvSpPr txBox="1"/>
          <p:nvPr/>
        </p:nvSpPr>
        <p:spPr>
          <a:xfrm>
            <a:off x="2156158" y="3041409"/>
            <a:ext cx="1453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AREA DE FORMACION</a:t>
            </a:r>
            <a:endParaRPr lang="es-MX" sz="1000" dirty="0"/>
          </a:p>
        </p:txBody>
      </p:sp>
      <p:sp>
        <p:nvSpPr>
          <p:cNvPr id="33" name="CuadroTexto 13"/>
          <p:cNvSpPr txBox="1"/>
          <p:nvPr/>
        </p:nvSpPr>
        <p:spPr>
          <a:xfrm>
            <a:off x="2186898" y="3586187"/>
            <a:ext cx="827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MUNICIPIO</a:t>
            </a:r>
            <a:endParaRPr lang="es-MX" sz="1000" dirty="0"/>
          </a:p>
        </p:txBody>
      </p:sp>
      <p:grpSp>
        <p:nvGrpSpPr>
          <p:cNvPr id="34" name="Grupo 22"/>
          <p:cNvGrpSpPr/>
          <p:nvPr/>
        </p:nvGrpSpPr>
        <p:grpSpPr>
          <a:xfrm>
            <a:off x="3014670" y="2535411"/>
            <a:ext cx="594772" cy="201212"/>
            <a:chOff x="5388184" y="4591899"/>
            <a:chExt cx="980574" cy="401267"/>
          </a:xfrm>
        </p:grpSpPr>
        <p:sp>
          <p:nvSpPr>
            <p:cNvPr id="35" name="Rectángulo 13"/>
            <p:cNvSpPr/>
            <p:nvPr/>
          </p:nvSpPr>
          <p:spPr>
            <a:xfrm>
              <a:off x="5388184" y="4591899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36" name="Rectángulo 14"/>
            <p:cNvSpPr/>
            <p:nvPr/>
          </p:nvSpPr>
          <p:spPr>
            <a:xfrm>
              <a:off x="5991768" y="4593056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37" name="Triángulo isósceles 2"/>
            <p:cNvSpPr/>
            <p:nvPr/>
          </p:nvSpPr>
          <p:spPr>
            <a:xfrm rot="10800000">
              <a:off x="6084011" y="4712327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38" name="Grupo 26"/>
          <p:cNvGrpSpPr/>
          <p:nvPr/>
        </p:nvGrpSpPr>
        <p:grpSpPr>
          <a:xfrm>
            <a:off x="3032862" y="3631191"/>
            <a:ext cx="695826" cy="201212"/>
            <a:chOff x="5388184" y="4591899"/>
            <a:chExt cx="980574" cy="401267"/>
          </a:xfrm>
        </p:grpSpPr>
        <p:sp>
          <p:nvSpPr>
            <p:cNvPr id="39" name="Rectángulo 13"/>
            <p:cNvSpPr/>
            <p:nvPr/>
          </p:nvSpPr>
          <p:spPr>
            <a:xfrm>
              <a:off x="5388184" y="4591899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40" name="Rectángulo 14"/>
            <p:cNvSpPr/>
            <p:nvPr/>
          </p:nvSpPr>
          <p:spPr>
            <a:xfrm>
              <a:off x="5991768" y="4593056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41" name="Triángulo isósceles 2"/>
            <p:cNvSpPr/>
            <p:nvPr/>
          </p:nvSpPr>
          <p:spPr>
            <a:xfrm rot="10800000">
              <a:off x="6084011" y="4712327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42" name="Grupo 42"/>
          <p:cNvGrpSpPr/>
          <p:nvPr/>
        </p:nvGrpSpPr>
        <p:grpSpPr>
          <a:xfrm>
            <a:off x="3467892" y="3079821"/>
            <a:ext cx="695827" cy="252363"/>
            <a:chOff x="5388184" y="4591899"/>
            <a:chExt cx="980574" cy="401267"/>
          </a:xfrm>
        </p:grpSpPr>
        <p:sp>
          <p:nvSpPr>
            <p:cNvPr id="43" name="Rectángulo 13"/>
            <p:cNvSpPr/>
            <p:nvPr/>
          </p:nvSpPr>
          <p:spPr>
            <a:xfrm>
              <a:off x="5388184" y="4591899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44" name="Rectángulo 14"/>
            <p:cNvSpPr/>
            <p:nvPr/>
          </p:nvSpPr>
          <p:spPr>
            <a:xfrm>
              <a:off x="5991768" y="4593056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45" name="Triángulo isósceles 2"/>
            <p:cNvSpPr/>
            <p:nvPr/>
          </p:nvSpPr>
          <p:spPr>
            <a:xfrm rot="10800000">
              <a:off x="6084011" y="4712327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46" name="CuadroTexto 8"/>
          <p:cNvSpPr txBox="1"/>
          <p:nvPr/>
        </p:nvSpPr>
        <p:spPr>
          <a:xfrm>
            <a:off x="3636880" y="4012819"/>
            <a:ext cx="659198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chemeClr val="tx1"/>
                </a:solidFill>
                <a:hlinkClick r:id="rId7" action="ppaction://hlinksldjump"/>
              </a:rPr>
              <a:t>BUSCAR</a:t>
            </a:r>
            <a:endParaRPr lang="es-MX" sz="1000" b="1" dirty="0">
              <a:solidFill>
                <a:schemeClr val="tx1"/>
              </a:solidFill>
            </a:endParaRPr>
          </a:p>
        </p:txBody>
      </p:sp>
      <p:sp>
        <p:nvSpPr>
          <p:cNvPr id="47" name="CuadroTexto 8"/>
          <p:cNvSpPr txBox="1"/>
          <p:nvPr/>
        </p:nvSpPr>
        <p:spPr>
          <a:xfrm>
            <a:off x="3640629" y="2387975"/>
            <a:ext cx="86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PRESENCIAL</a:t>
            </a:r>
          </a:p>
          <a:p>
            <a:r>
              <a:rPr lang="es-MX" sz="1000" dirty="0"/>
              <a:t>VIRTUAL</a:t>
            </a:r>
          </a:p>
          <a:p>
            <a:r>
              <a:rPr lang="es-MX" sz="1000" dirty="0"/>
              <a:t>MIXTO</a:t>
            </a:r>
          </a:p>
        </p:txBody>
      </p:sp>
      <p:sp>
        <p:nvSpPr>
          <p:cNvPr id="48" name="CuadroTexto 8"/>
          <p:cNvSpPr txBox="1"/>
          <p:nvPr/>
        </p:nvSpPr>
        <p:spPr>
          <a:xfrm>
            <a:off x="4313877" y="3030804"/>
            <a:ext cx="1060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SALUD</a:t>
            </a:r>
          </a:p>
          <a:p>
            <a:r>
              <a:rPr lang="es-MX" sz="1000" dirty="0" smtClean="0"/>
              <a:t>HUMANIDADES</a:t>
            </a:r>
          </a:p>
          <a:p>
            <a:r>
              <a:rPr lang="es-MX" sz="1000" dirty="0" smtClean="0"/>
              <a:t>SOCIALES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1776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28157" y="1589321"/>
            <a:ext cx="438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Modalidad presencial/</a:t>
            </a:r>
            <a:r>
              <a:rPr lang="es-ES" sz="1200" dirty="0" smtClean="0"/>
              <a:t>Salud/Tuxtla</a:t>
            </a:r>
            <a:r>
              <a:rPr lang="es-ES" sz="1400" dirty="0"/>
              <a:t>	</a:t>
            </a:r>
            <a:endParaRPr lang="es-ES" sz="1400" dirty="0" smtClean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adroTexto 19"/>
          <p:cNvSpPr txBox="1"/>
          <p:nvPr/>
        </p:nvSpPr>
        <p:spPr>
          <a:xfrm>
            <a:off x="2002966" y="7881791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2" name="CuadroTexto 20"/>
          <p:cNvSpPr txBox="1"/>
          <p:nvPr/>
        </p:nvSpPr>
        <p:spPr>
          <a:xfrm>
            <a:off x="4094298" y="7874295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3" name="Imagen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5281" y="8133927"/>
            <a:ext cx="659198" cy="448352"/>
          </a:xfrm>
          <a:prstGeom prst="rect">
            <a:avLst/>
          </a:prstGeom>
        </p:spPr>
      </p:pic>
      <p:pic>
        <p:nvPicPr>
          <p:cNvPr id="24" name="Imagen 22"/>
          <p:cNvPicPr>
            <a:picLocks noChangeAspect="1"/>
          </p:cNvPicPr>
          <p:nvPr/>
        </p:nvPicPr>
        <p:blipFill rotWithShape="1">
          <a:blip r:embed="rId5" cstate="print"/>
          <a:srcRect t="18677" b="10165"/>
          <a:stretch/>
        </p:blipFill>
        <p:spPr>
          <a:xfrm>
            <a:off x="4834481" y="8164293"/>
            <a:ext cx="756409" cy="408659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964379" y="8120620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185290" y="2164816"/>
            <a:ext cx="1121434" cy="785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tx1"/>
                </a:solidFill>
                <a:hlinkClick r:id="rId6" action="ppaction://hlinksldjump"/>
              </a:rPr>
              <a:t>Diplomado en </a:t>
            </a:r>
            <a:r>
              <a:rPr lang="es-MX" sz="1100" dirty="0" err="1" smtClean="0">
                <a:solidFill>
                  <a:schemeClr val="tx1"/>
                </a:solidFill>
                <a:hlinkClick r:id="rId6" action="ppaction://hlinksldjump"/>
              </a:rPr>
              <a:t>Gereontología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3673611" y="2168920"/>
            <a:ext cx="1121434" cy="785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 redondeado"/>
          <p:cNvSpPr/>
          <p:nvPr/>
        </p:nvSpPr>
        <p:spPr>
          <a:xfrm>
            <a:off x="5111970" y="2168920"/>
            <a:ext cx="1121434" cy="785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5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28158" y="1589321"/>
            <a:ext cx="3836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dirty="0" smtClean="0"/>
              <a:t>Modalidad presencial/Salud/Tuxtla/Diplomado en </a:t>
            </a:r>
            <a:r>
              <a:rPr lang="es-ES" sz="1000" dirty="0" err="1" smtClean="0"/>
              <a:t>gereontología</a:t>
            </a:r>
            <a:endParaRPr lang="es-ES" sz="1400" dirty="0" smtClean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883218" y="1188998"/>
            <a:ext cx="77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Regresar</a:t>
            </a:r>
            <a:endParaRPr lang="es-ES" sz="1200" b="1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adroTexto 19"/>
          <p:cNvSpPr txBox="1"/>
          <p:nvPr/>
        </p:nvSpPr>
        <p:spPr>
          <a:xfrm>
            <a:off x="2002966" y="7881791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2" name="CuadroTexto 20"/>
          <p:cNvSpPr txBox="1"/>
          <p:nvPr/>
        </p:nvSpPr>
        <p:spPr>
          <a:xfrm>
            <a:off x="4094298" y="7874295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3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75281" y="8133927"/>
            <a:ext cx="659198" cy="448352"/>
          </a:xfrm>
          <a:prstGeom prst="rect">
            <a:avLst/>
          </a:prstGeom>
        </p:spPr>
      </p:pic>
      <p:pic>
        <p:nvPicPr>
          <p:cNvPr id="24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34481" y="8164293"/>
            <a:ext cx="756409" cy="408659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964379" y="8120620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pic>
        <p:nvPicPr>
          <p:cNvPr id="28" name="Imagen 3"/>
          <p:cNvPicPr>
            <a:picLocks noChangeAspect="1"/>
          </p:cNvPicPr>
          <p:nvPr/>
        </p:nvPicPr>
        <p:blipFill rotWithShape="1">
          <a:blip r:embed="rId7" cstate="print"/>
          <a:srcRect l="26271" t="15625" r="31457" b="12240"/>
          <a:stretch/>
        </p:blipFill>
        <p:spPr>
          <a:xfrm>
            <a:off x="3290711" y="2017058"/>
            <a:ext cx="3419825" cy="3281095"/>
          </a:xfrm>
          <a:prstGeom prst="rect">
            <a:avLst/>
          </a:prstGeom>
        </p:spPr>
      </p:pic>
      <p:grpSp>
        <p:nvGrpSpPr>
          <p:cNvPr id="34" name="Grupo 1"/>
          <p:cNvGrpSpPr/>
          <p:nvPr/>
        </p:nvGrpSpPr>
        <p:grpSpPr>
          <a:xfrm>
            <a:off x="2074187" y="2148566"/>
            <a:ext cx="1143466" cy="974195"/>
            <a:chOff x="1068581" y="-409167"/>
            <a:chExt cx="3257550" cy="988437"/>
          </a:xfrm>
        </p:grpSpPr>
        <p:sp>
          <p:nvSpPr>
            <p:cNvPr id="35" name="CuadroTexto 8"/>
            <p:cNvSpPr txBox="1"/>
            <p:nvPr/>
          </p:nvSpPr>
          <p:spPr>
            <a:xfrm>
              <a:off x="1068581" y="-409167"/>
              <a:ext cx="3257550" cy="988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  <p:sp>
          <p:nvSpPr>
            <p:cNvPr id="36" name="CuadroTexto 9"/>
            <p:cNvSpPr txBox="1"/>
            <p:nvPr/>
          </p:nvSpPr>
          <p:spPr>
            <a:xfrm>
              <a:off x="1614940" y="-285613"/>
              <a:ext cx="2164832" cy="7413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CARTEL</a:t>
              </a:r>
              <a:endParaRPr lang="es-MX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040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128157" y="1589318"/>
            <a:ext cx="43815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Servicios de salas</a:t>
            </a:r>
          </a:p>
          <a:p>
            <a:pPr algn="just"/>
            <a:endParaRPr lang="es-ES" dirty="0" smtClean="0"/>
          </a:p>
          <a:p>
            <a:pPr marL="285750" indent="-285750" algn="just">
              <a:buFontTx/>
              <a:buChar char="-"/>
            </a:pPr>
            <a:r>
              <a:rPr lang="es-ES" sz="1400" b="1" dirty="0"/>
              <a:t>Salas “</a:t>
            </a:r>
            <a:r>
              <a:rPr lang="es-ES" sz="1400" b="1" dirty="0" smtClean="0"/>
              <a:t>A </a:t>
            </a:r>
            <a:r>
              <a:rPr lang="es-ES" sz="1400" b="1" dirty="0"/>
              <a:t>y B”</a:t>
            </a:r>
          </a:p>
          <a:p>
            <a:pPr algn="just"/>
            <a:r>
              <a:rPr lang="es-ES" sz="1400" dirty="0"/>
              <a:t>	</a:t>
            </a:r>
            <a:endParaRPr lang="es-ES" sz="1400" dirty="0" smtClean="0"/>
          </a:p>
          <a:p>
            <a:pPr algn="just"/>
            <a:r>
              <a:rPr lang="es-ES" sz="1400" dirty="0" smtClean="0"/>
              <a:t>(Ubicación, capacidad, servicios, responsable, indicaciones, </a:t>
            </a:r>
            <a:r>
              <a:rPr lang="es-ES" sz="1400" u="sng" dirty="0" smtClean="0">
                <a:solidFill>
                  <a:schemeClr val="accent1">
                    <a:lumMod val="75000"/>
                  </a:schemeClr>
                </a:solidFill>
              </a:rPr>
              <a:t>recorrido 3D </a:t>
            </a:r>
            <a:r>
              <a:rPr lang="es-ES" sz="1400" dirty="0" smtClean="0"/>
              <a:t>y </a:t>
            </a:r>
            <a:r>
              <a:rPr lang="es-ES" sz="1400" dirty="0" smtClean="0">
                <a:hlinkClick r:id="rId3" action="ppaction://hlinksldjump"/>
              </a:rPr>
              <a:t>formas de presentación</a:t>
            </a:r>
            <a:r>
              <a:rPr lang="es-ES" sz="1400" dirty="0" smtClean="0"/>
              <a:t>)</a:t>
            </a:r>
          </a:p>
          <a:p>
            <a:pPr algn="just"/>
            <a:endParaRPr lang="es-ES" sz="1400" dirty="0"/>
          </a:p>
          <a:p>
            <a:pPr marL="285750" indent="-285750" algn="just">
              <a:buFontTx/>
              <a:buChar char="-"/>
            </a:pPr>
            <a:r>
              <a:rPr lang="es-ES" sz="1400" b="1" dirty="0"/>
              <a:t>Sala “Cervantes”</a:t>
            </a:r>
          </a:p>
          <a:p>
            <a:pPr marL="285750" indent="-285750" algn="just">
              <a:buFontTx/>
              <a:buChar char="-"/>
            </a:pPr>
            <a:endParaRPr lang="es-ES" sz="1400" dirty="0"/>
          </a:p>
          <a:p>
            <a:pPr marL="285750" indent="-285750" algn="just">
              <a:buFontTx/>
              <a:buChar char="-"/>
            </a:pPr>
            <a:r>
              <a:rPr lang="es-ES" sz="1400" b="1" dirty="0" smtClean="0"/>
              <a:t>Sala Nodo Periférico SINED-UNACH</a:t>
            </a:r>
          </a:p>
          <a:p>
            <a:pPr algn="just"/>
            <a:r>
              <a:rPr lang="es-ES" sz="1400" b="1" dirty="0" smtClean="0"/>
              <a:t>	</a:t>
            </a:r>
          </a:p>
          <a:p>
            <a:pPr marL="285750" indent="-285750" algn="just">
              <a:buFontTx/>
              <a:buChar char="-"/>
            </a:pPr>
            <a:r>
              <a:rPr lang="es-ES" sz="1400" b="1" dirty="0" smtClean="0"/>
              <a:t>Sala “Carlos Fuentes”</a:t>
            </a:r>
          </a:p>
          <a:p>
            <a:pPr algn="just"/>
            <a:endParaRPr lang="es-ES" sz="1400" b="1" dirty="0" smtClean="0"/>
          </a:p>
          <a:p>
            <a:pPr marL="285750" indent="-285750" algn="just">
              <a:buFontTx/>
              <a:buChar char="-"/>
            </a:pPr>
            <a:r>
              <a:rPr lang="es-ES" sz="1400" b="1" dirty="0" smtClean="0"/>
              <a:t>Centro de Convenciones “Dr. Manuel Velasco Suárez”</a:t>
            </a:r>
          </a:p>
          <a:p>
            <a:pPr algn="just"/>
            <a:endParaRPr lang="es-ES" sz="1400" dirty="0"/>
          </a:p>
          <a:p>
            <a:pPr algn="just"/>
            <a:r>
              <a:rPr lang="es-ES" sz="1200" b="1" i="1" dirty="0" smtClean="0"/>
              <a:t>Notas importantes</a:t>
            </a:r>
          </a:p>
          <a:p>
            <a:pPr algn="just"/>
            <a:r>
              <a:rPr lang="es-ES" sz="1200" b="1" dirty="0" smtClean="0"/>
              <a:t>Usuarios internos (UNACH):</a:t>
            </a:r>
          </a:p>
          <a:p>
            <a:pPr marL="171450" indent="-171450" algn="just">
              <a:buFontTx/>
              <a:buChar char="-"/>
            </a:pPr>
            <a:r>
              <a:rPr lang="es-ES" sz="1200" dirty="0" smtClean="0"/>
              <a:t>Deberán solicitar el espacio a través de oficio firmado por el titular de la dependencia con tres días de anticipación.</a:t>
            </a:r>
          </a:p>
          <a:p>
            <a:pPr marL="171450" indent="-171450" algn="just">
              <a:buFontTx/>
              <a:buChar char="-"/>
            </a:pPr>
            <a:r>
              <a:rPr lang="es-ES" sz="1200" dirty="0" smtClean="0"/>
              <a:t>Deberán firmar carta responsiva.</a:t>
            </a:r>
          </a:p>
          <a:p>
            <a:pPr marL="171450" indent="-171450" algn="just">
              <a:buFontTx/>
              <a:buChar char="-"/>
            </a:pPr>
            <a:r>
              <a:rPr lang="es-ES" sz="1200" dirty="0" smtClean="0"/>
              <a:t>Deberán solicitar a Servicios Generales el acomodo de mobiliario, sonido y colocación de lonas, entre otros.</a:t>
            </a:r>
          </a:p>
          <a:p>
            <a:pPr algn="just"/>
            <a:endParaRPr lang="es-ES" sz="1200" dirty="0" smtClean="0"/>
          </a:p>
          <a:p>
            <a:pPr algn="just"/>
            <a:r>
              <a:rPr lang="es-ES" sz="1200" b="1" dirty="0"/>
              <a:t>Usuarios </a:t>
            </a:r>
            <a:r>
              <a:rPr lang="es-ES" sz="1200" b="1" dirty="0" smtClean="0"/>
              <a:t>externos:</a:t>
            </a:r>
            <a:endParaRPr lang="es-ES" sz="1200" b="1" dirty="0"/>
          </a:p>
          <a:p>
            <a:pPr marL="171450" indent="-171450" algn="just">
              <a:buFontTx/>
              <a:buChar char="-"/>
            </a:pPr>
            <a:r>
              <a:rPr lang="es-ES" sz="1200" dirty="0" smtClean="0"/>
              <a:t>Deberán enviar </a:t>
            </a:r>
            <a:r>
              <a:rPr lang="es-ES" sz="1200" dirty="0"/>
              <a:t>de oficio firmado por el titular de la </a:t>
            </a:r>
            <a:r>
              <a:rPr lang="es-ES" sz="1200" dirty="0" smtClean="0"/>
              <a:t>dependencia con una semana de anticipación, en el cual se solicita disponibilidad y costos de la salas.</a:t>
            </a:r>
          </a:p>
          <a:p>
            <a:pPr marL="171450" indent="-171450" algn="just">
              <a:buFontTx/>
              <a:buChar char="-"/>
            </a:pPr>
            <a:r>
              <a:rPr lang="es-ES" sz="1200" dirty="0" smtClean="0"/>
              <a:t>Una vez aprobado el presupuesto, deberán firmar carta responsiva. 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106887" y="1188998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4" action="ppaction://hlinksldjump"/>
              </a:rPr>
              <a:t>Inicio</a:t>
            </a:r>
            <a:endParaRPr lang="es-ES" sz="1200" b="1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uadroTexto 19"/>
          <p:cNvSpPr txBox="1"/>
          <p:nvPr/>
        </p:nvSpPr>
        <p:spPr>
          <a:xfrm>
            <a:off x="1992333" y="7881791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3" name="CuadroTexto 20"/>
          <p:cNvSpPr txBox="1"/>
          <p:nvPr/>
        </p:nvSpPr>
        <p:spPr>
          <a:xfrm>
            <a:off x="4083666" y="7874295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4" name="Imagen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64646" y="8133927"/>
            <a:ext cx="659198" cy="448352"/>
          </a:xfrm>
          <a:prstGeom prst="rect">
            <a:avLst/>
          </a:prstGeom>
        </p:spPr>
      </p:pic>
      <p:pic>
        <p:nvPicPr>
          <p:cNvPr id="25" name="Imagen 22"/>
          <p:cNvPicPr>
            <a:picLocks noChangeAspect="1"/>
          </p:cNvPicPr>
          <p:nvPr/>
        </p:nvPicPr>
        <p:blipFill rotWithShape="1">
          <a:blip r:embed="rId7" cstate="print"/>
          <a:srcRect t="18677" b="10165"/>
          <a:stretch/>
        </p:blipFill>
        <p:spPr>
          <a:xfrm>
            <a:off x="4823848" y="8164293"/>
            <a:ext cx="756409" cy="408659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5953745" y="8120620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2" name="1 Flecha abajo"/>
          <p:cNvSpPr/>
          <p:nvPr/>
        </p:nvSpPr>
        <p:spPr>
          <a:xfrm>
            <a:off x="3774561" y="2307270"/>
            <a:ext cx="127591" cy="25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5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128157" y="1589321"/>
            <a:ext cx="43815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/>
              <a:t>Servicios de salas</a:t>
            </a:r>
          </a:p>
          <a:p>
            <a:pPr algn="just"/>
            <a:endParaRPr lang="es-ES" dirty="0" smtClean="0"/>
          </a:p>
          <a:p>
            <a:pPr marL="285750" indent="-285750" algn="just">
              <a:buFontTx/>
              <a:buChar char="-"/>
            </a:pPr>
            <a:r>
              <a:rPr lang="es-ES" sz="1400" dirty="0" smtClean="0"/>
              <a:t>Sala “A”</a:t>
            </a:r>
          </a:p>
          <a:p>
            <a:pPr algn="just"/>
            <a:r>
              <a:rPr lang="es-ES" sz="1400" dirty="0"/>
              <a:t>	</a:t>
            </a:r>
            <a:r>
              <a:rPr lang="es-ES" sz="1400" dirty="0" smtClean="0"/>
              <a:t>Tipo herradura (Capacidad 60 personas)</a:t>
            </a:r>
          </a:p>
          <a:p>
            <a:pPr algn="just"/>
            <a:endParaRPr lang="es-ES" sz="1400" dirty="0"/>
          </a:p>
          <a:p>
            <a:pPr algn="just"/>
            <a:endParaRPr lang="es-ES" sz="1400" dirty="0" smtClean="0"/>
          </a:p>
          <a:p>
            <a:pPr algn="just"/>
            <a:endParaRPr lang="es-ES" sz="1400" dirty="0"/>
          </a:p>
          <a:p>
            <a:pPr algn="just"/>
            <a:endParaRPr lang="es-ES" sz="1400" dirty="0" smtClean="0"/>
          </a:p>
          <a:p>
            <a:pPr algn="just"/>
            <a:r>
              <a:rPr lang="es-ES" sz="1400" dirty="0"/>
              <a:t>	</a:t>
            </a:r>
            <a:r>
              <a:rPr lang="es-ES" sz="1400" dirty="0" smtClean="0"/>
              <a:t>Tipo auditorio (Capacidad 120 personas)</a:t>
            </a:r>
          </a:p>
          <a:p>
            <a:pPr algn="just"/>
            <a:endParaRPr lang="es-ES" sz="1400" dirty="0" smtClean="0"/>
          </a:p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endParaRPr lang="es-ES" sz="1400" dirty="0" smtClean="0"/>
          </a:p>
          <a:p>
            <a:pPr algn="just"/>
            <a:r>
              <a:rPr lang="es-ES" sz="1400" dirty="0"/>
              <a:t>	</a:t>
            </a:r>
            <a:r>
              <a:rPr lang="es-ES" sz="1400" dirty="0" smtClean="0"/>
              <a:t>Tipo escuela (Capacidad </a:t>
            </a:r>
            <a:r>
              <a:rPr lang="es-ES" sz="1400" dirty="0"/>
              <a:t>4</a:t>
            </a:r>
            <a:r>
              <a:rPr lang="es-ES" sz="1400" dirty="0" smtClean="0"/>
              <a:t>0 personas)</a:t>
            </a:r>
          </a:p>
          <a:p>
            <a:pPr algn="just"/>
            <a:endParaRPr lang="es-ES" sz="1400" dirty="0"/>
          </a:p>
          <a:p>
            <a:pPr algn="just"/>
            <a:endParaRPr lang="es-ES" sz="1400" dirty="0" smtClean="0"/>
          </a:p>
          <a:p>
            <a:pPr algn="just"/>
            <a:endParaRPr lang="es-ES" sz="1400" dirty="0" smtClean="0"/>
          </a:p>
        </p:txBody>
      </p:sp>
      <p:sp>
        <p:nvSpPr>
          <p:cNvPr id="18" name="CuadroTexto 17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106887" y="1188998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Inicio</a:t>
            </a:r>
            <a:endParaRPr lang="es-ES" sz="1200" b="1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uadroTexto 19"/>
          <p:cNvSpPr txBox="1"/>
          <p:nvPr/>
        </p:nvSpPr>
        <p:spPr>
          <a:xfrm>
            <a:off x="1992333" y="7881791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3" name="CuadroTexto 20"/>
          <p:cNvSpPr txBox="1"/>
          <p:nvPr/>
        </p:nvSpPr>
        <p:spPr>
          <a:xfrm>
            <a:off x="4083666" y="7874295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4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4646" y="8133927"/>
            <a:ext cx="659198" cy="448352"/>
          </a:xfrm>
          <a:prstGeom prst="rect">
            <a:avLst/>
          </a:prstGeom>
        </p:spPr>
      </p:pic>
      <p:pic>
        <p:nvPicPr>
          <p:cNvPr id="25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23848" y="8164293"/>
            <a:ext cx="756409" cy="408659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5953745" y="8120620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2480950" y="2685967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Rectángulo redondeado"/>
          <p:cNvSpPr/>
          <p:nvPr/>
        </p:nvSpPr>
        <p:spPr>
          <a:xfrm>
            <a:off x="3065764" y="2685969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Rectángulo redondeado"/>
          <p:cNvSpPr/>
          <p:nvPr/>
        </p:nvSpPr>
        <p:spPr>
          <a:xfrm>
            <a:off x="3703744" y="2685969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Rectángulo redondeado"/>
          <p:cNvSpPr/>
          <p:nvPr/>
        </p:nvSpPr>
        <p:spPr>
          <a:xfrm>
            <a:off x="4288561" y="2685969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Rectángulo redondeado"/>
          <p:cNvSpPr/>
          <p:nvPr/>
        </p:nvSpPr>
        <p:spPr>
          <a:xfrm>
            <a:off x="2470411" y="3735514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Rectángulo redondeado"/>
          <p:cNvSpPr/>
          <p:nvPr/>
        </p:nvSpPr>
        <p:spPr>
          <a:xfrm>
            <a:off x="3055225" y="3735515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Rectángulo redondeado"/>
          <p:cNvSpPr/>
          <p:nvPr/>
        </p:nvSpPr>
        <p:spPr>
          <a:xfrm>
            <a:off x="3693205" y="3735515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Rectángulo redondeado"/>
          <p:cNvSpPr/>
          <p:nvPr/>
        </p:nvSpPr>
        <p:spPr>
          <a:xfrm>
            <a:off x="4278022" y="3735515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Rectángulo redondeado"/>
          <p:cNvSpPr/>
          <p:nvPr/>
        </p:nvSpPr>
        <p:spPr>
          <a:xfrm>
            <a:off x="2522701" y="4813817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Rectángulo redondeado"/>
          <p:cNvSpPr/>
          <p:nvPr/>
        </p:nvSpPr>
        <p:spPr>
          <a:xfrm>
            <a:off x="3107515" y="4813818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Rectángulo redondeado"/>
          <p:cNvSpPr/>
          <p:nvPr/>
        </p:nvSpPr>
        <p:spPr>
          <a:xfrm>
            <a:off x="3745495" y="4813818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Rectángulo redondeado"/>
          <p:cNvSpPr/>
          <p:nvPr/>
        </p:nvSpPr>
        <p:spPr>
          <a:xfrm>
            <a:off x="4330309" y="4813818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1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128157" y="1589315"/>
            <a:ext cx="4381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CONVOCATORIA/EVENTO</a:t>
            </a:r>
          </a:p>
          <a:p>
            <a:pPr algn="just"/>
            <a:endParaRPr lang="es-ES" dirty="0" smtClean="0"/>
          </a:p>
          <a:p>
            <a:pPr algn="just"/>
            <a:r>
              <a:rPr lang="es-ES" sz="1400" dirty="0" smtClean="0"/>
              <a:t>Información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623461" y="2764972"/>
            <a:ext cx="3178623" cy="4245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CARTEL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106887" y="1188998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Inicio</a:t>
            </a:r>
            <a:endParaRPr lang="es-ES" sz="1200" b="1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uadroTexto 19"/>
          <p:cNvSpPr txBox="1"/>
          <p:nvPr/>
        </p:nvSpPr>
        <p:spPr>
          <a:xfrm>
            <a:off x="2002966" y="7860526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3" name="CuadroTexto 20"/>
          <p:cNvSpPr txBox="1"/>
          <p:nvPr/>
        </p:nvSpPr>
        <p:spPr>
          <a:xfrm>
            <a:off x="4094298" y="7853030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4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75281" y="8112661"/>
            <a:ext cx="659198" cy="448352"/>
          </a:xfrm>
          <a:prstGeom prst="rect">
            <a:avLst/>
          </a:prstGeom>
        </p:spPr>
      </p:pic>
      <p:pic>
        <p:nvPicPr>
          <p:cNvPr id="25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34481" y="8143025"/>
            <a:ext cx="756409" cy="408659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5964379" y="8099353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3642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128157" y="1589315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SU OPINIÓN VALE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106887" y="1188998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Inicio</a:t>
            </a:r>
            <a:endParaRPr lang="es-ES" sz="1200" b="1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2199570" y="2133206"/>
            <a:ext cx="4201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Escribe tus comentarios y/o sugerencias (4000 caracteres máximo):</a:t>
            </a:r>
            <a:endParaRPr lang="es-ES" sz="1400" dirty="0"/>
          </a:p>
        </p:txBody>
      </p:sp>
      <p:sp>
        <p:nvSpPr>
          <p:cNvPr id="4" name="Rectángulo 3"/>
          <p:cNvSpPr/>
          <p:nvPr/>
        </p:nvSpPr>
        <p:spPr>
          <a:xfrm>
            <a:off x="2351318" y="2920338"/>
            <a:ext cx="3929743" cy="1047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5312230" y="4354291"/>
            <a:ext cx="968828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Enviar</a:t>
            </a:r>
            <a:endParaRPr lang="es-ES" dirty="0"/>
          </a:p>
        </p:txBody>
      </p:sp>
      <p:sp>
        <p:nvSpPr>
          <p:cNvPr id="22" name="CuadroTexto 19"/>
          <p:cNvSpPr txBox="1"/>
          <p:nvPr/>
        </p:nvSpPr>
        <p:spPr>
          <a:xfrm>
            <a:off x="1981700" y="7892424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3" name="CuadroTexto 20"/>
          <p:cNvSpPr txBox="1"/>
          <p:nvPr/>
        </p:nvSpPr>
        <p:spPr>
          <a:xfrm>
            <a:off x="4073031" y="7884929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4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4014" y="8144560"/>
            <a:ext cx="659198" cy="448352"/>
          </a:xfrm>
          <a:prstGeom prst="rect">
            <a:avLst/>
          </a:prstGeom>
        </p:spPr>
      </p:pic>
      <p:pic>
        <p:nvPicPr>
          <p:cNvPr id="25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13215" y="8174925"/>
            <a:ext cx="756409" cy="408659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5943113" y="8131253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24679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>
                <a:solidFill>
                  <a:schemeClr val="accent5">
                    <a:lumMod val="75000"/>
                  </a:schemeClr>
                </a:solidFill>
              </a:rPr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160815" y="1589315"/>
            <a:ext cx="957942" cy="1480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Foto del director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526974" y="1589317"/>
            <a:ext cx="302622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Bienvenida</a:t>
            </a:r>
          </a:p>
          <a:p>
            <a:pPr algn="just"/>
            <a:endParaRPr lang="es-ES" dirty="0" smtClean="0"/>
          </a:p>
          <a:p>
            <a:pPr algn="just"/>
            <a:r>
              <a:rPr lang="es-ES" sz="1400" dirty="0" smtClean="0"/>
              <a:t>Texto de bienvenida del director Texto de bienvenida del director Texto de bienvenida del director Texto de bienvenida del director Texto de bienvenida del director.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 smtClean="0"/>
              <a:t>Texto de bienvenida del director Texto de bienvenida del director Texto de bienvenida del director Texto de bienvenida del director Texto de bienvenida del director.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 smtClean="0"/>
              <a:t>Texto de bienvenida del director Texto de bienvenida del director Texto de bienvenida del director Texto de bienvenida del director Texto de bienvenida del director.</a:t>
            </a:r>
          </a:p>
          <a:p>
            <a:pPr algn="just"/>
            <a:endParaRPr lang="es-ES" sz="1400" dirty="0" smtClean="0"/>
          </a:p>
          <a:p>
            <a:pPr algn="r"/>
            <a:r>
              <a:rPr lang="es-ES" sz="1400" dirty="0" smtClean="0"/>
              <a:t>Mtro. Alejandro Hernández Meneses</a:t>
            </a:r>
          </a:p>
          <a:p>
            <a:pPr algn="r"/>
            <a:r>
              <a:rPr lang="es-ES" sz="1400" dirty="0" smtClean="0"/>
              <a:t>Director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106887" y="1153895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Inicio</a:t>
            </a:r>
            <a:endParaRPr lang="es-ES" sz="1200" b="1" dirty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1872345" y="7369638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CuadroTexto 19"/>
          <p:cNvSpPr txBox="1"/>
          <p:nvPr/>
        </p:nvSpPr>
        <p:spPr>
          <a:xfrm>
            <a:off x="2002966" y="7669131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0" name="CuadroTexto 20"/>
          <p:cNvSpPr txBox="1"/>
          <p:nvPr/>
        </p:nvSpPr>
        <p:spPr>
          <a:xfrm>
            <a:off x="4094298" y="7661635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1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75281" y="7921267"/>
            <a:ext cx="659198" cy="448352"/>
          </a:xfrm>
          <a:prstGeom prst="rect">
            <a:avLst/>
          </a:prstGeom>
        </p:spPr>
      </p:pic>
      <p:pic>
        <p:nvPicPr>
          <p:cNvPr id="22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34481" y="7951633"/>
            <a:ext cx="756409" cy="408659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5964379" y="7907960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20902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840083" y="1188998"/>
            <a:ext cx="821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Regresar</a:t>
            </a:r>
            <a:endParaRPr lang="es-ES" sz="1200" b="1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uadroTexto 19"/>
          <p:cNvSpPr txBox="1"/>
          <p:nvPr/>
        </p:nvSpPr>
        <p:spPr>
          <a:xfrm>
            <a:off x="1981700" y="7892424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3" name="CuadroTexto 20"/>
          <p:cNvSpPr txBox="1"/>
          <p:nvPr/>
        </p:nvSpPr>
        <p:spPr>
          <a:xfrm>
            <a:off x="4073031" y="7884929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4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4014" y="8144560"/>
            <a:ext cx="659198" cy="448352"/>
          </a:xfrm>
          <a:prstGeom prst="rect">
            <a:avLst/>
          </a:prstGeom>
        </p:spPr>
      </p:pic>
      <p:pic>
        <p:nvPicPr>
          <p:cNvPr id="25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13215" y="8174925"/>
            <a:ext cx="756409" cy="408659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5943113" y="8131253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27" name="CuadroTexto 16"/>
          <p:cNvSpPr txBox="1"/>
          <p:nvPr/>
        </p:nvSpPr>
        <p:spPr>
          <a:xfrm>
            <a:off x="2128159" y="1589315"/>
            <a:ext cx="235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GALERIA MULTIMEDIA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381692" y="2541186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Rectángulo redondeado"/>
          <p:cNvSpPr/>
          <p:nvPr/>
        </p:nvSpPr>
        <p:spPr>
          <a:xfrm>
            <a:off x="2966509" y="2541186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Rectángulo redondeado"/>
          <p:cNvSpPr/>
          <p:nvPr/>
        </p:nvSpPr>
        <p:spPr>
          <a:xfrm>
            <a:off x="3604489" y="2541186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Rectángulo redondeado"/>
          <p:cNvSpPr/>
          <p:nvPr/>
        </p:nvSpPr>
        <p:spPr>
          <a:xfrm>
            <a:off x="4189303" y="2541186"/>
            <a:ext cx="510362" cy="435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381694" y="2126512"/>
            <a:ext cx="1939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Clausura del Taller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9312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814205" y="1188998"/>
            <a:ext cx="847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Regresar</a:t>
            </a:r>
            <a:endParaRPr lang="es-ES" sz="1200" b="1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uadroTexto 19"/>
          <p:cNvSpPr txBox="1"/>
          <p:nvPr/>
        </p:nvSpPr>
        <p:spPr>
          <a:xfrm>
            <a:off x="1981700" y="7892424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3" name="CuadroTexto 20"/>
          <p:cNvSpPr txBox="1"/>
          <p:nvPr/>
        </p:nvSpPr>
        <p:spPr>
          <a:xfrm>
            <a:off x="4073031" y="7884929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4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4014" y="8144560"/>
            <a:ext cx="659198" cy="448352"/>
          </a:xfrm>
          <a:prstGeom prst="rect">
            <a:avLst/>
          </a:prstGeom>
        </p:spPr>
      </p:pic>
      <p:pic>
        <p:nvPicPr>
          <p:cNvPr id="25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13215" y="8174925"/>
            <a:ext cx="756409" cy="408659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5943113" y="8131253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27" name="CuadroTexto 16"/>
          <p:cNvSpPr txBox="1"/>
          <p:nvPr/>
        </p:nvSpPr>
        <p:spPr>
          <a:xfrm>
            <a:off x="2173936" y="1589315"/>
            <a:ext cx="235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Notas informativas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128160" y="2126511"/>
            <a:ext cx="43470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Clausura del Taller</a:t>
            </a:r>
          </a:p>
          <a:p>
            <a:r>
              <a:rPr lang="es-ES" sz="1400" dirty="0"/>
              <a:t>Texto de correspondiente. Texto de correspondiente. Texto de correspondiente. Texto de correspondiente. </a:t>
            </a:r>
            <a:endParaRPr lang="es-ES" sz="1400" dirty="0" smtClean="0"/>
          </a:p>
          <a:p>
            <a:endParaRPr lang="es-ES" sz="1400" dirty="0"/>
          </a:p>
          <a:p>
            <a:r>
              <a:rPr lang="es-MX" sz="1400" b="1" dirty="0"/>
              <a:t>Clausura del Taller</a:t>
            </a:r>
          </a:p>
          <a:p>
            <a:r>
              <a:rPr lang="es-ES" sz="1400" dirty="0"/>
              <a:t>Texto de correspondiente. Texto de correspondiente. Texto de correspondiente. Texto de correspondiente. </a:t>
            </a:r>
            <a:endParaRPr lang="es-MX" sz="1400" dirty="0"/>
          </a:p>
          <a:p>
            <a:endParaRPr lang="es-MX" sz="1400" dirty="0" smtClean="0"/>
          </a:p>
          <a:p>
            <a:r>
              <a:rPr lang="es-MX" sz="1400" b="1" dirty="0"/>
              <a:t>Clausura del Taller</a:t>
            </a:r>
          </a:p>
          <a:p>
            <a:r>
              <a:rPr lang="es-ES" sz="1400" dirty="0"/>
              <a:t>Texto de correspondiente. Texto de correspondiente. Texto de correspondiente. Texto de correspondiente. 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2533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uadroTexto 19"/>
          <p:cNvSpPr txBox="1"/>
          <p:nvPr/>
        </p:nvSpPr>
        <p:spPr>
          <a:xfrm>
            <a:off x="1981700" y="7892424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3" name="CuadroTexto 20"/>
          <p:cNvSpPr txBox="1"/>
          <p:nvPr/>
        </p:nvSpPr>
        <p:spPr>
          <a:xfrm>
            <a:off x="4073031" y="7884929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4" name="Imagen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54014" y="8144560"/>
            <a:ext cx="659198" cy="448352"/>
          </a:xfrm>
          <a:prstGeom prst="rect">
            <a:avLst/>
          </a:prstGeom>
        </p:spPr>
      </p:pic>
      <p:pic>
        <p:nvPicPr>
          <p:cNvPr id="25" name="Imagen 22"/>
          <p:cNvPicPr>
            <a:picLocks noChangeAspect="1"/>
          </p:cNvPicPr>
          <p:nvPr/>
        </p:nvPicPr>
        <p:blipFill rotWithShape="1">
          <a:blip r:embed="rId5" cstate="print"/>
          <a:srcRect t="18677" b="10165"/>
          <a:stretch/>
        </p:blipFill>
        <p:spPr>
          <a:xfrm>
            <a:off x="4813215" y="8174925"/>
            <a:ext cx="756409" cy="408659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5943113" y="8131253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28" name="CuadroTexto 1"/>
          <p:cNvSpPr txBox="1"/>
          <p:nvPr/>
        </p:nvSpPr>
        <p:spPr>
          <a:xfrm>
            <a:off x="3349593" y="1574129"/>
            <a:ext cx="226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/>
              <a:t>Bienvenido a Validación y expedición de documentos</a:t>
            </a:r>
            <a:endParaRPr lang="es-MX" sz="1000" b="1" dirty="0"/>
          </a:p>
        </p:txBody>
      </p:sp>
      <p:sp>
        <p:nvSpPr>
          <p:cNvPr id="29" name="CuadroTexto 2"/>
          <p:cNvSpPr txBox="1"/>
          <p:nvPr/>
        </p:nvSpPr>
        <p:spPr>
          <a:xfrm>
            <a:off x="2191847" y="2048151"/>
            <a:ext cx="4394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dirty="0" smtClean="0"/>
              <a:t>Para poder expedir documentos con validación curricular deberán pagar la cuota establecida en el convenio celebrado y adjuntar el listado de participantes aprobados. Por favor ingrese el nombre de la oferta de formación o del evento académico del que requiere validación.</a:t>
            </a:r>
            <a:endParaRPr lang="es-MX" sz="1000" dirty="0"/>
          </a:p>
        </p:txBody>
      </p:sp>
      <p:sp>
        <p:nvSpPr>
          <p:cNvPr id="30" name="CuadroTexto 4"/>
          <p:cNvSpPr txBox="1"/>
          <p:nvPr/>
        </p:nvSpPr>
        <p:spPr>
          <a:xfrm>
            <a:off x="2764193" y="3559092"/>
            <a:ext cx="2081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Número de actividad académica:</a:t>
            </a:r>
          </a:p>
        </p:txBody>
      </p:sp>
      <p:sp>
        <p:nvSpPr>
          <p:cNvPr id="31" name="Rectángulo 10"/>
          <p:cNvSpPr/>
          <p:nvPr/>
        </p:nvSpPr>
        <p:spPr>
          <a:xfrm>
            <a:off x="4611272" y="3559092"/>
            <a:ext cx="119233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32" name="CuadroTexto 11"/>
          <p:cNvSpPr txBox="1"/>
          <p:nvPr/>
        </p:nvSpPr>
        <p:spPr>
          <a:xfrm>
            <a:off x="2191847" y="2929288"/>
            <a:ext cx="3199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Nota: Deberá  enviarse con 3 días hábiles de anticipación.</a:t>
            </a:r>
          </a:p>
        </p:txBody>
      </p:sp>
      <p:sp>
        <p:nvSpPr>
          <p:cNvPr id="33" name="Rectángulo redondeado 5"/>
          <p:cNvSpPr/>
          <p:nvPr/>
        </p:nvSpPr>
        <p:spPr>
          <a:xfrm>
            <a:off x="5295911" y="4051534"/>
            <a:ext cx="968828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6" action="ppaction://hlinksldjump"/>
              </a:rPr>
              <a:t>Enviar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100828" y="1188998"/>
            <a:ext cx="83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Regresar</a:t>
            </a:r>
            <a:endParaRPr lang="es-ES" sz="1200" b="1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uadroTexto 19"/>
          <p:cNvSpPr txBox="1"/>
          <p:nvPr/>
        </p:nvSpPr>
        <p:spPr>
          <a:xfrm>
            <a:off x="1981700" y="7892424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3" name="CuadroTexto 20"/>
          <p:cNvSpPr txBox="1"/>
          <p:nvPr/>
        </p:nvSpPr>
        <p:spPr>
          <a:xfrm>
            <a:off x="4073031" y="7884929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4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4014" y="8144560"/>
            <a:ext cx="659198" cy="448352"/>
          </a:xfrm>
          <a:prstGeom prst="rect">
            <a:avLst/>
          </a:prstGeom>
        </p:spPr>
      </p:pic>
      <p:pic>
        <p:nvPicPr>
          <p:cNvPr id="25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13215" y="8174925"/>
            <a:ext cx="756409" cy="408659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5943113" y="8131253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34" name="Flecha doblada hacia arriba 12"/>
          <p:cNvSpPr/>
          <p:nvPr/>
        </p:nvSpPr>
        <p:spPr>
          <a:xfrm>
            <a:off x="11269213" y="5755758"/>
            <a:ext cx="123592" cy="1270029"/>
          </a:xfrm>
          <a:prstGeom prst="bent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36" name="CuadroTexto 4"/>
          <p:cNvSpPr txBox="1"/>
          <p:nvPr/>
        </p:nvSpPr>
        <p:spPr>
          <a:xfrm>
            <a:off x="2073448" y="1790953"/>
            <a:ext cx="449636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b="1" dirty="0" smtClean="0"/>
              <a:t>ADJUNTAR RECIBO</a:t>
            </a:r>
          </a:p>
          <a:p>
            <a:pPr algn="just"/>
            <a:r>
              <a:rPr lang="es-MX" sz="1000" dirty="0" smtClean="0"/>
              <a:t>Para </a:t>
            </a:r>
            <a:r>
              <a:rPr lang="es-MX" sz="1000" dirty="0"/>
              <a:t>adquirir una Referencia Bancaria, deberás comunicarte al 61 78000ext. 1355 para indicar el nombre del Diplomado, </a:t>
            </a:r>
            <a:r>
              <a:rPr lang="es-MX" sz="1000" dirty="0" smtClean="0"/>
              <a:t>Curso </a:t>
            </a:r>
            <a:r>
              <a:rPr lang="es-MX" sz="1000" dirty="0"/>
              <a:t>o Seminario así como el  Monto por la expedición del Diploma/ Reconocimiento o Certificado para su correcto registro</a:t>
            </a:r>
            <a:r>
              <a:rPr lang="es-MX" sz="1000" dirty="0" smtClean="0"/>
              <a:t>.</a:t>
            </a:r>
          </a:p>
          <a:p>
            <a:pPr algn="just"/>
            <a:endParaRPr lang="es-MX" sz="1000" dirty="0" smtClean="0"/>
          </a:p>
          <a:p>
            <a:pPr algn="just"/>
            <a:r>
              <a:rPr lang="es-MX" sz="1000" dirty="0" smtClean="0"/>
              <a:t>Después de 48 </a:t>
            </a:r>
            <a:r>
              <a:rPr lang="es-MX" sz="1000" dirty="0" err="1" smtClean="0"/>
              <a:t>hrs</a:t>
            </a:r>
            <a:r>
              <a:rPr lang="es-MX" sz="1000" dirty="0" smtClean="0"/>
              <a:t>. deberás </a:t>
            </a:r>
            <a:r>
              <a:rPr lang="es-MX" sz="1000" dirty="0"/>
              <a:t>pulsar </a:t>
            </a:r>
            <a:r>
              <a:rPr lang="es-MX" sz="1000" u="sng" dirty="0">
                <a:solidFill>
                  <a:schemeClr val="accent1">
                    <a:lumMod val="75000"/>
                  </a:schemeClr>
                </a:solidFill>
              </a:rPr>
              <a:t>aquí</a:t>
            </a:r>
            <a:r>
              <a:rPr lang="es-MX" sz="1000" dirty="0"/>
              <a:t> para descargar tu ficha bancaria, la vigencia de tu ficha bancaria será de 72hrs.</a:t>
            </a:r>
          </a:p>
          <a:p>
            <a:pPr algn="just"/>
            <a:endParaRPr lang="es-MX" sz="1000" dirty="0" smtClean="0"/>
          </a:p>
          <a:p>
            <a:pPr algn="just"/>
            <a:r>
              <a:rPr lang="es-MX" sz="1000" dirty="0" smtClean="0"/>
              <a:t>Posterior </a:t>
            </a:r>
            <a:r>
              <a:rPr lang="es-MX" sz="1000" dirty="0"/>
              <a:t>al deposito bancario podrás deberás obtener primero tu recibo pulsando </a:t>
            </a:r>
            <a:r>
              <a:rPr lang="es-MX" sz="1000" u="sng" dirty="0">
                <a:solidFill>
                  <a:schemeClr val="accent1">
                    <a:lumMod val="75000"/>
                  </a:schemeClr>
                </a:solidFill>
              </a:rPr>
              <a:t>aquí</a:t>
            </a:r>
            <a:r>
              <a:rPr lang="es-MX" sz="1000" u="sng" dirty="0" smtClean="0"/>
              <a:t>.</a:t>
            </a:r>
          </a:p>
          <a:p>
            <a:pPr algn="just"/>
            <a:endParaRPr lang="es-MX" sz="1000" u="sng" dirty="0"/>
          </a:p>
          <a:p>
            <a:pPr algn="just"/>
            <a:r>
              <a:rPr lang="es-MX" sz="1000" dirty="0"/>
              <a:t>Una vez obtenido tu recibo deberás llevarlo a Caja General, con el siguiente </a:t>
            </a:r>
            <a:r>
              <a:rPr lang="es-MX" sz="1000" dirty="0" smtClean="0"/>
              <a:t>oficio en  </a:t>
            </a:r>
            <a:r>
              <a:rPr lang="es-MX" sz="1000" u="sng" dirty="0">
                <a:solidFill>
                  <a:schemeClr val="accent1">
                    <a:lumMod val="75000"/>
                  </a:schemeClr>
                </a:solidFill>
              </a:rPr>
              <a:t>Word.</a:t>
            </a:r>
          </a:p>
          <a:p>
            <a:pPr algn="just"/>
            <a:endParaRPr lang="es-MX" sz="1000" u="sng" dirty="0" smtClean="0"/>
          </a:p>
          <a:p>
            <a:r>
              <a:rPr lang="es-MX" sz="1000" b="1" dirty="0" smtClean="0"/>
              <a:t>ESTADÍSTICAS</a:t>
            </a:r>
          </a:p>
          <a:p>
            <a:r>
              <a:rPr lang="es-MX" sz="1000" dirty="0" smtClean="0"/>
              <a:t>Aplicó DNC</a:t>
            </a:r>
          </a:p>
          <a:p>
            <a:endParaRPr lang="es-MX" sz="1000" dirty="0" smtClean="0"/>
          </a:p>
          <a:p>
            <a:r>
              <a:rPr lang="es-MX" sz="1000" dirty="0" smtClean="0"/>
              <a:t>Número de diagnóstico aplicados </a:t>
            </a:r>
          </a:p>
          <a:p>
            <a:r>
              <a:rPr lang="es-MX" sz="1000" dirty="0" smtClean="0"/>
              <a:t>Número de mujeres</a:t>
            </a:r>
          </a:p>
          <a:p>
            <a:r>
              <a:rPr lang="es-MX" sz="1000" dirty="0" smtClean="0"/>
              <a:t>Número de hombres</a:t>
            </a:r>
          </a:p>
          <a:p>
            <a:r>
              <a:rPr lang="es-MX" sz="1000" dirty="0" smtClean="0"/>
              <a:t>Rango de edad  </a:t>
            </a:r>
          </a:p>
          <a:p>
            <a:r>
              <a:rPr lang="es-MX" sz="1000" dirty="0" smtClean="0"/>
              <a:t>Escolaridad: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       Sin Estudios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       Nivel básico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       Nivel medio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       Nivel medio superior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       Nivel superior</a:t>
            </a:r>
            <a:endParaRPr lang="es-MX" sz="1000" dirty="0"/>
          </a:p>
          <a:p>
            <a:r>
              <a:rPr lang="es-MX" sz="1000" dirty="0" smtClean="0"/>
              <a:t>             Posgrado</a:t>
            </a:r>
          </a:p>
          <a:p>
            <a:endParaRPr lang="es-MX" sz="1000" dirty="0"/>
          </a:p>
          <a:p>
            <a:r>
              <a:rPr lang="es-MX" sz="1000" b="1" dirty="0" smtClean="0"/>
              <a:t>DIPLOMAS CON CERTIFICACIÓN</a:t>
            </a:r>
          </a:p>
          <a:p>
            <a:r>
              <a:rPr lang="es-MX" sz="1000" dirty="0" smtClean="0"/>
              <a:t>LISTADO </a:t>
            </a:r>
            <a:r>
              <a:rPr lang="es-MX" sz="1000" dirty="0"/>
              <a:t>DE PARTICIPANTES APROBADOS O </a:t>
            </a:r>
            <a:r>
              <a:rPr lang="es-MX" sz="1000" dirty="0" smtClean="0"/>
              <a:t>ACREDITADOS  </a:t>
            </a:r>
          </a:p>
          <a:p>
            <a:r>
              <a:rPr lang="es-MX" sz="1000" dirty="0" smtClean="0"/>
              <a:t>LISTADO DEL EQUIPO DE FORMADORES</a:t>
            </a:r>
          </a:p>
          <a:p>
            <a:endParaRPr lang="es-MX" sz="1000" dirty="0" smtClean="0">
              <a:solidFill>
                <a:schemeClr val="bg1"/>
              </a:solidFill>
            </a:endParaRPr>
          </a:p>
          <a:p>
            <a:r>
              <a:rPr lang="es-MX" sz="1000" b="1" dirty="0" smtClean="0"/>
              <a:t>DIPLOMAS SIN CERTIFICACIÓN</a:t>
            </a:r>
            <a:endParaRPr lang="es-MX" sz="1000" b="1" dirty="0"/>
          </a:p>
          <a:p>
            <a:r>
              <a:rPr lang="es-MX" sz="1000" dirty="0" smtClean="0"/>
              <a:t>LISTADO </a:t>
            </a:r>
            <a:r>
              <a:rPr lang="es-MX" sz="1000" dirty="0"/>
              <a:t>DE PARTICIPANTES  QUE FORMARON PARTE DEL COMITÉ ORGANIZADOR</a:t>
            </a:r>
          </a:p>
          <a:p>
            <a:r>
              <a:rPr lang="es-MX" sz="1000" dirty="0" smtClean="0"/>
              <a:t>LISTADO </a:t>
            </a:r>
            <a:r>
              <a:rPr lang="es-MX" sz="1000" dirty="0"/>
              <a:t>DE PARTICIPANTES  QUE ASISTIERON O PARTICIPARON </a:t>
            </a:r>
          </a:p>
        </p:txBody>
      </p:sp>
      <p:sp>
        <p:nvSpPr>
          <p:cNvPr id="39" name="Rectángulo 17"/>
          <p:cNvSpPr/>
          <p:nvPr/>
        </p:nvSpPr>
        <p:spPr>
          <a:xfrm>
            <a:off x="2757587" y="1466210"/>
            <a:ext cx="33990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000" b="1" dirty="0" smtClean="0"/>
              <a:t>DIPLOMADO </a:t>
            </a:r>
            <a:r>
              <a:rPr lang="es-MX" sz="1000" b="1" dirty="0"/>
              <a:t>EN DERECHOS HUMANOS</a:t>
            </a:r>
          </a:p>
        </p:txBody>
      </p:sp>
      <p:sp>
        <p:nvSpPr>
          <p:cNvPr id="41" name="Flecha doblada hacia arriba 15"/>
          <p:cNvSpPr/>
          <p:nvPr/>
        </p:nvSpPr>
        <p:spPr>
          <a:xfrm>
            <a:off x="9932622" y="5958868"/>
            <a:ext cx="123592" cy="1270029"/>
          </a:xfrm>
          <a:prstGeom prst="bent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42" name="Flecha doblada hacia arriba 19"/>
          <p:cNvSpPr/>
          <p:nvPr/>
        </p:nvSpPr>
        <p:spPr>
          <a:xfrm>
            <a:off x="9584521" y="4775938"/>
            <a:ext cx="123592" cy="1270029"/>
          </a:xfrm>
          <a:prstGeom prst="bent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44" name="CuadroTexto 25"/>
          <p:cNvSpPr txBox="1"/>
          <p:nvPr/>
        </p:nvSpPr>
        <p:spPr>
          <a:xfrm>
            <a:off x="9731174" y="6356342"/>
            <a:ext cx="1308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TUTORIAL</a:t>
            </a:r>
            <a:endParaRPr lang="es-MX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CuadroTexto 8"/>
          <p:cNvSpPr txBox="1"/>
          <p:nvPr/>
        </p:nvSpPr>
        <p:spPr>
          <a:xfrm>
            <a:off x="5257041" y="6323581"/>
            <a:ext cx="131207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 smtClean="0"/>
              <a:t>ADJUNTAR ARCHIVO</a:t>
            </a:r>
            <a:endParaRPr lang="es-MX" sz="1000" b="1" dirty="0"/>
          </a:p>
        </p:txBody>
      </p:sp>
      <p:sp>
        <p:nvSpPr>
          <p:cNvPr id="46" name="CuadroTexto 8"/>
          <p:cNvSpPr txBox="1"/>
          <p:nvPr/>
        </p:nvSpPr>
        <p:spPr>
          <a:xfrm>
            <a:off x="5254173" y="6562241"/>
            <a:ext cx="131207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 smtClean="0"/>
              <a:t>ADJUNTAR ARCHIVO</a:t>
            </a:r>
            <a:endParaRPr lang="es-MX" sz="1000" b="1" dirty="0"/>
          </a:p>
        </p:txBody>
      </p:sp>
      <p:sp>
        <p:nvSpPr>
          <p:cNvPr id="47" name="CuadroTexto 8"/>
          <p:cNvSpPr txBox="1"/>
          <p:nvPr/>
        </p:nvSpPr>
        <p:spPr>
          <a:xfrm>
            <a:off x="5518997" y="7150632"/>
            <a:ext cx="131207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 smtClean="0"/>
              <a:t>ADJUNTAR ARCHIVO</a:t>
            </a:r>
            <a:endParaRPr lang="es-MX" sz="1000" b="1" dirty="0"/>
          </a:p>
        </p:txBody>
      </p:sp>
      <p:sp>
        <p:nvSpPr>
          <p:cNvPr id="48" name="CuadroTexto 8"/>
          <p:cNvSpPr txBox="1"/>
          <p:nvPr/>
        </p:nvSpPr>
        <p:spPr>
          <a:xfrm>
            <a:off x="5516129" y="7389292"/>
            <a:ext cx="131207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 smtClean="0"/>
              <a:t>ADJUNTAR ARCHIVO</a:t>
            </a:r>
            <a:endParaRPr lang="es-MX" sz="1000" b="1" dirty="0"/>
          </a:p>
        </p:txBody>
      </p:sp>
      <p:grpSp>
        <p:nvGrpSpPr>
          <p:cNvPr id="27" name="Grupo 42"/>
          <p:cNvGrpSpPr/>
          <p:nvPr/>
        </p:nvGrpSpPr>
        <p:grpSpPr>
          <a:xfrm>
            <a:off x="2805991" y="4132855"/>
            <a:ext cx="695827" cy="252363"/>
            <a:chOff x="5388184" y="4591899"/>
            <a:chExt cx="980574" cy="401267"/>
          </a:xfrm>
        </p:grpSpPr>
        <p:sp>
          <p:nvSpPr>
            <p:cNvPr id="28" name="Rectángulo 13"/>
            <p:cNvSpPr/>
            <p:nvPr/>
          </p:nvSpPr>
          <p:spPr>
            <a:xfrm>
              <a:off x="5388184" y="4591899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29" name="Rectángulo 14"/>
            <p:cNvSpPr/>
            <p:nvPr/>
          </p:nvSpPr>
          <p:spPr>
            <a:xfrm>
              <a:off x="5991768" y="4593056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30" name="Triángulo isósceles 2"/>
            <p:cNvSpPr/>
            <p:nvPr/>
          </p:nvSpPr>
          <p:spPr>
            <a:xfrm rot="10800000">
              <a:off x="6084011" y="4712327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2863441" y="4120900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Sí</a:t>
            </a:r>
            <a:endParaRPr lang="es-MX" sz="1200" dirty="0"/>
          </a:p>
        </p:txBody>
      </p:sp>
      <p:sp>
        <p:nvSpPr>
          <p:cNvPr id="32" name="Rectángulo 10"/>
          <p:cNvSpPr/>
          <p:nvPr/>
        </p:nvSpPr>
        <p:spPr>
          <a:xfrm>
            <a:off x="3958232" y="4385218"/>
            <a:ext cx="596169" cy="16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35" name="Rectángulo 10"/>
          <p:cNvSpPr/>
          <p:nvPr/>
        </p:nvSpPr>
        <p:spPr>
          <a:xfrm>
            <a:off x="3325956" y="4556485"/>
            <a:ext cx="596169" cy="16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37" name="Rectángulo 10"/>
          <p:cNvSpPr/>
          <p:nvPr/>
        </p:nvSpPr>
        <p:spPr>
          <a:xfrm>
            <a:off x="3335281" y="4715114"/>
            <a:ext cx="596169" cy="16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38" name="Rectángulo 10"/>
          <p:cNvSpPr/>
          <p:nvPr/>
        </p:nvSpPr>
        <p:spPr>
          <a:xfrm>
            <a:off x="3087623" y="4890996"/>
            <a:ext cx="596169" cy="16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40" name="Rectángulo 10"/>
          <p:cNvSpPr/>
          <p:nvPr/>
        </p:nvSpPr>
        <p:spPr>
          <a:xfrm>
            <a:off x="3273358" y="5105643"/>
            <a:ext cx="596169" cy="16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43" name="Rectángulo 10"/>
          <p:cNvSpPr/>
          <p:nvPr/>
        </p:nvSpPr>
        <p:spPr>
          <a:xfrm>
            <a:off x="3277704" y="5264623"/>
            <a:ext cx="596169" cy="16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49" name="Rectángulo 10"/>
          <p:cNvSpPr/>
          <p:nvPr/>
        </p:nvSpPr>
        <p:spPr>
          <a:xfrm>
            <a:off x="3277704" y="5440505"/>
            <a:ext cx="596169" cy="16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50" name="Rectángulo 10"/>
          <p:cNvSpPr/>
          <p:nvPr/>
        </p:nvSpPr>
        <p:spPr>
          <a:xfrm>
            <a:off x="3774946" y="5608906"/>
            <a:ext cx="596169" cy="16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51" name="Rectángulo 10"/>
          <p:cNvSpPr/>
          <p:nvPr/>
        </p:nvSpPr>
        <p:spPr>
          <a:xfrm>
            <a:off x="3385707" y="5773764"/>
            <a:ext cx="596169" cy="16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52" name="Rectángulo 10"/>
          <p:cNvSpPr/>
          <p:nvPr/>
        </p:nvSpPr>
        <p:spPr>
          <a:xfrm>
            <a:off x="3153905" y="5938622"/>
            <a:ext cx="596169" cy="16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53" name="CuadroTexto 19"/>
          <p:cNvSpPr txBox="1"/>
          <p:nvPr/>
        </p:nvSpPr>
        <p:spPr>
          <a:xfrm>
            <a:off x="6008810" y="1167963"/>
            <a:ext cx="577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7" action="ppaction://hlinksldjump"/>
              </a:rPr>
              <a:t>Inicio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259365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024745" y="653143"/>
            <a:ext cx="459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REGLAMENTO DE EDUCACIÓN CONTINUA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462645" y="1578154"/>
            <a:ext cx="597081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Texto de correspondiente. Texto de correspondiente. Texto de correspondiente. Texto de correspondiente. Texto de correspondiente. Texto de correspondiente. Texto de correspondiente. Texto de correspondiente.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Texto de correspondiente. Texto de correspondiente. Texto de correspondiente. Texto de correspondiente. Texto de correspondiente. Texto de correspondiente. Texto de correspondiente. Texto de correspondiente.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Texto de correspondiente. Texto de correspondiente. Texto de correspondiente. Texto de correspondiente. Texto de correspondiente. Texto de correspondiente. Texto de correspondiente. Texto de correspondiente.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Texto de correspondiente. Texto de correspondiente. Texto de correspondiente. Texto de correspondiente. Texto de correspondiente. Texto de correspondiente. Texto de correspondiente. Texto de correspondiente.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Texto de correspondiente. Texto de correspondiente. Texto de correspondiente. Texto de correspondiente. Texto de correspondiente. Texto de correspondiente. Texto de correspondiente. Texto de correspondiente.</a:t>
            </a:r>
          </a:p>
          <a:p>
            <a:pPr algn="just"/>
            <a:endParaRPr lang="es-ES" dirty="0"/>
          </a:p>
          <a:p>
            <a:pPr algn="just"/>
            <a:r>
              <a:rPr lang="es-ES" b="1" i="1" dirty="0" smtClean="0">
                <a:hlinkClick r:id="rId3" action="ppaction://hlinksldjump"/>
              </a:rPr>
              <a:t>(ARCHIVO PDF)</a:t>
            </a:r>
            <a:endParaRPr lang="es-E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4365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11365" r="2287" b="5998"/>
          <a:stretch/>
        </p:blipFill>
        <p:spPr bwMode="auto">
          <a:xfrm>
            <a:off x="181156" y="1302593"/>
            <a:ext cx="6625088" cy="404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865962" y="750504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hlinkClick r:id="rId3" action="ppaction://hlinksldjump"/>
              </a:rPr>
              <a:t>Inicio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28861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872343" y="2208362"/>
            <a:ext cx="3277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BIENVENIDO</a:t>
            </a:r>
          </a:p>
          <a:p>
            <a:pPr algn="ctr"/>
            <a:endParaRPr lang="es-ES" dirty="0" smtClean="0"/>
          </a:p>
          <a:p>
            <a:r>
              <a:rPr lang="es-ES" dirty="0" smtClean="0"/>
              <a:t>USUARIO:</a:t>
            </a:r>
          </a:p>
          <a:p>
            <a:endParaRPr lang="es-ES" dirty="0" smtClean="0"/>
          </a:p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642521" y="4014782"/>
            <a:ext cx="1872342" cy="468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3" action="ppaction://hlinksldjump"/>
              </a:rPr>
              <a:t>INGRESAR</a:t>
            </a:r>
            <a:endParaRPr lang="es-ES" dirty="0"/>
          </a:p>
        </p:txBody>
      </p:sp>
      <p:sp>
        <p:nvSpPr>
          <p:cNvPr id="7" name="CuadroTexto 5"/>
          <p:cNvSpPr txBox="1"/>
          <p:nvPr/>
        </p:nvSpPr>
        <p:spPr>
          <a:xfrm>
            <a:off x="2290562" y="441385"/>
            <a:ext cx="292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SISTEMA DE REGISTRO DE ACTIVIDADES ACADÉMICAS</a:t>
            </a:r>
            <a:endParaRPr lang="es-ES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3171225" y="4606505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Olvide mi contraseña 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089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09750" y="622540"/>
            <a:ext cx="243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SISTEMA DE REGISTRO</a:t>
            </a:r>
            <a:endParaRPr lang="es-ES" b="1" dirty="0"/>
          </a:p>
        </p:txBody>
      </p:sp>
      <p:sp>
        <p:nvSpPr>
          <p:cNvPr id="12" name="CuadroTexto 12"/>
          <p:cNvSpPr txBox="1"/>
          <p:nvPr/>
        </p:nvSpPr>
        <p:spPr>
          <a:xfrm>
            <a:off x="2160291" y="1505005"/>
            <a:ext cx="349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Bienvenidos</a:t>
            </a:r>
          </a:p>
          <a:p>
            <a:pPr algn="ctr"/>
            <a:r>
              <a:rPr lang="es-MX" sz="1200" dirty="0" smtClean="0"/>
              <a:t>¡Juntos </a:t>
            </a:r>
            <a:r>
              <a:rPr lang="es-MX" sz="1200" dirty="0"/>
              <a:t>lograremos formar cada vez a más  gente</a:t>
            </a:r>
            <a:r>
              <a:rPr lang="es-MX" sz="1200" dirty="0" smtClean="0"/>
              <a:t>!</a:t>
            </a:r>
            <a:endParaRPr lang="es-MX" sz="1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423241" y="2329137"/>
            <a:ext cx="1991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Tipo de actividad académica:</a:t>
            </a:r>
            <a:endParaRPr lang="es-MX" sz="1200" dirty="0"/>
          </a:p>
        </p:txBody>
      </p:sp>
      <p:grpSp>
        <p:nvGrpSpPr>
          <p:cNvPr id="13" name="Grupo 42"/>
          <p:cNvGrpSpPr/>
          <p:nvPr/>
        </p:nvGrpSpPr>
        <p:grpSpPr>
          <a:xfrm>
            <a:off x="3457932" y="2353769"/>
            <a:ext cx="695827" cy="252363"/>
            <a:chOff x="5388184" y="4591899"/>
            <a:chExt cx="980574" cy="401267"/>
          </a:xfrm>
        </p:grpSpPr>
        <p:sp>
          <p:nvSpPr>
            <p:cNvPr id="14" name="Rectángulo 13"/>
            <p:cNvSpPr/>
            <p:nvPr/>
          </p:nvSpPr>
          <p:spPr>
            <a:xfrm>
              <a:off x="5388184" y="4591899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991768" y="4593056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16" name="Triángulo isósceles 2"/>
            <p:cNvSpPr/>
            <p:nvPr/>
          </p:nvSpPr>
          <p:spPr>
            <a:xfrm rot="10800000">
              <a:off x="6084011" y="4712327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17" name="16 CuadroTexto"/>
          <p:cNvSpPr txBox="1"/>
          <p:nvPr/>
        </p:nvSpPr>
        <p:spPr>
          <a:xfrm>
            <a:off x="4322757" y="2405348"/>
            <a:ext cx="92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a)Formación</a:t>
            </a:r>
          </a:p>
          <a:p>
            <a:r>
              <a:rPr lang="es-MX" sz="1000" dirty="0" smtClean="0"/>
              <a:t>b) Evento</a:t>
            </a:r>
            <a:endParaRPr lang="es-MX" sz="1000" dirty="0"/>
          </a:p>
        </p:txBody>
      </p:sp>
      <p:grpSp>
        <p:nvGrpSpPr>
          <p:cNvPr id="18" name="Grupo 42"/>
          <p:cNvGrpSpPr/>
          <p:nvPr/>
        </p:nvGrpSpPr>
        <p:grpSpPr>
          <a:xfrm>
            <a:off x="2691513" y="2918329"/>
            <a:ext cx="695827" cy="252363"/>
            <a:chOff x="5388184" y="4591899"/>
            <a:chExt cx="980574" cy="401267"/>
          </a:xfrm>
        </p:grpSpPr>
        <p:sp>
          <p:nvSpPr>
            <p:cNvPr id="19" name="Rectángulo 13"/>
            <p:cNvSpPr/>
            <p:nvPr/>
          </p:nvSpPr>
          <p:spPr>
            <a:xfrm>
              <a:off x="5388184" y="4591899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20" name="Rectángulo 14"/>
            <p:cNvSpPr/>
            <p:nvPr/>
          </p:nvSpPr>
          <p:spPr>
            <a:xfrm>
              <a:off x="5991768" y="4593056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21" name="Triángulo isósceles 2"/>
            <p:cNvSpPr/>
            <p:nvPr/>
          </p:nvSpPr>
          <p:spPr>
            <a:xfrm rot="10800000">
              <a:off x="6084011" y="4712327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1556889" y="2918333"/>
            <a:ext cx="1186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000" dirty="0" smtClean="0"/>
              <a:t>Tipo de Formación:</a:t>
            </a:r>
            <a:endParaRPr lang="es-MX" sz="1000" dirty="0"/>
          </a:p>
        </p:txBody>
      </p:sp>
      <p:sp>
        <p:nvSpPr>
          <p:cNvPr id="23" name="CuadroTexto 7"/>
          <p:cNvSpPr txBox="1"/>
          <p:nvPr/>
        </p:nvSpPr>
        <p:spPr>
          <a:xfrm>
            <a:off x="3576507" y="2903852"/>
            <a:ext cx="10422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/>
              <a:t>CURSO</a:t>
            </a:r>
          </a:p>
          <a:p>
            <a:r>
              <a:rPr lang="es-MX" sz="1000" b="1" dirty="0" smtClean="0"/>
              <a:t>DIPLOMADO</a:t>
            </a:r>
          </a:p>
          <a:p>
            <a:r>
              <a:rPr lang="es-MX" sz="1000" dirty="0" smtClean="0"/>
              <a:t>TALLER</a:t>
            </a:r>
          </a:p>
          <a:p>
            <a:r>
              <a:rPr lang="es-MX" sz="1000" dirty="0" smtClean="0"/>
              <a:t>SEMINARIO</a:t>
            </a:r>
          </a:p>
          <a:p>
            <a:r>
              <a:rPr lang="es-MX" sz="1000" dirty="0" smtClean="0"/>
              <a:t>CERTIFICACIÓN</a:t>
            </a:r>
            <a:endParaRPr lang="es-MX" sz="1000" dirty="0"/>
          </a:p>
        </p:txBody>
      </p:sp>
      <p:cxnSp>
        <p:nvCxnSpPr>
          <p:cNvPr id="37" name="36 Conector recto"/>
          <p:cNvCxnSpPr/>
          <p:nvPr/>
        </p:nvCxnSpPr>
        <p:spPr>
          <a:xfrm>
            <a:off x="1155943" y="2805459"/>
            <a:ext cx="499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1153075" y="2845720"/>
            <a:ext cx="499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1198961" y="4120345"/>
            <a:ext cx="499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1196093" y="4160606"/>
            <a:ext cx="499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2"/>
          <p:cNvGrpSpPr/>
          <p:nvPr/>
        </p:nvGrpSpPr>
        <p:grpSpPr>
          <a:xfrm>
            <a:off x="2746699" y="4310855"/>
            <a:ext cx="695827" cy="252363"/>
            <a:chOff x="5388184" y="4591899"/>
            <a:chExt cx="980574" cy="401267"/>
          </a:xfrm>
        </p:grpSpPr>
        <p:sp>
          <p:nvSpPr>
            <p:cNvPr id="42" name="Rectángulo 13"/>
            <p:cNvSpPr/>
            <p:nvPr/>
          </p:nvSpPr>
          <p:spPr>
            <a:xfrm>
              <a:off x="5388184" y="4591899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43" name="Rectángulo 14"/>
            <p:cNvSpPr/>
            <p:nvPr/>
          </p:nvSpPr>
          <p:spPr>
            <a:xfrm>
              <a:off x="5991768" y="4593056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44" name="Triángulo isósceles 2"/>
            <p:cNvSpPr/>
            <p:nvPr/>
          </p:nvSpPr>
          <p:spPr>
            <a:xfrm rot="10800000">
              <a:off x="6084011" y="4712327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45" name="44 Rectángulo"/>
          <p:cNvSpPr/>
          <p:nvPr/>
        </p:nvSpPr>
        <p:spPr>
          <a:xfrm>
            <a:off x="1612074" y="4310853"/>
            <a:ext cx="9957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000" dirty="0" smtClean="0"/>
              <a:t>Tipo de </a:t>
            </a:r>
            <a:r>
              <a:rPr lang="es-MX" sz="1000" dirty="0" smtClean="0">
                <a:hlinkClick r:id="rId3" action="ppaction://hlinksldjump"/>
              </a:rPr>
              <a:t>Evento:</a:t>
            </a:r>
            <a:endParaRPr lang="es-MX" sz="1000" dirty="0"/>
          </a:p>
        </p:txBody>
      </p:sp>
      <p:sp>
        <p:nvSpPr>
          <p:cNvPr id="46" name="Rectángulo redondeado 5"/>
          <p:cNvSpPr/>
          <p:nvPr/>
        </p:nvSpPr>
        <p:spPr>
          <a:xfrm>
            <a:off x="4700916" y="5636434"/>
            <a:ext cx="1357018" cy="34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hlinkClick r:id="rId4" action="ppaction://hlinksldjump"/>
              </a:rPr>
              <a:t>Enviar</a:t>
            </a:r>
            <a:endParaRPr lang="es-ES" sz="1200" dirty="0"/>
          </a:p>
        </p:txBody>
      </p:sp>
      <p:sp>
        <p:nvSpPr>
          <p:cNvPr id="47" name="CuadroTexto 7"/>
          <p:cNvSpPr txBox="1"/>
          <p:nvPr/>
        </p:nvSpPr>
        <p:spPr>
          <a:xfrm>
            <a:off x="3579409" y="4309349"/>
            <a:ext cx="1300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ⱷ"/>
            </a:pPr>
            <a:r>
              <a:rPr lang="es-MX" sz="1000" dirty="0"/>
              <a:t>COLOQUIO</a:t>
            </a:r>
          </a:p>
          <a:p>
            <a:pPr marL="342900" indent="-342900">
              <a:buFont typeface="Calibri" panose="020F0502020204030204" pitchFamily="34" charset="0"/>
              <a:buChar char="ⱷ"/>
            </a:pPr>
            <a:r>
              <a:rPr lang="es-MX" sz="1000" dirty="0"/>
              <a:t>CONFERENCIA</a:t>
            </a:r>
          </a:p>
          <a:p>
            <a:pPr marL="342900" indent="-342900">
              <a:buFont typeface="Calibri" panose="020F0502020204030204" pitchFamily="34" charset="0"/>
              <a:buChar char="ⱷ"/>
            </a:pPr>
            <a:r>
              <a:rPr lang="es-MX" sz="1000" dirty="0"/>
              <a:t>CONGRESO</a:t>
            </a:r>
          </a:p>
          <a:p>
            <a:pPr marL="342900" indent="-342900">
              <a:buFont typeface="Calibri" panose="020F0502020204030204" pitchFamily="34" charset="0"/>
              <a:buChar char="ⱷ"/>
            </a:pPr>
            <a:r>
              <a:rPr lang="es-MX" sz="1000" dirty="0"/>
              <a:t>CONVENCION</a:t>
            </a:r>
          </a:p>
          <a:p>
            <a:pPr marL="342900" indent="-342900">
              <a:buFont typeface="Calibri" panose="020F0502020204030204" pitchFamily="34" charset="0"/>
              <a:buChar char="ⱷ"/>
            </a:pPr>
            <a:r>
              <a:rPr lang="es-MX" sz="1000" dirty="0" smtClean="0"/>
              <a:t>DEBATE</a:t>
            </a:r>
            <a:endParaRPr lang="es-MX" sz="1000" dirty="0"/>
          </a:p>
        </p:txBody>
      </p:sp>
      <p:sp>
        <p:nvSpPr>
          <p:cNvPr id="48" name="Rectángulo 3"/>
          <p:cNvSpPr/>
          <p:nvPr/>
        </p:nvSpPr>
        <p:spPr>
          <a:xfrm>
            <a:off x="4815326" y="4337952"/>
            <a:ext cx="16342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ⱷ"/>
            </a:pPr>
            <a:r>
              <a:rPr lang="es-MX" sz="1000" dirty="0"/>
              <a:t>FORO</a:t>
            </a:r>
          </a:p>
          <a:p>
            <a:pPr marL="342900" indent="-342900">
              <a:buFont typeface="Calibri" panose="020F0502020204030204" pitchFamily="34" charset="0"/>
              <a:buChar char="ⱷ"/>
            </a:pPr>
            <a:r>
              <a:rPr lang="es-MX" sz="1000" dirty="0"/>
              <a:t>JORNADA</a:t>
            </a:r>
          </a:p>
          <a:p>
            <a:pPr marL="342900" indent="-342900">
              <a:buFont typeface="Calibri" panose="020F0502020204030204" pitchFamily="34" charset="0"/>
              <a:buChar char="ⱷ"/>
            </a:pPr>
            <a:r>
              <a:rPr lang="es-MX" sz="1000" dirty="0"/>
              <a:t>PANEL</a:t>
            </a:r>
          </a:p>
          <a:p>
            <a:pPr marL="342900" indent="-342900">
              <a:buFont typeface="Calibri" panose="020F0502020204030204" pitchFamily="34" charset="0"/>
              <a:buChar char="ⱷ"/>
            </a:pPr>
            <a:r>
              <a:rPr lang="es-MX" sz="1000" dirty="0"/>
              <a:t>SIMPOSIO</a:t>
            </a:r>
          </a:p>
          <a:p>
            <a:pPr marL="342900" indent="-342900">
              <a:buFont typeface="Calibri" panose="020F0502020204030204" pitchFamily="34" charset="0"/>
              <a:buChar char="ⱷ"/>
            </a:pPr>
            <a:r>
              <a:rPr lang="es-MX" sz="1000" dirty="0"/>
              <a:t>VIDEOCONFERENCIA</a:t>
            </a:r>
          </a:p>
        </p:txBody>
      </p:sp>
    </p:spTree>
    <p:extLst>
      <p:ext uri="{BB962C8B-B14F-4D97-AF65-F5344CB8AC3E}">
        <p14:creationId xmlns:p14="http://schemas.microsoft.com/office/powerpoint/2010/main" val="18578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09750" y="622540"/>
            <a:ext cx="243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SISTEMA DE REGISTRO</a:t>
            </a:r>
            <a:endParaRPr lang="es-ES" b="1" dirty="0"/>
          </a:p>
        </p:txBody>
      </p:sp>
      <p:sp>
        <p:nvSpPr>
          <p:cNvPr id="2" name="1 Rectángulo"/>
          <p:cNvSpPr/>
          <p:nvPr/>
        </p:nvSpPr>
        <p:spPr>
          <a:xfrm>
            <a:off x="707646" y="1323785"/>
            <a:ext cx="243528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/>
              <a:t>Nombre de la </a:t>
            </a:r>
            <a:r>
              <a:rPr lang="es-MX" sz="1100" dirty="0" smtClean="0"/>
              <a:t>dependencia:</a:t>
            </a:r>
          </a:p>
          <a:p>
            <a:r>
              <a:rPr lang="es-MX" sz="1100" dirty="0"/>
              <a:t>Nombre </a:t>
            </a:r>
            <a:r>
              <a:rPr lang="es-MX" sz="1100" dirty="0" smtClean="0"/>
              <a:t>de la formación:</a:t>
            </a:r>
          </a:p>
          <a:p>
            <a:r>
              <a:rPr lang="es-MX" sz="1100" dirty="0"/>
              <a:t>Sede del curso:</a:t>
            </a:r>
          </a:p>
          <a:p>
            <a:r>
              <a:rPr lang="es-MX" sz="1100" dirty="0" smtClean="0"/>
              <a:t>Nombre </a:t>
            </a:r>
            <a:r>
              <a:rPr lang="es-MX" sz="1100" dirty="0"/>
              <a:t>del Responsable</a:t>
            </a:r>
            <a:r>
              <a:rPr lang="es-MX" sz="1100" dirty="0" smtClean="0"/>
              <a:t>:</a:t>
            </a:r>
          </a:p>
          <a:p>
            <a:r>
              <a:rPr lang="es-MX" sz="1100" dirty="0"/>
              <a:t>TEL </a:t>
            </a:r>
            <a:r>
              <a:rPr lang="es-MX" sz="1100" dirty="0" smtClean="0"/>
              <a:t>:             	CEL:           	EMAIL:</a:t>
            </a:r>
            <a:endParaRPr lang="es-MX" sz="11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2406770" y="1385341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 redondeado"/>
          <p:cNvSpPr/>
          <p:nvPr/>
        </p:nvSpPr>
        <p:spPr>
          <a:xfrm>
            <a:off x="2412528" y="1546367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17"/>
          <p:cNvSpPr/>
          <p:nvPr/>
        </p:nvSpPr>
        <p:spPr>
          <a:xfrm>
            <a:off x="4785379" y="1469210"/>
            <a:ext cx="893275" cy="28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Modalidad: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upo 46"/>
          <p:cNvGrpSpPr/>
          <p:nvPr/>
        </p:nvGrpSpPr>
        <p:grpSpPr>
          <a:xfrm>
            <a:off x="5574785" y="1539154"/>
            <a:ext cx="573919" cy="158714"/>
            <a:chOff x="6263640" y="3132750"/>
            <a:chExt cx="980574" cy="401267"/>
          </a:xfrm>
        </p:grpSpPr>
        <p:sp>
          <p:nvSpPr>
            <p:cNvPr id="12" name="Rectángulo 47"/>
            <p:cNvSpPr/>
            <p:nvPr/>
          </p:nvSpPr>
          <p:spPr>
            <a:xfrm>
              <a:off x="6263640" y="3132750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>
                <a:solidFill>
                  <a:schemeClr val="tx1"/>
                </a:solidFill>
              </a:endParaRPr>
            </a:p>
          </p:txBody>
        </p:sp>
        <p:sp>
          <p:nvSpPr>
            <p:cNvPr id="13" name="Rectángulo 48"/>
            <p:cNvSpPr/>
            <p:nvPr/>
          </p:nvSpPr>
          <p:spPr>
            <a:xfrm>
              <a:off x="6867224" y="3133907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>
                <a:solidFill>
                  <a:schemeClr val="tx1"/>
                </a:solidFill>
              </a:endParaRPr>
            </a:p>
          </p:txBody>
        </p:sp>
        <p:sp>
          <p:nvSpPr>
            <p:cNvPr id="14" name="Triángulo isósceles 49"/>
            <p:cNvSpPr/>
            <p:nvPr/>
          </p:nvSpPr>
          <p:spPr>
            <a:xfrm rot="10800000">
              <a:off x="6959466" y="3253178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>
                <a:solidFill>
                  <a:schemeClr val="tx1"/>
                </a:solidFill>
              </a:endParaRPr>
            </a:p>
          </p:txBody>
        </p:sp>
      </p:grpSp>
      <p:sp>
        <p:nvSpPr>
          <p:cNvPr id="16" name="15 Rectángulo redondeado"/>
          <p:cNvSpPr/>
          <p:nvPr/>
        </p:nvSpPr>
        <p:spPr>
          <a:xfrm>
            <a:off x="2416488" y="1707393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Rectángulo redondeado"/>
          <p:cNvSpPr/>
          <p:nvPr/>
        </p:nvSpPr>
        <p:spPr>
          <a:xfrm>
            <a:off x="2413620" y="1868419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Rectángulo redondeado"/>
          <p:cNvSpPr/>
          <p:nvPr/>
        </p:nvSpPr>
        <p:spPr>
          <a:xfrm>
            <a:off x="1147314" y="2024170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Rectángulo redondeado"/>
          <p:cNvSpPr/>
          <p:nvPr/>
        </p:nvSpPr>
        <p:spPr>
          <a:xfrm>
            <a:off x="2050209" y="2026884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Rectángulo redondeado"/>
          <p:cNvSpPr/>
          <p:nvPr/>
        </p:nvSpPr>
        <p:spPr>
          <a:xfrm>
            <a:off x="3085388" y="2026884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Rectángulo"/>
          <p:cNvSpPr/>
          <p:nvPr/>
        </p:nvSpPr>
        <p:spPr>
          <a:xfrm>
            <a:off x="4794404" y="2083202"/>
            <a:ext cx="18405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u="sng" dirty="0" smtClean="0">
                <a:solidFill>
                  <a:schemeClr val="accent1">
                    <a:lumMod val="75000"/>
                  </a:schemeClr>
                </a:solidFill>
              </a:rPr>
              <a:t>¿Requieres servicio de salas?</a:t>
            </a:r>
            <a:endParaRPr lang="es-MX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6651" y="2228000"/>
            <a:ext cx="31838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/>
              <a:t>Duración</a:t>
            </a:r>
            <a:r>
              <a:rPr lang="es-MX" sz="1100" dirty="0" smtClean="0"/>
              <a:t>:                       </a:t>
            </a:r>
            <a:r>
              <a:rPr lang="es-MX" sz="1100" dirty="0" smtClean="0"/>
              <a:t>Número de sesiones por día:</a:t>
            </a:r>
          </a:p>
          <a:p>
            <a:r>
              <a:rPr lang="es-MX" sz="1100" dirty="0" smtClean="0"/>
              <a:t>Fecha </a:t>
            </a:r>
            <a:r>
              <a:rPr lang="es-MX" sz="1100" dirty="0"/>
              <a:t>de </a:t>
            </a:r>
            <a:r>
              <a:rPr lang="es-MX" sz="1100" dirty="0" smtClean="0"/>
              <a:t>sesiones:</a:t>
            </a:r>
            <a:endParaRPr lang="es-MX" sz="11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1401793" y="2285677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54" y="2435002"/>
            <a:ext cx="2243672" cy="1585528"/>
          </a:xfrm>
          <a:prstGeom prst="rect">
            <a:avLst/>
          </a:prstGeom>
        </p:spPr>
      </p:pic>
      <p:sp>
        <p:nvSpPr>
          <p:cNvPr id="25" name="24 Rectángulo"/>
          <p:cNvSpPr/>
          <p:nvPr/>
        </p:nvSpPr>
        <p:spPr>
          <a:xfrm>
            <a:off x="4137570" y="2627602"/>
            <a:ext cx="15410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1" dirty="0" smtClean="0"/>
              <a:t>16 de febrero</a:t>
            </a:r>
          </a:p>
          <a:p>
            <a:r>
              <a:rPr lang="es-MX" sz="1100" dirty="0" smtClean="0"/>
              <a:t>Horario:                        a   </a:t>
            </a:r>
            <a:endParaRPr lang="es-MX" sz="1100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3795624" y="2271130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 redondeado"/>
          <p:cNvSpPr/>
          <p:nvPr/>
        </p:nvSpPr>
        <p:spPr>
          <a:xfrm>
            <a:off x="4737254" y="2843044"/>
            <a:ext cx="619750" cy="555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8:00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9:00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10:00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5614238" y="2840176"/>
            <a:ext cx="619750" cy="555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8:00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9:00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10:00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6649" y="4020530"/>
            <a:ext cx="518839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¿</a:t>
            </a:r>
            <a:r>
              <a:rPr lang="es-MX" sz="1100" dirty="0" smtClean="0"/>
              <a:t>Pertenece a algún programa educativo?                         ¿Qué tipo?</a:t>
            </a:r>
          </a:p>
          <a:p>
            <a:r>
              <a:rPr lang="es-MX" sz="1100" dirty="0" smtClean="0"/>
              <a:t>Área de conocimiento:</a:t>
            </a:r>
          </a:p>
          <a:p>
            <a:r>
              <a:rPr lang="es-MX" sz="1100" dirty="0" smtClean="0"/>
              <a:t>Finalidad de validación:                     Carrera docente</a:t>
            </a:r>
          </a:p>
          <a:p>
            <a:r>
              <a:rPr lang="es-MX" sz="1100" dirty="0"/>
              <a:t>	</a:t>
            </a:r>
            <a:r>
              <a:rPr lang="es-MX" sz="1100" dirty="0" smtClean="0"/>
              <a:t>	     Otro                            Especifique</a:t>
            </a:r>
            <a:r>
              <a:rPr lang="es-MX" sz="1100" dirty="0"/>
              <a:t>:</a:t>
            </a:r>
            <a:endParaRPr lang="es-MX" sz="1100" dirty="0" smtClean="0"/>
          </a:p>
          <a:p>
            <a:r>
              <a:rPr lang="es-MX" sz="1100" dirty="0" smtClean="0"/>
              <a:t>Público al que va dirigido:                                                     </a:t>
            </a:r>
          </a:p>
          <a:p>
            <a:r>
              <a:rPr lang="es-MX" sz="1100" dirty="0"/>
              <a:t>	</a:t>
            </a:r>
            <a:r>
              <a:rPr lang="es-MX" sz="1100" dirty="0" smtClean="0"/>
              <a:t>		             Especifique:</a:t>
            </a:r>
          </a:p>
          <a:p>
            <a:r>
              <a:rPr lang="es-MX" sz="1100" dirty="0" smtClean="0"/>
              <a:t>Requisitos de ingreso:</a:t>
            </a:r>
          </a:p>
          <a:p>
            <a:r>
              <a:rPr lang="es-MX" sz="1100" dirty="0" smtClean="0"/>
              <a:t>Objetivo del curso (programa):</a:t>
            </a:r>
          </a:p>
          <a:p>
            <a:r>
              <a:rPr lang="es-MX" sz="1100" b="1" dirty="0" smtClean="0"/>
              <a:t>Datos de los formadores</a:t>
            </a:r>
          </a:p>
          <a:p>
            <a:r>
              <a:rPr lang="es-MX" sz="1100" dirty="0" smtClean="0"/>
              <a:t>Nombre:                                                           Tipo de formador:                        CV Ejecutivo:</a:t>
            </a:r>
          </a:p>
          <a:p>
            <a:r>
              <a:rPr lang="es-MX" sz="1100" dirty="0" smtClean="0"/>
              <a:t>				Ext. </a:t>
            </a:r>
            <a:r>
              <a:rPr lang="es-MX" sz="1100" dirty="0" err="1" smtClean="0"/>
              <a:t>Nac</a:t>
            </a:r>
            <a:r>
              <a:rPr lang="es-MX" sz="1100" dirty="0" smtClean="0"/>
              <a:t>.</a:t>
            </a:r>
          </a:p>
          <a:p>
            <a:r>
              <a:rPr lang="es-MX" sz="1100" dirty="0"/>
              <a:t>	</a:t>
            </a:r>
            <a:r>
              <a:rPr lang="es-MX" sz="1100" dirty="0" smtClean="0"/>
              <a:t>			Ext. Inter.</a:t>
            </a:r>
          </a:p>
          <a:p>
            <a:r>
              <a:rPr lang="es-MX" sz="1100" dirty="0"/>
              <a:t>Nombre:                                                           Tipo de formador:                        CV Ejecutivo:</a:t>
            </a:r>
          </a:p>
          <a:p>
            <a:r>
              <a:rPr lang="es-MX" sz="1100" dirty="0"/>
              <a:t>				Ext. </a:t>
            </a:r>
            <a:r>
              <a:rPr lang="es-MX" sz="1100" dirty="0" err="1"/>
              <a:t>Nac</a:t>
            </a:r>
            <a:r>
              <a:rPr lang="es-MX" sz="1100" dirty="0"/>
              <a:t>.</a:t>
            </a:r>
          </a:p>
          <a:p>
            <a:r>
              <a:rPr lang="es-MX" sz="1100" dirty="0"/>
              <a:t>				Ext. Inter.</a:t>
            </a:r>
          </a:p>
          <a:p>
            <a:endParaRPr lang="es-MX" sz="1100" dirty="0"/>
          </a:p>
        </p:txBody>
      </p:sp>
      <p:grpSp>
        <p:nvGrpSpPr>
          <p:cNvPr id="30" name="Grupo 42"/>
          <p:cNvGrpSpPr/>
          <p:nvPr/>
        </p:nvGrpSpPr>
        <p:grpSpPr>
          <a:xfrm>
            <a:off x="3150370" y="4056459"/>
            <a:ext cx="562068" cy="158714"/>
            <a:chOff x="5388184" y="4591899"/>
            <a:chExt cx="980574" cy="401267"/>
          </a:xfrm>
        </p:grpSpPr>
        <p:sp>
          <p:nvSpPr>
            <p:cNvPr id="31" name="Rectángulo 13"/>
            <p:cNvSpPr/>
            <p:nvPr/>
          </p:nvSpPr>
          <p:spPr>
            <a:xfrm>
              <a:off x="5388184" y="4591899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smtClean="0">
                  <a:solidFill>
                    <a:schemeClr val="tx1"/>
                  </a:solidFill>
                </a:rPr>
                <a:t>Si</a:t>
              </a:r>
              <a:endParaRPr lang="es-MX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14"/>
            <p:cNvSpPr/>
            <p:nvPr/>
          </p:nvSpPr>
          <p:spPr>
            <a:xfrm>
              <a:off x="5991768" y="4593056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33" name="Triángulo isósceles 2"/>
            <p:cNvSpPr/>
            <p:nvPr/>
          </p:nvSpPr>
          <p:spPr>
            <a:xfrm rot="10800000">
              <a:off x="6084011" y="4712327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29" name="28 Rectángulo"/>
          <p:cNvSpPr/>
          <p:nvPr/>
        </p:nvSpPr>
        <p:spPr>
          <a:xfrm>
            <a:off x="5244864" y="3856195"/>
            <a:ext cx="130035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 smtClean="0"/>
              <a:t>Programa existente</a:t>
            </a:r>
          </a:p>
          <a:p>
            <a:r>
              <a:rPr lang="es-MX" sz="1100" dirty="0" smtClean="0"/>
              <a:t>Programa nuevo</a:t>
            </a:r>
          </a:p>
          <a:p>
            <a:r>
              <a:rPr lang="es-MX" sz="1100" dirty="0" smtClean="0"/>
              <a:t>Internacional</a:t>
            </a:r>
            <a:endParaRPr lang="es-MX" sz="1100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4653632" y="4055341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Flecha derecha"/>
          <p:cNvSpPr/>
          <p:nvPr/>
        </p:nvSpPr>
        <p:spPr>
          <a:xfrm>
            <a:off x="5205721" y="4126872"/>
            <a:ext cx="8227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Rectángulo redondeado"/>
          <p:cNvSpPr/>
          <p:nvPr/>
        </p:nvSpPr>
        <p:spPr>
          <a:xfrm>
            <a:off x="2158048" y="4232425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Rectángulo redondeado"/>
          <p:cNvSpPr/>
          <p:nvPr/>
        </p:nvSpPr>
        <p:spPr>
          <a:xfrm>
            <a:off x="2178190" y="4381516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Rectángulo redondeado"/>
          <p:cNvSpPr/>
          <p:nvPr/>
        </p:nvSpPr>
        <p:spPr>
          <a:xfrm>
            <a:off x="2310448" y="4759665"/>
            <a:ext cx="1485176" cy="312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General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Específico</a:t>
            </a:r>
            <a:endParaRPr lang="es-MX" sz="1000" dirty="0">
              <a:solidFill>
                <a:schemeClr val="tx1"/>
              </a:solidFill>
            </a:endParaRPr>
          </a:p>
        </p:txBody>
      </p:sp>
      <p:cxnSp>
        <p:nvCxnSpPr>
          <p:cNvPr id="40" name="39 Conector recto"/>
          <p:cNvCxnSpPr>
            <a:stCxn id="39" idx="1"/>
          </p:cNvCxnSpPr>
          <p:nvPr/>
        </p:nvCxnSpPr>
        <p:spPr>
          <a:xfrm flipV="1">
            <a:off x="2310448" y="4915998"/>
            <a:ext cx="1485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Rectángulo redondeado"/>
          <p:cNvSpPr/>
          <p:nvPr/>
        </p:nvSpPr>
        <p:spPr>
          <a:xfrm>
            <a:off x="2067162" y="5080660"/>
            <a:ext cx="1485176" cy="156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Adjuntar archivo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2573228" y="5258938"/>
            <a:ext cx="1485176" cy="156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Adjuntar archivo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1340755" y="5574902"/>
            <a:ext cx="1744633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 redondeado"/>
          <p:cNvSpPr/>
          <p:nvPr/>
        </p:nvSpPr>
        <p:spPr>
          <a:xfrm>
            <a:off x="4211533" y="5574902"/>
            <a:ext cx="696577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UNACH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7" name="46 Rectángulo redondeado"/>
          <p:cNvSpPr/>
          <p:nvPr/>
        </p:nvSpPr>
        <p:spPr>
          <a:xfrm>
            <a:off x="5752894" y="5557068"/>
            <a:ext cx="775190" cy="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Adjuntar archivo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1340755" y="6080985"/>
            <a:ext cx="1744633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Rectángulo redondeado"/>
          <p:cNvSpPr/>
          <p:nvPr/>
        </p:nvSpPr>
        <p:spPr>
          <a:xfrm>
            <a:off x="4237413" y="6098236"/>
            <a:ext cx="696577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UNACH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5742338" y="5978534"/>
            <a:ext cx="775190" cy="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Adjuntar archivo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53" name="Rectángulo redondeado 3"/>
          <p:cNvSpPr/>
          <p:nvPr/>
        </p:nvSpPr>
        <p:spPr>
          <a:xfrm>
            <a:off x="2984311" y="6744231"/>
            <a:ext cx="1266092" cy="35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hlinkClick r:id="rId4" action="ppaction://hlinksldjump"/>
              </a:rPr>
              <a:t>Guardar/Siguiente</a:t>
            </a:r>
            <a:endParaRPr lang="es-ES" sz="11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988979" y="1643929"/>
            <a:ext cx="2462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rgbClr val="FF0000"/>
                </a:solidFill>
              </a:rPr>
              <a:t>Habilitar edición, sugerencias y registro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980880" y="1320079"/>
            <a:ext cx="2707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rgbClr val="FF0000"/>
                </a:solidFill>
              </a:rPr>
              <a:t>Habilitar edición y desplegar sugerencias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4719839" y="1320802"/>
            <a:ext cx="210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rgbClr val="FF0000"/>
                </a:solidFill>
              </a:rPr>
              <a:t>(registrar) (modificar)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4719839" y="1644652"/>
            <a:ext cx="210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rgbClr val="FF0000"/>
                </a:solidFill>
              </a:rPr>
              <a:t>(registrar) (modificar)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719839" y="1797052"/>
            <a:ext cx="210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rgbClr val="FF0000"/>
                </a:solidFill>
              </a:rPr>
              <a:t>(registrar) (modificar)</a:t>
            </a:r>
            <a:endParaRPr lang="es-MX" sz="1100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450377" y="2217438"/>
            <a:ext cx="1322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Posible </a:t>
            </a:r>
            <a:r>
              <a:rPr lang="es-MX" sz="1200" dirty="0" err="1" smtClean="0">
                <a:solidFill>
                  <a:srgbClr val="FF0000"/>
                </a:solidFill>
              </a:rPr>
              <a:t>restriccion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498492" y="3913021"/>
            <a:ext cx="289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FF0000"/>
                </a:solidFill>
              </a:rPr>
              <a:t>¿Deben ser registrados en una tabla?</a:t>
            </a:r>
          </a:p>
          <a:p>
            <a:r>
              <a:rPr lang="es-MX" sz="1400" dirty="0" smtClean="0">
                <a:solidFill>
                  <a:srgbClr val="FF0000"/>
                </a:solidFill>
              </a:rPr>
              <a:t>O solamente serán esas 3 opciones?</a:t>
            </a:r>
            <a:endParaRPr lang="es-MX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09750" y="622540"/>
            <a:ext cx="243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SISTEMA DE REGISTRO</a:t>
            </a:r>
            <a:endParaRPr lang="es-ES" b="1" dirty="0"/>
          </a:p>
        </p:txBody>
      </p:sp>
      <p:sp>
        <p:nvSpPr>
          <p:cNvPr id="2" name="1 Rectángulo"/>
          <p:cNvSpPr/>
          <p:nvPr/>
        </p:nvSpPr>
        <p:spPr>
          <a:xfrm>
            <a:off x="707646" y="1323785"/>
            <a:ext cx="402960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1" dirty="0"/>
              <a:t>Datos </a:t>
            </a:r>
            <a:r>
              <a:rPr lang="es-MX" sz="1100" b="1" dirty="0" smtClean="0"/>
              <a:t>del coordinador del curso</a:t>
            </a:r>
            <a:endParaRPr lang="es-MX" sz="1100" b="1" dirty="0"/>
          </a:p>
          <a:p>
            <a:r>
              <a:rPr lang="es-MX" sz="1100" dirty="0" smtClean="0"/>
              <a:t>Nombre:                                                                                CV </a:t>
            </a:r>
            <a:r>
              <a:rPr lang="es-MX" sz="1100" dirty="0"/>
              <a:t>Ejecutivo:</a:t>
            </a:r>
            <a:endParaRPr lang="es-MX" sz="1100" dirty="0" smtClean="0"/>
          </a:p>
          <a:p>
            <a:endParaRPr lang="es-MX" sz="1100" dirty="0" smtClean="0"/>
          </a:p>
          <a:p>
            <a:r>
              <a:rPr lang="es-MX" sz="1100" b="1" dirty="0" smtClean="0"/>
              <a:t>CUPO </a:t>
            </a:r>
            <a:r>
              <a:rPr lang="es-MX" sz="1100" b="1" dirty="0" smtClean="0">
                <a:solidFill>
                  <a:srgbClr val="FF0000"/>
                </a:solidFill>
              </a:rPr>
              <a:t>(restricción)</a:t>
            </a:r>
            <a:endParaRPr lang="es-MX" sz="1100" b="1" dirty="0">
              <a:solidFill>
                <a:srgbClr val="FF0000"/>
              </a:solidFill>
            </a:endParaRPr>
          </a:p>
          <a:p>
            <a:r>
              <a:rPr lang="es-MX" sz="1100" dirty="0" smtClean="0"/>
              <a:t>Mínimo:                     Máximo: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351494" y="1556192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Rectángulo redondeado"/>
          <p:cNvSpPr/>
          <p:nvPr/>
        </p:nvSpPr>
        <p:spPr>
          <a:xfrm>
            <a:off x="1310413" y="2017608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Rectángulo redondeado"/>
          <p:cNvSpPr/>
          <p:nvPr/>
        </p:nvSpPr>
        <p:spPr>
          <a:xfrm>
            <a:off x="2481509" y="2026884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730826" y="2345973"/>
            <a:ext cx="31838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1" dirty="0" smtClean="0"/>
              <a:t>Costos de </a:t>
            </a:r>
            <a:r>
              <a:rPr lang="es-MX" sz="1100" b="1" dirty="0" smtClean="0"/>
              <a:t>inscripción </a:t>
            </a:r>
            <a:r>
              <a:rPr lang="es-MX" sz="1100" b="1" dirty="0" smtClean="0">
                <a:solidFill>
                  <a:srgbClr val="FF0000"/>
                </a:solidFill>
              </a:rPr>
              <a:t>(restricción)</a:t>
            </a:r>
            <a:endParaRPr lang="es-MX" sz="1100" b="1" dirty="0" smtClean="0">
              <a:solidFill>
                <a:srgbClr val="FF0000"/>
              </a:solidFill>
            </a:endParaRPr>
          </a:p>
          <a:p>
            <a:r>
              <a:rPr lang="es-MX" sz="1100" dirty="0" smtClean="0"/>
              <a:t>UNACH:                       Externos:</a:t>
            </a:r>
          </a:p>
        </p:txBody>
      </p:sp>
      <p:sp>
        <p:nvSpPr>
          <p:cNvPr id="23" name="22 Rectángulo redondeado"/>
          <p:cNvSpPr/>
          <p:nvPr/>
        </p:nvSpPr>
        <p:spPr>
          <a:xfrm>
            <a:off x="1316782" y="2571212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Rectángulo redondeado"/>
          <p:cNvSpPr/>
          <p:nvPr/>
        </p:nvSpPr>
        <p:spPr>
          <a:xfrm>
            <a:off x="2555270" y="2552759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Rectángulo"/>
          <p:cNvSpPr/>
          <p:nvPr/>
        </p:nvSpPr>
        <p:spPr>
          <a:xfrm>
            <a:off x="745670" y="2878510"/>
            <a:ext cx="51883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1" dirty="0" smtClean="0"/>
              <a:t>Perfiles curriculares</a:t>
            </a:r>
          </a:p>
          <a:p>
            <a:r>
              <a:rPr lang="es-MX" sz="1100" dirty="0" smtClean="0"/>
              <a:t>Perfil del aspirante:		Perfil de egreso:</a:t>
            </a:r>
          </a:p>
          <a:p>
            <a:r>
              <a:rPr lang="es-MX" sz="1100" dirty="0" smtClean="0"/>
              <a:t>Perfil del docente:</a:t>
            </a:r>
          </a:p>
          <a:p>
            <a:r>
              <a:rPr lang="es-MX" sz="1100" dirty="0" smtClean="0"/>
              <a:t>Justificación (Indicar por qué se creo):</a:t>
            </a:r>
          </a:p>
        </p:txBody>
      </p:sp>
      <p:sp>
        <p:nvSpPr>
          <p:cNvPr id="37" name="36 Rectángulo redondeado"/>
          <p:cNvSpPr/>
          <p:nvPr/>
        </p:nvSpPr>
        <p:spPr>
          <a:xfrm>
            <a:off x="2015407" y="3085111"/>
            <a:ext cx="1480940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3"/>
          <p:cNvSpPr/>
          <p:nvPr/>
        </p:nvSpPr>
        <p:spPr>
          <a:xfrm>
            <a:off x="2984311" y="6709727"/>
            <a:ext cx="1266092" cy="35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hlinkClick r:id="rId3" action="ppaction://hlinksldjump"/>
              </a:rPr>
              <a:t>ENVIAR</a:t>
            </a:r>
            <a:endParaRPr lang="es-ES" sz="1100" dirty="0"/>
          </a:p>
        </p:txBody>
      </p:sp>
      <p:sp>
        <p:nvSpPr>
          <p:cNvPr id="49" name="48 Rectángulo redondeado"/>
          <p:cNvSpPr/>
          <p:nvPr/>
        </p:nvSpPr>
        <p:spPr>
          <a:xfrm>
            <a:off x="4644757" y="1538358"/>
            <a:ext cx="1485176" cy="156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Adjuntar archivo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51" name="50 Rectángulo redondeado"/>
          <p:cNvSpPr/>
          <p:nvPr/>
        </p:nvSpPr>
        <p:spPr>
          <a:xfrm>
            <a:off x="4547524" y="3079566"/>
            <a:ext cx="1480940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Rectángulo redondeado"/>
          <p:cNvSpPr/>
          <p:nvPr/>
        </p:nvSpPr>
        <p:spPr>
          <a:xfrm>
            <a:off x="1981980" y="3231966"/>
            <a:ext cx="1480940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 redondeado"/>
          <p:cNvSpPr/>
          <p:nvPr/>
        </p:nvSpPr>
        <p:spPr>
          <a:xfrm>
            <a:off x="854015" y="3647951"/>
            <a:ext cx="5174449" cy="648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Rectángulo"/>
          <p:cNvSpPr/>
          <p:nvPr/>
        </p:nvSpPr>
        <p:spPr>
          <a:xfrm>
            <a:off x="838939" y="4376632"/>
            <a:ext cx="22252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1" dirty="0" smtClean="0"/>
              <a:t>Estructura </a:t>
            </a:r>
            <a:r>
              <a:rPr lang="es-MX" sz="1100" b="1" dirty="0" smtClean="0">
                <a:solidFill>
                  <a:srgbClr val="FF0000"/>
                </a:solidFill>
              </a:rPr>
              <a:t>(falta modelar)</a:t>
            </a:r>
            <a:endParaRPr lang="es-MX" sz="11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90578"/>
              </p:ext>
            </p:extLst>
          </p:nvPr>
        </p:nvGraphicFramePr>
        <p:xfrm>
          <a:off x="1099334" y="4638242"/>
          <a:ext cx="45720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TEMA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SUBTEMAS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PROPÓSITO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ESTRATEGIA DIDÁCTICA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DURACIÓN EN HORAS</a:t>
                      </a:r>
                      <a:endParaRPr lang="es-MX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55 Rectángulo"/>
          <p:cNvSpPr/>
          <p:nvPr/>
        </p:nvSpPr>
        <p:spPr>
          <a:xfrm>
            <a:off x="755025" y="5860374"/>
            <a:ext cx="5188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/>
              <a:t>Criterios de evaluación y acreditación:</a:t>
            </a:r>
          </a:p>
          <a:p>
            <a:r>
              <a:rPr lang="es-MX" sz="1100" dirty="0" smtClean="0"/>
              <a:t>Bibliografía utilizada:</a:t>
            </a:r>
          </a:p>
        </p:txBody>
      </p:sp>
      <p:sp>
        <p:nvSpPr>
          <p:cNvPr id="57" name="56 Rectángulo redondeado"/>
          <p:cNvSpPr/>
          <p:nvPr/>
        </p:nvSpPr>
        <p:spPr>
          <a:xfrm>
            <a:off x="3066584" y="5931979"/>
            <a:ext cx="1480940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Rectángulo redondeado"/>
          <p:cNvSpPr/>
          <p:nvPr/>
        </p:nvSpPr>
        <p:spPr>
          <a:xfrm>
            <a:off x="2079024" y="6110321"/>
            <a:ext cx="1485176" cy="156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Adjuntar archivo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08280" y="5877387"/>
            <a:ext cx="2084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Esto será también un adjunto?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94610" y="1589315"/>
            <a:ext cx="12573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u="sng" dirty="0" smtClean="0">
                <a:solidFill>
                  <a:schemeClr val="accent5">
                    <a:lumMod val="75000"/>
                  </a:schemeClr>
                </a:solidFill>
              </a:rPr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  <a:endParaRPr lang="es-ES" sz="14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27471" y="2517457"/>
            <a:ext cx="20600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Misión</a:t>
            </a:r>
          </a:p>
          <a:p>
            <a:pPr algn="just"/>
            <a:endParaRPr lang="es-ES" dirty="0" smtClean="0"/>
          </a:p>
          <a:p>
            <a:r>
              <a:rPr lang="es-ES" dirty="0" smtClean="0"/>
              <a:t>Visión</a:t>
            </a:r>
          </a:p>
          <a:p>
            <a:pPr algn="just"/>
            <a:endParaRPr lang="es-ES" sz="1400" dirty="0" smtClean="0"/>
          </a:p>
          <a:p>
            <a:pPr algn="just"/>
            <a:r>
              <a:rPr lang="es-ES" dirty="0" smtClean="0"/>
              <a:t>Ventaja competitiva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106887" y="1188998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Inicio</a:t>
            </a:r>
            <a:endParaRPr lang="es-ES" sz="1200" b="1" dirty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1872345" y="7609123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>
                <a:solidFill>
                  <a:schemeClr val="accent5">
                    <a:lumMod val="75000"/>
                  </a:schemeClr>
                </a:solidFill>
              </a:rPr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CuadroTexto 19"/>
          <p:cNvSpPr txBox="1"/>
          <p:nvPr/>
        </p:nvSpPr>
        <p:spPr>
          <a:xfrm>
            <a:off x="1992333" y="7775463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2" name="CuadroTexto 20"/>
          <p:cNvSpPr txBox="1"/>
          <p:nvPr/>
        </p:nvSpPr>
        <p:spPr>
          <a:xfrm>
            <a:off x="4083666" y="7767966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3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4646" y="8027597"/>
            <a:ext cx="659198" cy="448352"/>
          </a:xfrm>
          <a:prstGeom prst="rect">
            <a:avLst/>
          </a:prstGeom>
        </p:spPr>
      </p:pic>
      <p:pic>
        <p:nvPicPr>
          <p:cNvPr id="24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23848" y="8057961"/>
            <a:ext cx="756409" cy="408659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953745" y="8014289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30" name="29 Rectángulo"/>
          <p:cNvSpPr/>
          <p:nvPr/>
        </p:nvSpPr>
        <p:spPr>
          <a:xfrm>
            <a:off x="2115681" y="1686465"/>
            <a:ext cx="4359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dirty="0" smtClean="0">
                <a:cs typeface="Times New Roman" panose="02020603050405020304" pitchFamily="18" charset="0"/>
              </a:rPr>
              <a:t>La Dirección de Educación Continua gestiona actividades académicas de </a:t>
            </a:r>
            <a:r>
              <a:rPr lang="es-MX" sz="1200" dirty="0" smtClean="0"/>
              <a:t>formación</a:t>
            </a:r>
            <a:r>
              <a:rPr lang="es-MX" sz="1200" dirty="0"/>
              <a:t>, actualización, capacitación y certificación de profesionales y ciudadanos integrales que refuercen conocimientos y habilidades para la vida</a:t>
            </a:r>
            <a:r>
              <a:rPr lang="es-MX" sz="1200" dirty="0" smtClean="0"/>
              <a:t>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655654" y="4113889"/>
            <a:ext cx="33319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" dirty="0"/>
              <a:t>Experiencia y Liderazgo.</a:t>
            </a:r>
          </a:p>
          <a:p>
            <a:r>
              <a:rPr lang="es-MX" sz="1000" dirty="0"/>
              <a:t>Centro de Capacitación de primer nivel.</a:t>
            </a:r>
          </a:p>
          <a:p>
            <a:r>
              <a:rPr lang="es-MX" sz="1000" dirty="0"/>
              <a:t>Instructores certificados con una destacada trayectoria docente y profesional. </a:t>
            </a:r>
            <a:r>
              <a:rPr lang="es-MX" sz="1000" i="1" dirty="0">
                <a:hlinkClick r:id="rId7" action="ppaction://hlinksldjump"/>
              </a:rPr>
              <a:t>Ver padrón</a:t>
            </a:r>
            <a:endParaRPr lang="es-MX" sz="1000" dirty="0"/>
          </a:p>
          <a:p>
            <a:pPr algn="just"/>
            <a:r>
              <a:rPr lang="es-ES" sz="1000" dirty="0" smtClean="0"/>
              <a:t>Contamos </a:t>
            </a:r>
            <a:r>
              <a:rPr lang="es-ES" sz="1000" dirty="0"/>
              <a:t>con instalaciones adecuadas y equipadas. </a:t>
            </a:r>
            <a:r>
              <a:rPr lang="es-ES" sz="1000" dirty="0">
                <a:hlinkClick r:id="rId8" action="ppaction://hlinksldjump"/>
              </a:rPr>
              <a:t>Ver servicio de salas</a:t>
            </a:r>
            <a:endParaRPr lang="es-ES" sz="1000" dirty="0"/>
          </a:p>
        </p:txBody>
      </p:sp>
      <p:sp>
        <p:nvSpPr>
          <p:cNvPr id="10" name="9 Flecha abajo"/>
          <p:cNvSpPr/>
          <p:nvPr/>
        </p:nvSpPr>
        <p:spPr>
          <a:xfrm>
            <a:off x="4101643" y="3881893"/>
            <a:ext cx="80984" cy="31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82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09750" y="622540"/>
            <a:ext cx="243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SISTEMA DE REGISTRO</a:t>
            </a:r>
            <a:endParaRPr lang="es-ES" b="1" dirty="0"/>
          </a:p>
        </p:txBody>
      </p:sp>
      <p:sp>
        <p:nvSpPr>
          <p:cNvPr id="27" name="26 Rectángulo"/>
          <p:cNvSpPr/>
          <p:nvPr/>
        </p:nvSpPr>
        <p:spPr>
          <a:xfrm>
            <a:off x="1444327" y="2134296"/>
            <a:ext cx="4154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b="1" i="1" dirty="0" smtClean="0"/>
              <a:t>Gracias por registrar tu Actividad Académica.</a:t>
            </a:r>
          </a:p>
          <a:p>
            <a:pPr algn="ctr"/>
            <a:r>
              <a:rPr lang="es-MX" sz="1200" b="1" i="1" dirty="0" smtClean="0"/>
              <a:t>En un lapso de tres días hábiles (como máximo) enviaremos </a:t>
            </a:r>
            <a:r>
              <a:rPr lang="es-MX" sz="1200" b="1" i="1" dirty="0"/>
              <a:t>a tu correo electrónico </a:t>
            </a:r>
            <a:r>
              <a:rPr lang="es-MX" sz="1200" b="1" i="1" dirty="0" smtClean="0"/>
              <a:t>el seguimiento de tu registro.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667554" y="1035108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hlinkClick r:id="rId3" action="ppaction://hlinksldjump"/>
              </a:rPr>
              <a:t>Inicio</a:t>
            </a:r>
            <a:endParaRPr lang="es-MX" sz="14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871048" y="1035108"/>
            <a:ext cx="834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hlinkClick r:id="rId4" action="ppaction://hlinksldjump"/>
              </a:rPr>
              <a:t>Regresar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4753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09750" y="622540"/>
            <a:ext cx="243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SISTEMA DE REGISTRO</a:t>
            </a:r>
            <a:endParaRPr lang="es-ES" b="1" dirty="0"/>
          </a:p>
        </p:txBody>
      </p:sp>
      <p:sp>
        <p:nvSpPr>
          <p:cNvPr id="2" name="1 Rectángulo"/>
          <p:cNvSpPr/>
          <p:nvPr/>
        </p:nvSpPr>
        <p:spPr>
          <a:xfrm>
            <a:off x="707646" y="1323785"/>
            <a:ext cx="243528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/>
              <a:t>Nombre de la </a:t>
            </a:r>
            <a:r>
              <a:rPr lang="es-MX" sz="1100" dirty="0" smtClean="0"/>
              <a:t>dependencia:</a:t>
            </a:r>
          </a:p>
          <a:p>
            <a:r>
              <a:rPr lang="es-MX" sz="1100" dirty="0"/>
              <a:t>Nombre </a:t>
            </a:r>
            <a:r>
              <a:rPr lang="es-MX" sz="1100" dirty="0" smtClean="0"/>
              <a:t>de la formación:</a:t>
            </a:r>
          </a:p>
          <a:p>
            <a:r>
              <a:rPr lang="es-MX" sz="1100" dirty="0"/>
              <a:t>Sede del curso:</a:t>
            </a:r>
          </a:p>
          <a:p>
            <a:r>
              <a:rPr lang="es-MX" sz="1100" dirty="0" smtClean="0"/>
              <a:t>Nombre </a:t>
            </a:r>
            <a:r>
              <a:rPr lang="es-MX" sz="1100" dirty="0"/>
              <a:t>del Responsable</a:t>
            </a:r>
            <a:r>
              <a:rPr lang="es-MX" sz="1100" dirty="0" smtClean="0"/>
              <a:t>:</a:t>
            </a:r>
          </a:p>
          <a:p>
            <a:r>
              <a:rPr lang="es-MX" sz="1100" dirty="0"/>
              <a:t>TEL </a:t>
            </a:r>
            <a:r>
              <a:rPr lang="es-MX" sz="1100" dirty="0" smtClean="0"/>
              <a:t>:             	CEL:           	EMAIL:</a:t>
            </a:r>
            <a:endParaRPr lang="es-MX" sz="11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2406770" y="1385341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 redondeado"/>
          <p:cNvSpPr/>
          <p:nvPr/>
        </p:nvSpPr>
        <p:spPr>
          <a:xfrm>
            <a:off x="2412528" y="1546367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17"/>
          <p:cNvSpPr/>
          <p:nvPr/>
        </p:nvSpPr>
        <p:spPr>
          <a:xfrm>
            <a:off x="4785379" y="1469210"/>
            <a:ext cx="893275" cy="28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Modalidad: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upo 46"/>
          <p:cNvGrpSpPr/>
          <p:nvPr/>
        </p:nvGrpSpPr>
        <p:grpSpPr>
          <a:xfrm>
            <a:off x="5574785" y="1548679"/>
            <a:ext cx="573919" cy="158714"/>
            <a:chOff x="6263640" y="3132750"/>
            <a:chExt cx="980574" cy="401267"/>
          </a:xfrm>
        </p:grpSpPr>
        <p:sp>
          <p:nvSpPr>
            <p:cNvPr id="12" name="Rectángulo 47"/>
            <p:cNvSpPr/>
            <p:nvPr/>
          </p:nvSpPr>
          <p:spPr>
            <a:xfrm>
              <a:off x="6263640" y="3132750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>
                <a:solidFill>
                  <a:schemeClr val="tx1"/>
                </a:solidFill>
              </a:endParaRPr>
            </a:p>
          </p:txBody>
        </p:sp>
        <p:sp>
          <p:nvSpPr>
            <p:cNvPr id="13" name="Rectángulo 48"/>
            <p:cNvSpPr/>
            <p:nvPr/>
          </p:nvSpPr>
          <p:spPr>
            <a:xfrm>
              <a:off x="6867224" y="3133907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>
                <a:solidFill>
                  <a:schemeClr val="tx1"/>
                </a:solidFill>
              </a:endParaRPr>
            </a:p>
          </p:txBody>
        </p:sp>
        <p:sp>
          <p:nvSpPr>
            <p:cNvPr id="14" name="Triángulo isósceles 49"/>
            <p:cNvSpPr/>
            <p:nvPr/>
          </p:nvSpPr>
          <p:spPr>
            <a:xfrm rot="10800000">
              <a:off x="6959466" y="3253178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>
                <a:solidFill>
                  <a:schemeClr val="tx1"/>
                </a:solidFill>
              </a:endParaRPr>
            </a:p>
          </p:txBody>
        </p:sp>
      </p:grpSp>
      <p:sp>
        <p:nvSpPr>
          <p:cNvPr id="16" name="15 Rectángulo redondeado"/>
          <p:cNvSpPr/>
          <p:nvPr/>
        </p:nvSpPr>
        <p:spPr>
          <a:xfrm>
            <a:off x="2435538" y="1707393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Rectángulo redondeado"/>
          <p:cNvSpPr/>
          <p:nvPr/>
        </p:nvSpPr>
        <p:spPr>
          <a:xfrm>
            <a:off x="2432670" y="1868419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Rectángulo redondeado"/>
          <p:cNvSpPr/>
          <p:nvPr/>
        </p:nvSpPr>
        <p:spPr>
          <a:xfrm>
            <a:off x="1147314" y="2024170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Rectángulo redondeado"/>
          <p:cNvSpPr/>
          <p:nvPr/>
        </p:nvSpPr>
        <p:spPr>
          <a:xfrm>
            <a:off x="2050209" y="2026884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Rectángulo redondeado"/>
          <p:cNvSpPr/>
          <p:nvPr/>
        </p:nvSpPr>
        <p:spPr>
          <a:xfrm>
            <a:off x="3085388" y="2026884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Rectángulo"/>
          <p:cNvSpPr/>
          <p:nvPr/>
        </p:nvSpPr>
        <p:spPr>
          <a:xfrm>
            <a:off x="4737254" y="1664102"/>
            <a:ext cx="18405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u="sng" dirty="0" smtClean="0">
                <a:solidFill>
                  <a:schemeClr val="accent1">
                    <a:lumMod val="75000"/>
                  </a:schemeClr>
                </a:solidFill>
              </a:rPr>
              <a:t>¿Requieres servicio de salas?</a:t>
            </a:r>
            <a:endParaRPr lang="es-MX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6651" y="2228000"/>
            <a:ext cx="31838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/>
              <a:t>Duración:                       Número de sesiones por día:</a:t>
            </a:r>
          </a:p>
          <a:p>
            <a:r>
              <a:rPr lang="es-MX" sz="1100" dirty="0" smtClean="0"/>
              <a:t>Fecha </a:t>
            </a:r>
            <a:r>
              <a:rPr lang="es-MX" sz="1100" dirty="0"/>
              <a:t>de </a:t>
            </a:r>
            <a:r>
              <a:rPr lang="es-MX" sz="1100" dirty="0" smtClean="0"/>
              <a:t>sesiones:</a:t>
            </a:r>
            <a:endParaRPr lang="es-MX" sz="11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1401793" y="2285677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54" y="2435002"/>
            <a:ext cx="2243672" cy="1585528"/>
          </a:xfrm>
          <a:prstGeom prst="rect">
            <a:avLst/>
          </a:prstGeom>
        </p:spPr>
      </p:pic>
      <p:sp>
        <p:nvSpPr>
          <p:cNvPr id="25" name="24 Rectángulo"/>
          <p:cNvSpPr/>
          <p:nvPr/>
        </p:nvSpPr>
        <p:spPr>
          <a:xfrm>
            <a:off x="4137570" y="2627602"/>
            <a:ext cx="15410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1" dirty="0" smtClean="0"/>
              <a:t>16 de febrero</a:t>
            </a:r>
          </a:p>
          <a:p>
            <a:r>
              <a:rPr lang="es-MX" sz="1100" dirty="0" smtClean="0"/>
              <a:t>Horario:                        a   </a:t>
            </a:r>
            <a:endParaRPr lang="es-MX" sz="1100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3795624" y="2271130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 redondeado"/>
          <p:cNvSpPr/>
          <p:nvPr/>
        </p:nvSpPr>
        <p:spPr>
          <a:xfrm>
            <a:off x="4737254" y="2843044"/>
            <a:ext cx="619750" cy="555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8:00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9:00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10:00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5614238" y="2840176"/>
            <a:ext cx="619750" cy="555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8:00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9:00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10:00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6649" y="4020530"/>
            <a:ext cx="518839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/>
              <a:t>¿</a:t>
            </a:r>
            <a:r>
              <a:rPr lang="es-MX" sz="1100" dirty="0" smtClean="0"/>
              <a:t>Pertenece a algún programa educativo?                         ¿Qué tipo?</a:t>
            </a:r>
          </a:p>
          <a:p>
            <a:r>
              <a:rPr lang="es-MX" sz="1100" dirty="0" smtClean="0"/>
              <a:t>Área de conocimiento:</a:t>
            </a:r>
          </a:p>
          <a:p>
            <a:r>
              <a:rPr lang="es-MX" sz="1100" dirty="0" smtClean="0"/>
              <a:t>Finalidad de validación:                     Carrera docente</a:t>
            </a:r>
          </a:p>
          <a:p>
            <a:r>
              <a:rPr lang="es-MX" sz="1100" dirty="0"/>
              <a:t>	</a:t>
            </a:r>
            <a:r>
              <a:rPr lang="es-MX" sz="1100" dirty="0" smtClean="0"/>
              <a:t>	     Otro                            Especifique</a:t>
            </a:r>
            <a:r>
              <a:rPr lang="es-MX" sz="1100" dirty="0"/>
              <a:t>:</a:t>
            </a:r>
            <a:endParaRPr lang="es-MX" sz="1100" dirty="0" smtClean="0"/>
          </a:p>
          <a:p>
            <a:r>
              <a:rPr lang="es-MX" sz="1100" dirty="0" smtClean="0"/>
              <a:t>Público al que va dirigido:                                                     </a:t>
            </a:r>
          </a:p>
          <a:p>
            <a:r>
              <a:rPr lang="es-MX" sz="1100" dirty="0"/>
              <a:t>	</a:t>
            </a:r>
            <a:r>
              <a:rPr lang="es-MX" sz="1100" dirty="0" smtClean="0"/>
              <a:t>		             Especifique:</a:t>
            </a:r>
          </a:p>
          <a:p>
            <a:r>
              <a:rPr lang="es-MX" sz="1100" dirty="0" smtClean="0"/>
              <a:t>Requisitos de ingreso:</a:t>
            </a:r>
          </a:p>
          <a:p>
            <a:r>
              <a:rPr lang="es-MX" sz="1100" dirty="0" smtClean="0"/>
              <a:t>Objetivo del curso (programa):</a:t>
            </a:r>
          </a:p>
          <a:p>
            <a:r>
              <a:rPr lang="es-MX" sz="1100" b="1" dirty="0" smtClean="0"/>
              <a:t>Datos de los expositores</a:t>
            </a:r>
          </a:p>
          <a:p>
            <a:r>
              <a:rPr lang="es-MX" sz="1100" dirty="0" smtClean="0"/>
              <a:t>Nombre:                                                           Tipo de formador:                        CV Ejecutivo:</a:t>
            </a:r>
          </a:p>
          <a:p>
            <a:r>
              <a:rPr lang="es-MX" sz="1100" dirty="0" smtClean="0"/>
              <a:t>				Ext. </a:t>
            </a:r>
            <a:r>
              <a:rPr lang="es-MX" sz="1100" dirty="0" err="1" smtClean="0"/>
              <a:t>Nac</a:t>
            </a:r>
            <a:r>
              <a:rPr lang="es-MX" sz="1100" dirty="0" smtClean="0"/>
              <a:t>.</a:t>
            </a:r>
          </a:p>
          <a:p>
            <a:r>
              <a:rPr lang="es-MX" sz="1100" dirty="0"/>
              <a:t>	</a:t>
            </a:r>
            <a:r>
              <a:rPr lang="es-MX" sz="1100" dirty="0" smtClean="0"/>
              <a:t>			Ext. Inter.</a:t>
            </a:r>
          </a:p>
          <a:p>
            <a:r>
              <a:rPr lang="es-MX" sz="1100" dirty="0"/>
              <a:t>Nombre:                                                           Tipo de formador:                        CV Ejecutivo:</a:t>
            </a:r>
          </a:p>
          <a:p>
            <a:r>
              <a:rPr lang="es-MX" sz="1100" dirty="0"/>
              <a:t>				Ext. </a:t>
            </a:r>
            <a:r>
              <a:rPr lang="es-MX" sz="1100" dirty="0" err="1"/>
              <a:t>Nac</a:t>
            </a:r>
            <a:r>
              <a:rPr lang="es-MX" sz="1100" dirty="0"/>
              <a:t>.</a:t>
            </a:r>
          </a:p>
          <a:p>
            <a:r>
              <a:rPr lang="es-MX" sz="1100" dirty="0"/>
              <a:t>				Ext. Inter.</a:t>
            </a:r>
          </a:p>
          <a:p>
            <a:endParaRPr lang="es-MX" sz="1100" dirty="0"/>
          </a:p>
        </p:txBody>
      </p:sp>
      <p:grpSp>
        <p:nvGrpSpPr>
          <p:cNvPr id="30" name="Grupo 42"/>
          <p:cNvGrpSpPr/>
          <p:nvPr/>
        </p:nvGrpSpPr>
        <p:grpSpPr>
          <a:xfrm>
            <a:off x="3150370" y="4056459"/>
            <a:ext cx="562068" cy="158714"/>
            <a:chOff x="5388184" y="4591899"/>
            <a:chExt cx="980574" cy="401267"/>
          </a:xfrm>
        </p:grpSpPr>
        <p:sp>
          <p:nvSpPr>
            <p:cNvPr id="31" name="Rectángulo 13"/>
            <p:cNvSpPr/>
            <p:nvPr/>
          </p:nvSpPr>
          <p:spPr>
            <a:xfrm>
              <a:off x="5388184" y="4591899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smtClean="0">
                  <a:solidFill>
                    <a:schemeClr val="tx1"/>
                  </a:solidFill>
                </a:rPr>
                <a:t>Si</a:t>
              </a:r>
              <a:endParaRPr lang="es-MX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14"/>
            <p:cNvSpPr/>
            <p:nvPr/>
          </p:nvSpPr>
          <p:spPr>
            <a:xfrm>
              <a:off x="5991768" y="4593056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33" name="Triángulo isósceles 2"/>
            <p:cNvSpPr/>
            <p:nvPr/>
          </p:nvSpPr>
          <p:spPr>
            <a:xfrm rot="10800000">
              <a:off x="6084011" y="4712327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29" name="28 Rectángulo"/>
          <p:cNvSpPr/>
          <p:nvPr/>
        </p:nvSpPr>
        <p:spPr>
          <a:xfrm>
            <a:off x="5244864" y="3856195"/>
            <a:ext cx="130035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 smtClean="0"/>
              <a:t>Programa existente</a:t>
            </a:r>
          </a:p>
          <a:p>
            <a:r>
              <a:rPr lang="es-MX" sz="1100" dirty="0" smtClean="0"/>
              <a:t>Programa nuevo</a:t>
            </a:r>
          </a:p>
          <a:p>
            <a:r>
              <a:rPr lang="es-MX" sz="1100" dirty="0" smtClean="0"/>
              <a:t>Internacional</a:t>
            </a:r>
            <a:endParaRPr lang="es-MX" sz="1100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4653632" y="4055341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Flecha derecha"/>
          <p:cNvSpPr/>
          <p:nvPr/>
        </p:nvSpPr>
        <p:spPr>
          <a:xfrm>
            <a:off x="5205721" y="4126872"/>
            <a:ext cx="8227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Rectángulo redondeado"/>
          <p:cNvSpPr/>
          <p:nvPr/>
        </p:nvSpPr>
        <p:spPr>
          <a:xfrm>
            <a:off x="2158048" y="4232425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Rectángulo redondeado"/>
          <p:cNvSpPr/>
          <p:nvPr/>
        </p:nvSpPr>
        <p:spPr>
          <a:xfrm>
            <a:off x="2178190" y="4381516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Rectángulo redondeado"/>
          <p:cNvSpPr/>
          <p:nvPr/>
        </p:nvSpPr>
        <p:spPr>
          <a:xfrm>
            <a:off x="2310448" y="4759665"/>
            <a:ext cx="1485176" cy="312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General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Específico</a:t>
            </a:r>
            <a:endParaRPr lang="es-MX" sz="1000" dirty="0">
              <a:solidFill>
                <a:schemeClr val="tx1"/>
              </a:solidFill>
            </a:endParaRPr>
          </a:p>
        </p:txBody>
      </p:sp>
      <p:cxnSp>
        <p:nvCxnSpPr>
          <p:cNvPr id="40" name="39 Conector recto"/>
          <p:cNvCxnSpPr>
            <a:stCxn id="39" idx="1"/>
          </p:cNvCxnSpPr>
          <p:nvPr/>
        </p:nvCxnSpPr>
        <p:spPr>
          <a:xfrm flipV="1">
            <a:off x="2310448" y="4915998"/>
            <a:ext cx="1485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Rectángulo redondeado"/>
          <p:cNvSpPr/>
          <p:nvPr/>
        </p:nvSpPr>
        <p:spPr>
          <a:xfrm>
            <a:off x="2067162" y="5080660"/>
            <a:ext cx="1485176" cy="156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Adjuntar archivo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2573228" y="5258938"/>
            <a:ext cx="1485176" cy="156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Adjuntar archivo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1340755" y="5574902"/>
            <a:ext cx="1744633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 redondeado"/>
          <p:cNvSpPr/>
          <p:nvPr/>
        </p:nvSpPr>
        <p:spPr>
          <a:xfrm>
            <a:off x="4211533" y="5574902"/>
            <a:ext cx="696577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UNACH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7" name="46 Rectángulo redondeado"/>
          <p:cNvSpPr/>
          <p:nvPr/>
        </p:nvSpPr>
        <p:spPr>
          <a:xfrm>
            <a:off x="5752894" y="5557068"/>
            <a:ext cx="775190" cy="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Adjuntar archivo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1340755" y="6080985"/>
            <a:ext cx="1744633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Rectángulo redondeado"/>
          <p:cNvSpPr/>
          <p:nvPr/>
        </p:nvSpPr>
        <p:spPr>
          <a:xfrm>
            <a:off x="4237413" y="6098236"/>
            <a:ext cx="696577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UNACH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5742338" y="5978534"/>
            <a:ext cx="775190" cy="34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Adjuntar archivo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53" name="Rectángulo redondeado 3"/>
          <p:cNvSpPr/>
          <p:nvPr/>
        </p:nvSpPr>
        <p:spPr>
          <a:xfrm>
            <a:off x="3001590" y="7279069"/>
            <a:ext cx="1266092" cy="35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hlinkClick r:id="rId4" action="ppaction://hlinksldjump"/>
              </a:rPr>
              <a:t>Guardar/Siguiente</a:t>
            </a:r>
            <a:endParaRPr lang="es-ES" sz="1100" dirty="0"/>
          </a:p>
        </p:txBody>
      </p:sp>
      <p:sp>
        <p:nvSpPr>
          <p:cNvPr id="51" name="50 Rectángulo"/>
          <p:cNvSpPr/>
          <p:nvPr/>
        </p:nvSpPr>
        <p:spPr>
          <a:xfrm>
            <a:off x="823112" y="6605853"/>
            <a:ext cx="31838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1" dirty="0" smtClean="0"/>
              <a:t>Costos de inscripción</a:t>
            </a:r>
          </a:p>
          <a:p>
            <a:r>
              <a:rPr lang="es-MX" sz="1100" dirty="0" smtClean="0"/>
              <a:t>UNACH:                       Externos:</a:t>
            </a:r>
          </a:p>
        </p:txBody>
      </p:sp>
      <p:sp>
        <p:nvSpPr>
          <p:cNvPr id="54" name="53 Rectángulo redondeado"/>
          <p:cNvSpPr/>
          <p:nvPr/>
        </p:nvSpPr>
        <p:spPr>
          <a:xfrm>
            <a:off x="1424974" y="6820755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Rectángulo redondeado"/>
          <p:cNvSpPr/>
          <p:nvPr/>
        </p:nvSpPr>
        <p:spPr>
          <a:xfrm>
            <a:off x="2716841" y="6821297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09750" y="622540"/>
            <a:ext cx="243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SISTEMA DE REGISTRO</a:t>
            </a:r>
            <a:endParaRPr lang="es-ES" b="1" dirty="0"/>
          </a:p>
        </p:txBody>
      </p:sp>
      <p:sp>
        <p:nvSpPr>
          <p:cNvPr id="2" name="1 Rectángulo"/>
          <p:cNvSpPr/>
          <p:nvPr/>
        </p:nvSpPr>
        <p:spPr>
          <a:xfrm>
            <a:off x="707645" y="1323785"/>
            <a:ext cx="539463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1" dirty="0"/>
              <a:t>Datos </a:t>
            </a:r>
            <a:r>
              <a:rPr lang="es-MX" sz="1100" b="1" dirty="0" smtClean="0"/>
              <a:t>del responsable logístico</a:t>
            </a:r>
            <a:endParaRPr lang="es-MX" sz="1100" b="1" dirty="0"/>
          </a:p>
          <a:p>
            <a:r>
              <a:rPr lang="es-MX" sz="1100" dirty="0" smtClean="0"/>
              <a:t>Nombre:                                                                                Teléfono:                       Correo:</a:t>
            </a:r>
          </a:p>
          <a:p>
            <a:endParaRPr lang="es-MX" sz="1100" dirty="0" smtClean="0"/>
          </a:p>
          <a:p>
            <a:r>
              <a:rPr lang="es-MX" sz="1100" b="1" dirty="0" smtClean="0"/>
              <a:t>Requisitos de validación de Diplomas:</a:t>
            </a:r>
          </a:p>
          <a:p>
            <a:pPr marL="285750" indent="-285750">
              <a:buFontTx/>
              <a:buChar char="ⱷ"/>
            </a:pPr>
            <a:r>
              <a:rPr lang="es-MX" sz="1100" dirty="0"/>
              <a:t>Escudo de la </a:t>
            </a:r>
            <a:r>
              <a:rPr lang="es-MX" sz="1100" dirty="0" smtClean="0"/>
              <a:t>Universidad Autónoma </a:t>
            </a:r>
            <a:r>
              <a:rPr lang="es-MX" sz="1100" dirty="0"/>
              <a:t>de Chiapas </a:t>
            </a:r>
          </a:p>
          <a:p>
            <a:pPr marL="285750" indent="-285750">
              <a:buFontTx/>
              <a:buChar char="ⱷ"/>
            </a:pPr>
            <a:r>
              <a:rPr lang="es-MX" sz="1100" dirty="0"/>
              <a:t>Logotipo del </a:t>
            </a:r>
            <a:r>
              <a:rPr lang="es-MX" sz="1100" dirty="0" smtClean="0"/>
              <a:t>Centro </a:t>
            </a:r>
            <a:r>
              <a:rPr lang="es-MX" sz="1100" dirty="0"/>
              <a:t>de </a:t>
            </a:r>
            <a:r>
              <a:rPr lang="es-MX" sz="1100" dirty="0" smtClean="0"/>
              <a:t>Educación Continua</a:t>
            </a:r>
            <a:endParaRPr lang="es-MX" sz="1100" dirty="0"/>
          </a:p>
          <a:p>
            <a:pPr marL="285750" indent="-285750">
              <a:buFontTx/>
              <a:buChar char="ⱷ"/>
            </a:pPr>
            <a:r>
              <a:rPr lang="es-MX" sz="1100" dirty="0"/>
              <a:t>Logotipo de la dependencia o instituciones externas responsables de la actividad </a:t>
            </a:r>
          </a:p>
          <a:p>
            <a:pPr marL="285750" indent="-285750">
              <a:buFontTx/>
              <a:buChar char="ⱷ"/>
            </a:pPr>
            <a:r>
              <a:rPr lang="es-MX" sz="1100" dirty="0"/>
              <a:t>Título del evento académico</a:t>
            </a:r>
          </a:p>
          <a:p>
            <a:pPr marL="285750" indent="-285750">
              <a:buFontTx/>
              <a:buChar char="ⱷ"/>
            </a:pPr>
            <a:r>
              <a:rPr lang="es-MX" sz="1100" dirty="0"/>
              <a:t>Tipo de evento </a:t>
            </a:r>
            <a:r>
              <a:rPr lang="es-MX" sz="1100" dirty="0" smtClean="0"/>
              <a:t>académico: Conferencia</a:t>
            </a:r>
            <a:r>
              <a:rPr lang="es-MX" sz="1100" dirty="0"/>
              <a:t>, curso, diplomado, seminario, taller, etc</a:t>
            </a:r>
            <a:r>
              <a:rPr lang="es-MX" sz="1100" dirty="0" smtClean="0"/>
              <a:t>.</a:t>
            </a:r>
            <a:endParaRPr lang="es-MX" sz="1100" dirty="0"/>
          </a:p>
          <a:p>
            <a:pPr marL="285750" indent="-285750">
              <a:buFontTx/>
              <a:buChar char="ⱷ"/>
            </a:pPr>
            <a:r>
              <a:rPr lang="es-MX" sz="1100" dirty="0"/>
              <a:t>Denominación del documento: Constancia (Asistencia), </a:t>
            </a:r>
            <a:r>
              <a:rPr lang="es-MX" sz="1100" dirty="0" smtClean="0"/>
              <a:t>reconocimiento (participación y/o </a:t>
            </a:r>
            <a:r>
              <a:rPr lang="es-MX" sz="1100" dirty="0"/>
              <a:t>comité organizador) o diploma (curso </a:t>
            </a:r>
            <a:r>
              <a:rPr lang="es-MX" sz="1100" dirty="0" smtClean="0"/>
              <a:t>o diplomado). Por </a:t>
            </a:r>
            <a:r>
              <a:rPr lang="es-MX" sz="1100" dirty="0"/>
              <a:t>formar parte de la organización del evento</a:t>
            </a:r>
            <a:r>
              <a:rPr lang="es-MX" sz="1100" dirty="0" smtClean="0"/>
              <a:t>, </a:t>
            </a:r>
            <a:r>
              <a:rPr lang="es-MX" sz="1100" dirty="0"/>
              <a:t>de participación o asistencia, de aprobación o acreditación.</a:t>
            </a:r>
          </a:p>
          <a:p>
            <a:pPr marL="285750" indent="-285750">
              <a:buFontTx/>
              <a:buChar char="ⱷ"/>
            </a:pPr>
            <a:r>
              <a:rPr lang="es-MX" sz="1100" dirty="0"/>
              <a:t>El carácter del documento </a:t>
            </a:r>
          </a:p>
          <a:p>
            <a:pPr marL="285750" indent="-285750">
              <a:buFontTx/>
              <a:buChar char="ⱷ"/>
            </a:pPr>
            <a:r>
              <a:rPr lang="es-MX" sz="1100" dirty="0"/>
              <a:t>Actividad susceptible a equivalencia en un plan de estudios </a:t>
            </a:r>
          </a:p>
          <a:p>
            <a:pPr marL="285750" indent="-285750">
              <a:buFontTx/>
              <a:buChar char="ⱷ"/>
            </a:pPr>
            <a:r>
              <a:rPr lang="es-MX" sz="1100" dirty="0" smtClean="0"/>
              <a:t>Valor </a:t>
            </a:r>
            <a:r>
              <a:rPr lang="es-MX" sz="1100" dirty="0"/>
              <a:t>de créditos de la actividad </a:t>
            </a:r>
          </a:p>
          <a:p>
            <a:pPr marL="285750" indent="-285750">
              <a:buFontTx/>
              <a:buChar char="ⱷ"/>
            </a:pPr>
            <a:r>
              <a:rPr lang="es-MX" sz="1100" dirty="0" smtClean="0"/>
              <a:t>Nombre completo </a:t>
            </a:r>
            <a:r>
              <a:rPr lang="es-MX" sz="1100" dirty="0"/>
              <a:t>del experto que impartió la actividad </a:t>
            </a:r>
          </a:p>
          <a:p>
            <a:pPr marL="285750" indent="-285750">
              <a:buFontTx/>
              <a:buChar char="ⱷ"/>
            </a:pPr>
            <a:r>
              <a:rPr lang="es-MX" sz="1100" dirty="0"/>
              <a:t>Fecha de inicio y término</a:t>
            </a:r>
          </a:p>
          <a:p>
            <a:pPr marL="285750" indent="-285750">
              <a:buFontTx/>
              <a:buChar char="ⱷ"/>
            </a:pPr>
            <a:r>
              <a:rPr lang="es-MX" sz="1100" dirty="0"/>
              <a:t>Duración de horas </a:t>
            </a:r>
          </a:p>
          <a:p>
            <a:pPr marL="285750" indent="-285750">
              <a:buFontTx/>
              <a:buChar char="ⱷ"/>
            </a:pPr>
            <a:r>
              <a:rPr lang="es-MX" sz="1100" dirty="0"/>
              <a:t>Sede de la actividad </a:t>
            </a:r>
          </a:p>
          <a:p>
            <a:pPr marL="285750" indent="-285750">
              <a:buFontTx/>
              <a:buChar char="ⱷ"/>
            </a:pPr>
            <a:r>
              <a:rPr lang="es-MX" sz="1100" dirty="0"/>
              <a:t>Modalidad de la actividad</a:t>
            </a:r>
          </a:p>
          <a:p>
            <a:pPr marL="285750" indent="-285750">
              <a:buFontTx/>
              <a:buChar char="ⱷ"/>
            </a:pPr>
            <a:r>
              <a:rPr lang="es-MX" sz="1100" dirty="0"/>
              <a:t>Información restante firmas</a:t>
            </a:r>
            <a:endParaRPr lang="es-MX" sz="1100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1351494" y="1556192"/>
            <a:ext cx="2363638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Rectángulo redondeado"/>
          <p:cNvSpPr/>
          <p:nvPr/>
        </p:nvSpPr>
        <p:spPr>
          <a:xfrm>
            <a:off x="2984311" y="5323103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Rectángulo"/>
          <p:cNvSpPr/>
          <p:nvPr/>
        </p:nvSpPr>
        <p:spPr>
          <a:xfrm>
            <a:off x="858290" y="5112751"/>
            <a:ext cx="51883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1" dirty="0" smtClean="0"/>
              <a:t>Sugerencias </a:t>
            </a:r>
            <a:r>
              <a:rPr lang="es-MX" sz="1100" b="1" dirty="0" smtClean="0"/>
              <a:t>logísticas </a:t>
            </a:r>
            <a:r>
              <a:rPr lang="es-MX" sz="1100" b="1" dirty="0" smtClean="0">
                <a:solidFill>
                  <a:srgbClr val="FF0000"/>
                </a:solidFill>
              </a:rPr>
              <a:t>(falta contemplar en el diagrama)</a:t>
            </a:r>
            <a:endParaRPr lang="es-MX" sz="1100" b="1" dirty="0" smtClean="0">
              <a:solidFill>
                <a:srgbClr val="FF0000"/>
              </a:solidFill>
            </a:endParaRPr>
          </a:p>
          <a:p>
            <a:r>
              <a:rPr lang="es-MX" sz="1100" dirty="0" smtClean="0"/>
              <a:t>Guión</a:t>
            </a:r>
            <a:r>
              <a:rPr lang="es-MX" sz="1100" dirty="0"/>
              <a:t> </a:t>
            </a:r>
            <a:r>
              <a:rPr lang="es-MX" sz="1100" dirty="0" smtClean="0"/>
              <a:t>del maestro de ceremonias:	Diplomas:</a:t>
            </a:r>
          </a:p>
        </p:txBody>
      </p:sp>
      <p:sp>
        <p:nvSpPr>
          <p:cNvPr id="53" name="Rectángulo redondeado 3"/>
          <p:cNvSpPr/>
          <p:nvPr/>
        </p:nvSpPr>
        <p:spPr>
          <a:xfrm>
            <a:off x="2984311" y="6709727"/>
            <a:ext cx="1266092" cy="35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hlinkClick r:id="rId3" action="ppaction://hlinksldjump"/>
              </a:rPr>
              <a:t>ENVIAR</a:t>
            </a:r>
            <a:endParaRPr lang="es-ES" sz="1100" dirty="0"/>
          </a:p>
        </p:txBody>
      </p:sp>
      <p:sp>
        <p:nvSpPr>
          <p:cNvPr id="51" name="50 Rectángulo redondeado"/>
          <p:cNvSpPr/>
          <p:nvPr/>
        </p:nvSpPr>
        <p:spPr>
          <a:xfrm>
            <a:off x="4366857" y="5328367"/>
            <a:ext cx="1480940" cy="138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4447552" y="1535567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5593318" y="1556835"/>
            <a:ext cx="508959" cy="149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3033650" y="1868758"/>
            <a:ext cx="1485176" cy="156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</a:rPr>
              <a:t>Descargar archivo</a:t>
            </a:r>
            <a:endParaRPr lang="es-MX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872343" y="2208362"/>
            <a:ext cx="3277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BIENVENIDO</a:t>
            </a:r>
          </a:p>
          <a:p>
            <a:pPr algn="ctr"/>
            <a:endParaRPr lang="es-ES" dirty="0" smtClean="0"/>
          </a:p>
          <a:p>
            <a:r>
              <a:rPr lang="es-ES" dirty="0" smtClean="0"/>
              <a:t>USUARIO:</a:t>
            </a:r>
          </a:p>
          <a:p>
            <a:endParaRPr lang="es-ES" dirty="0" smtClean="0"/>
          </a:p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642521" y="4014782"/>
            <a:ext cx="1872342" cy="468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3" action="ppaction://hlinksldjump"/>
              </a:rPr>
              <a:t>INGRESAR</a:t>
            </a:r>
            <a:endParaRPr lang="es-ES" dirty="0"/>
          </a:p>
        </p:txBody>
      </p:sp>
      <p:sp>
        <p:nvSpPr>
          <p:cNvPr id="7" name="CuadroTexto 5"/>
          <p:cNvSpPr txBox="1"/>
          <p:nvPr/>
        </p:nvSpPr>
        <p:spPr>
          <a:xfrm>
            <a:off x="2290562" y="441385"/>
            <a:ext cx="292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RED REGIÓN SUR SURESTE AMECyD</a:t>
            </a:r>
            <a:endParaRPr lang="es-ES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2642521" y="4606506"/>
            <a:ext cx="2052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Olvide mi contraseña  // Registrarse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8613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47559" y="250865"/>
            <a:ext cx="35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RED REGIÓN SUR-SURESTE</a:t>
            </a:r>
          </a:p>
          <a:p>
            <a:pPr algn="ctr"/>
            <a:r>
              <a:rPr lang="es-ES" b="1" dirty="0" smtClean="0"/>
              <a:t>AMECyD</a:t>
            </a:r>
            <a:endParaRPr lang="es-ES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364673" y="1701214"/>
            <a:ext cx="1458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 smtClean="0">
                <a:solidFill>
                  <a:schemeClr val="accent1">
                    <a:lumMod val="75000"/>
                  </a:schemeClr>
                </a:solidFill>
              </a:rPr>
              <a:t>Agenda digital</a:t>
            </a:r>
          </a:p>
          <a:p>
            <a:r>
              <a:rPr lang="es-MX" sz="1200" b="1" dirty="0" smtClean="0">
                <a:hlinkClick r:id="rId3" action="ppaction://hlinksldjump"/>
              </a:rPr>
              <a:t>Directorio</a:t>
            </a:r>
            <a:endParaRPr lang="es-MX" sz="1200" b="1" dirty="0" smtClean="0"/>
          </a:p>
          <a:p>
            <a:r>
              <a:rPr lang="es-MX" sz="1200" b="1" dirty="0" smtClean="0"/>
              <a:t>Minutas de acuerdo</a:t>
            </a:r>
          </a:p>
          <a:p>
            <a:endParaRPr lang="es-MX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35" y="1610416"/>
            <a:ext cx="4948905" cy="3497227"/>
          </a:xfrm>
          <a:prstGeom prst="rect">
            <a:avLst/>
          </a:prstGeom>
        </p:spPr>
      </p:pic>
      <p:sp>
        <p:nvSpPr>
          <p:cNvPr id="15" name="14 Rectángulo"/>
          <p:cNvSpPr/>
          <p:nvPr/>
        </p:nvSpPr>
        <p:spPr>
          <a:xfrm>
            <a:off x="5022984" y="1295022"/>
            <a:ext cx="1541721" cy="223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16 Rectángulo"/>
          <p:cNvSpPr/>
          <p:nvPr/>
        </p:nvSpPr>
        <p:spPr>
          <a:xfrm>
            <a:off x="3921048" y="1252779"/>
            <a:ext cx="1078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 smtClean="0"/>
              <a:t>Buscar mes:</a:t>
            </a:r>
            <a:endParaRPr lang="es-MX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145914" y="5517098"/>
            <a:ext cx="4297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 del evento</a:t>
            </a:r>
            <a:r>
              <a:rPr lang="es-MX" sz="1200" dirty="0" smtClean="0"/>
              <a:t>: ___________________________________</a:t>
            </a:r>
            <a:endParaRPr lang="es-MX" sz="1200" dirty="0"/>
          </a:p>
          <a:p>
            <a:r>
              <a:rPr lang="es-MX" sz="1200" dirty="0" smtClean="0"/>
              <a:t>Nombre del responsable: ______________________________</a:t>
            </a:r>
          </a:p>
          <a:p>
            <a:r>
              <a:rPr lang="es-MX" sz="1200" dirty="0" smtClean="0"/>
              <a:t>Mes: </a:t>
            </a:r>
            <a:r>
              <a:rPr lang="es-MX" sz="1200" u="sng" dirty="0" smtClean="0"/>
              <a:t>_(Combo)___</a:t>
            </a:r>
            <a:r>
              <a:rPr lang="es-MX" sz="1200" dirty="0" smtClean="0"/>
              <a:t> Día: </a:t>
            </a:r>
            <a:r>
              <a:rPr lang="es-MX" sz="1200" u="sng" dirty="0"/>
              <a:t>_(Combo)</a:t>
            </a:r>
            <a:r>
              <a:rPr lang="es-MX" sz="1200" dirty="0" smtClean="0"/>
              <a:t>  Hora: </a:t>
            </a:r>
            <a:r>
              <a:rPr lang="es-MX" sz="1200" u="sng" dirty="0"/>
              <a:t>_(</a:t>
            </a:r>
            <a:r>
              <a:rPr lang="es-MX" sz="1200" u="sng" dirty="0" smtClean="0"/>
              <a:t>Combo) </a:t>
            </a:r>
          </a:p>
          <a:p>
            <a:r>
              <a:rPr lang="es-MX" sz="1200" dirty="0" smtClean="0"/>
              <a:t>Sede: _______________________________________________</a:t>
            </a:r>
          </a:p>
          <a:p>
            <a:r>
              <a:rPr lang="es-MX" sz="1200" dirty="0" smtClean="0"/>
              <a:t>Lugar: ______________________________________________</a:t>
            </a:r>
          </a:p>
          <a:p>
            <a:r>
              <a:rPr lang="es-MX" sz="1200" dirty="0" smtClean="0"/>
              <a:t>Núm. de días: </a:t>
            </a:r>
            <a:r>
              <a:rPr lang="es-MX" sz="1200" u="sng" dirty="0"/>
              <a:t>_(Combo) </a:t>
            </a:r>
            <a:r>
              <a:rPr lang="es-MX" sz="1200" dirty="0"/>
              <a:t> </a:t>
            </a:r>
            <a:r>
              <a:rPr lang="es-MX" sz="1200" dirty="0" smtClean="0"/>
              <a:t>   Núm. de horas: _______</a:t>
            </a:r>
          </a:p>
          <a:p>
            <a:r>
              <a:rPr lang="es-MX" sz="1200" dirty="0" smtClean="0"/>
              <a:t>Invitados: ____________________________________________</a:t>
            </a:r>
          </a:p>
          <a:p>
            <a:r>
              <a:rPr lang="es-MX" sz="1200" dirty="0" smtClean="0"/>
              <a:t>Observaciones: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3484607" y="5001415"/>
            <a:ext cx="1446028" cy="39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u="sng" dirty="0" smtClean="0"/>
          </a:p>
          <a:p>
            <a:pPr algn="ctr"/>
            <a:r>
              <a:rPr lang="es-MX" sz="1200" b="1" u="sng" dirty="0" smtClean="0"/>
              <a:t>AGREGAR </a:t>
            </a:r>
            <a:r>
              <a:rPr lang="es-MX" sz="1200" b="1" u="sng" dirty="0"/>
              <a:t>EVENTO</a:t>
            </a:r>
          </a:p>
          <a:p>
            <a:pPr algn="ctr"/>
            <a:endParaRPr lang="es-MX" u="sng" dirty="0"/>
          </a:p>
        </p:txBody>
      </p:sp>
      <p:sp>
        <p:nvSpPr>
          <p:cNvPr id="21" name="20 Flecha abajo"/>
          <p:cNvSpPr/>
          <p:nvPr/>
        </p:nvSpPr>
        <p:spPr>
          <a:xfrm>
            <a:off x="5063969" y="5198119"/>
            <a:ext cx="191386" cy="318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024603" y="7293940"/>
            <a:ext cx="4540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Importante:</a:t>
            </a:r>
          </a:p>
          <a:p>
            <a:r>
              <a:rPr lang="es-MX" sz="1200" dirty="0" smtClean="0"/>
              <a:t>* Su evento deberá ser registrado con 15 días de anticipación como mínimo.</a:t>
            </a:r>
          </a:p>
          <a:p>
            <a:r>
              <a:rPr lang="es-MX" sz="1200" dirty="0" smtClean="0"/>
              <a:t>** Su evento se verá reflejado en la agenda en un lapso de tres días hábiles (máximo) a partir de la fecha de registro, luego de la validación del administrador </a:t>
            </a:r>
            <a:r>
              <a:rPr lang="es-MX" sz="1200" dirty="0"/>
              <a:t>de la agenda </a:t>
            </a:r>
            <a:r>
              <a:rPr lang="es-MX" sz="1200" dirty="0" smtClean="0"/>
              <a:t>(UNACH).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7601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47559" y="250865"/>
            <a:ext cx="35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RED REGIÓN SUR-SURESTE</a:t>
            </a:r>
          </a:p>
          <a:p>
            <a:pPr algn="ctr"/>
            <a:r>
              <a:rPr lang="es-ES" b="1" dirty="0" smtClean="0"/>
              <a:t>AMECyD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4673" y="1701214"/>
            <a:ext cx="145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Agenda digital</a:t>
            </a:r>
          </a:p>
          <a:p>
            <a:r>
              <a:rPr lang="es-MX" sz="1200" b="1" u="sng" dirty="0" smtClean="0">
                <a:solidFill>
                  <a:schemeClr val="accent1">
                    <a:lumMod val="75000"/>
                  </a:schemeClr>
                </a:solidFill>
              </a:rPr>
              <a:t>Directorio</a:t>
            </a:r>
          </a:p>
          <a:p>
            <a:r>
              <a:rPr lang="es-MX" sz="1200" b="1" dirty="0" smtClean="0"/>
              <a:t>Minutas de acuerdo</a:t>
            </a:r>
          </a:p>
        </p:txBody>
      </p:sp>
      <p:sp>
        <p:nvSpPr>
          <p:cNvPr id="17" name="CuadroTexto 5"/>
          <p:cNvSpPr txBox="1"/>
          <p:nvPr/>
        </p:nvSpPr>
        <p:spPr>
          <a:xfrm>
            <a:off x="2448842" y="1901268"/>
            <a:ext cx="1458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BUSCAR POR NOMBRE</a:t>
            </a:r>
          </a:p>
        </p:txBody>
      </p:sp>
      <p:sp>
        <p:nvSpPr>
          <p:cNvPr id="19" name="CuadroTexto 6"/>
          <p:cNvSpPr txBox="1"/>
          <p:nvPr/>
        </p:nvSpPr>
        <p:spPr>
          <a:xfrm>
            <a:off x="2491974" y="2347545"/>
            <a:ext cx="1372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BUSCAR POR </a:t>
            </a:r>
            <a:r>
              <a:rPr lang="es-MX" sz="1000" dirty="0" smtClean="0"/>
              <a:t>SEDES</a:t>
            </a:r>
            <a:endParaRPr lang="es-MX" sz="1000" dirty="0"/>
          </a:p>
        </p:txBody>
      </p:sp>
      <p:sp>
        <p:nvSpPr>
          <p:cNvPr id="20" name="Rectángulo 1"/>
          <p:cNvSpPr/>
          <p:nvPr/>
        </p:nvSpPr>
        <p:spPr>
          <a:xfrm>
            <a:off x="3963612" y="1893032"/>
            <a:ext cx="177545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/>
          </a:p>
        </p:txBody>
      </p:sp>
      <p:sp>
        <p:nvSpPr>
          <p:cNvPr id="21" name="Rectángulo 7"/>
          <p:cNvSpPr/>
          <p:nvPr/>
        </p:nvSpPr>
        <p:spPr>
          <a:xfrm>
            <a:off x="3864633" y="2345064"/>
            <a:ext cx="135026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/>
          </a:p>
        </p:txBody>
      </p:sp>
      <p:sp>
        <p:nvSpPr>
          <p:cNvPr id="22" name="CuadroTexto 8"/>
          <p:cNvSpPr txBox="1"/>
          <p:nvPr/>
        </p:nvSpPr>
        <p:spPr>
          <a:xfrm>
            <a:off x="3355219" y="3348760"/>
            <a:ext cx="176864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VER LA AGENDA COMPLETA</a:t>
            </a:r>
          </a:p>
        </p:txBody>
      </p:sp>
      <p:sp>
        <p:nvSpPr>
          <p:cNvPr id="23" name="CuadroTexto 8"/>
          <p:cNvSpPr txBox="1"/>
          <p:nvPr/>
        </p:nvSpPr>
        <p:spPr>
          <a:xfrm>
            <a:off x="4945774" y="2742035"/>
            <a:ext cx="65277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 smtClean="0"/>
              <a:t>BUSCAR</a:t>
            </a:r>
            <a:endParaRPr lang="es-MX" sz="1000" b="1" dirty="0"/>
          </a:p>
        </p:txBody>
      </p:sp>
      <p:sp>
        <p:nvSpPr>
          <p:cNvPr id="3" name="2 Flecha abajo"/>
          <p:cNvSpPr/>
          <p:nvPr/>
        </p:nvSpPr>
        <p:spPr>
          <a:xfrm>
            <a:off x="690113" y="2270600"/>
            <a:ext cx="146649" cy="200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676760" y="2470655"/>
            <a:ext cx="1305250" cy="394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000" dirty="0" smtClean="0">
                <a:solidFill>
                  <a:schemeClr val="tx1"/>
                </a:solidFill>
              </a:rPr>
              <a:t>30 DE ENERO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 smtClean="0">
                <a:solidFill>
                  <a:schemeClr val="tx1"/>
                </a:solidFill>
              </a:rPr>
              <a:t>15 DE FEBRERO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865962" y="819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hlinkClick r:id="rId3" action="ppaction://hlinksldjump"/>
              </a:rPr>
              <a:t>Inicio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25156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872343" y="2208362"/>
            <a:ext cx="3277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BIENVENIDO</a:t>
            </a:r>
          </a:p>
          <a:p>
            <a:pPr algn="ctr"/>
            <a:endParaRPr lang="es-ES" dirty="0" smtClean="0"/>
          </a:p>
          <a:p>
            <a:r>
              <a:rPr lang="es-ES" dirty="0" smtClean="0"/>
              <a:t>USUARIO:</a:t>
            </a:r>
          </a:p>
          <a:p>
            <a:endParaRPr lang="es-ES" dirty="0" smtClean="0"/>
          </a:p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642521" y="4014782"/>
            <a:ext cx="1872342" cy="468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3" action="ppaction://hlinksldjump"/>
              </a:rPr>
              <a:t>INGRESAR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2642521" y="4606506"/>
            <a:ext cx="2052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Olvide mi contraseña  // Registrarse</a:t>
            </a:r>
            <a:endParaRPr lang="es-MX" sz="1000" dirty="0"/>
          </a:p>
        </p:txBody>
      </p:sp>
      <p:sp>
        <p:nvSpPr>
          <p:cNvPr id="8" name="CuadroTexto 5"/>
          <p:cNvSpPr txBox="1"/>
          <p:nvPr/>
        </p:nvSpPr>
        <p:spPr>
          <a:xfrm>
            <a:off x="2264736" y="425151"/>
            <a:ext cx="35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RED DE EDUCACIÓN CONTINUA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386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64736" y="425151"/>
            <a:ext cx="35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RED DE EDUCACIÓN CONTINUA</a:t>
            </a:r>
            <a:endParaRPr lang="es-ES" b="1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78" y="2084869"/>
            <a:ext cx="4948905" cy="3497227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4859082" y="1616151"/>
            <a:ext cx="1541721" cy="223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3757146" y="1573908"/>
            <a:ext cx="1078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 smtClean="0"/>
              <a:t>Buscar mes:</a:t>
            </a:r>
            <a:endParaRPr lang="es-MX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103321" y="5910503"/>
            <a:ext cx="4297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Nombre del evento</a:t>
            </a:r>
            <a:r>
              <a:rPr lang="es-MX" sz="1200" dirty="0" smtClean="0"/>
              <a:t>: ___________________________________</a:t>
            </a:r>
            <a:endParaRPr lang="es-MX" sz="1200" dirty="0"/>
          </a:p>
          <a:p>
            <a:r>
              <a:rPr lang="es-MX" sz="1200" dirty="0" smtClean="0"/>
              <a:t>Nombre del responsable: ______________________________</a:t>
            </a:r>
          </a:p>
          <a:p>
            <a:r>
              <a:rPr lang="es-MX" sz="1200" dirty="0" smtClean="0"/>
              <a:t>Mes: </a:t>
            </a:r>
            <a:r>
              <a:rPr lang="es-MX" sz="1200" u="sng" dirty="0" smtClean="0"/>
              <a:t>_(Combo)___</a:t>
            </a:r>
            <a:r>
              <a:rPr lang="es-MX" sz="1200" dirty="0" smtClean="0"/>
              <a:t> Día: </a:t>
            </a:r>
            <a:r>
              <a:rPr lang="es-MX" sz="1200" u="sng" dirty="0"/>
              <a:t>_(Combo)</a:t>
            </a:r>
            <a:r>
              <a:rPr lang="es-MX" sz="1200" dirty="0" smtClean="0"/>
              <a:t>  Hora: </a:t>
            </a:r>
            <a:r>
              <a:rPr lang="es-MX" sz="1200" u="sng" dirty="0"/>
              <a:t>_(</a:t>
            </a:r>
            <a:r>
              <a:rPr lang="es-MX" sz="1200" u="sng" dirty="0" smtClean="0"/>
              <a:t>Combo) </a:t>
            </a:r>
          </a:p>
          <a:p>
            <a:r>
              <a:rPr lang="es-MX" sz="1200" dirty="0" smtClean="0"/>
              <a:t>Sede: _______________________________________________</a:t>
            </a:r>
          </a:p>
          <a:p>
            <a:r>
              <a:rPr lang="es-MX" sz="1200" dirty="0" smtClean="0"/>
              <a:t>Lugar: ______________________________________________</a:t>
            </a:r>
          </a:p>
          <a:p>
            <a:r>
              <a:rPr lang="es-MX" sz="1200" dirty="0" smtClean="0"/>
              <a:t>Núm. de días: </a:t>
            </a:r>
            <a:r>
              <a:rPr lang="es-MX" sz="1200" u="sng" dirty="0"/>
              <a:t>_(Combo) </a:t>
            </a:r>
            <a:r>
              <a:rPr lang="es-MX" sz="1200" dirty="0"/>
              <a:t> </a:t>
            </a:r>
            <a:r>
              <a:rPr lang="es-MX" sz="1200" dirty="0" smtClean="0"/>
              <a:t>   Núm. de horas: _______</a:t>
            </a:r>
          </a:p>
          <a:p>
            <a:r>
              <a:rPr lang="es-MX" sz="1200" dirty="0" smtClean="0"/>
              <a:t>Invitados: ____________________________________________</a:t>
            </a:r>
          </a:p>
          <a:p>
            <a:r>
              <a:rPr lang="es-MX" sz="1200" dirty="0" smtClean="0"/>
              <a:t>Observaciones: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3442014" y="5394820"/>
            <a:ext cx="1446028" cy="39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u="sng" dirty="0" smtClean="0"/>
          </a:p>
          <a:p>
            <a:pPr algn="ctr"/>
            <a:r>
              <a:rPr lang="es-MX" sz="1200" b="1" u="sng" dirty="0" smtClean="0"/>
              <a:t>AGREGAR </a:t>
            </a:r>
            <a:r>
              <a:rPr lang="es-MX" sz="1200" b="1" u="sng" dirty="0"/>
              <a:t>EVENTO</a:t>
            </a:r>
          </a:p>
          <a:p>
            <a:pPr algn="ctr"/>
            <a:endParaRPr lang="es-MX" u="sng" dirty="0"/>
          </a:p>
        </p:txBody>
      </p:sp>
      <p:sp>
        <p:nvSpPr>
          <p:cNvPr id="16" name="15 Flecha abajo"/>
          <p:cNvSpPr/>
          <p:nvPr/>
        </p:nvSpPr>
        <p:spPr>
          <a:xfrm>
            <a:off x="5021376" y="5591524"/>
            <a:ext cx="191386" cy="318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982010" y="7687345"/>
            <a:ext cx="4540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Importante:</a:t>
            </a:r>
          </a:p>
          <a:p>
            <a:r>
              <a:rPr lang="es-MX" sz="1200" dirty="0" smtClean="0"/>
              <a:t>* Su evento deberá ser registrado con tres días de anticipación como mínimo.</a:t>
            </a:r>
          </a:p>
          <a:p>
            <a:r>
              <a:rPr lang="es-MX" sz="1200" dirty="0" smtClean="0"/>
              <a:t>** Su evento se verá reflejado en la agenda en un lapso de tres días hábiles (máximo) a partir de la fecha de registro, luego de la validación del administrador </a:t>
            </a:r>
            <a:r>
              <a:rPr lang="es-MX" sz="1200" dirty="0"/>
              <a:t>de la agenda </a:t>
            </a:r>
            <a:r>
              <a:rPr lang="es-MX" sz="1200" dirty="0" smtClean="0"/>
              <a:t>(Dirección de Educación Continua).</a:t>
            </a:r>
            <a:endParaRPr lang="es-MX" sz="1200" dirty="0"/>
          </a:p>
        </p:txBody>
      </p:sp>
      <p:sp>
        <p:nvSpPr>
          <p:cNvPr id="3" name="2 Rectángulo"/>
          <p:cNvSpPr/>
          <p:nvPr/>
        </p:nvSpPr>
        <p:spPr>
          <a:xfrm>
            <a:off x="364670" y="1881685"/>
            <a:ext cx="16173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" b="1" u="sng" dirty="0">
                <a:solidFill>
                  <a:schemeClr val="accent1">
                    <a:lumMod val="75000"/>
                  </a:schemeClr>
                </a:solidFill>
              </a:rPr>
              <a:t>Agenda digital</a:t>
            </a:r>
          </a:p>
          <a:p>
            <a:r>
              <a:rPr lang="es-MX" sz="1000" b="1" dirty="0" smtClean="0">
                <a:hlinkClick r:id="rId4" action="ppaction://hlinksldjump"/>
              </a:rPr>
              <a:t>Directorio</a:t>
            </a:r>
            <a:endParaRPr lang="es-MX" sz="1000" b="1" dirty="0" smtClean="0"/>
          </a:p>
          <a:p>
            <a:r>
              <a:rPr lang="es-MX" sz="1000" b="1" dirty="0" smtClean="0"/>
              <a:t>Plan de trabajo semestral</a:t>
            </a:r>
            <a:endParaRPr lang="es-MX" sz="1000" b="1" dirty="0"/>
          </a:p>
          <a:p>
            <a:r>
              <a:rPr lang="es-MX" sz="1000" b="1" dirty="0"/>
              <a:t>Minutas de </a:t>
            </a:r>
            <a:r>
              <a:rPr lang="es-MX" sz="1000" b="1" dirty="0" smtClean="0"/>
              <a:t>acuerdo</a:t>
            </a:r>
          </a:p>
          <a:p>
            <a:r>
              <a:rPr lang="es-MX" sz="1000" b="1" dirty="0" smtClean="0"/>
              <a:t>Estadísticas</a:t>
            </a:r>
          </a:p>
          <a:p>
            <a:r>
              <a:rPr lang="es-MX" sz="1000" b="1" dirty="0" smtClean="0"/>
              <a:t>Adjuntar reportes</a:t>
            </a:r>
          </a:p>
        </p:txBody>
      </p:sp>
    </p:spTree>
    <p:extLst>
      <p:ext uri="{BB962C8B-B14F-4D97-AF65-F5344CB8AC3E}">
        <p14:creationId xmlns:p14="http://schemas.microsoft.com/office/powerpoint/2010/main" val="39871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17" name="CuadroTexto 5"/>
          <p:cNvSpPr txBox="1"/>
          <p:nvPr/>
        </p:nvSpPr>
        <p:spPr>
          <a:xfrm>
            <a:off x="2448842" y="1901268"/>
            <a:ext cx="1458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BUSCAR POR NOMBRE</a:t>
            </a:r>
          </a:p>
        </p:txBody>
      </p:sp>
      <p:sp>
        <p:nvSpPr>
          <p:cNvPr id="19" name="CuadroTexto 6"/>
          <p:cNvSpPr txBox="1"/>
          <p:nvPr/>
        </p:nvSpPr>
        <p:spPr>
          <a:xfrm>
            <a:off x="2491974" y="2347545"/>
            <a:ext cx="1372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BUSCAR POR </a:t>
            </a:r>
            <a:r>
              <a:rPr lang="es-MX" sz="1000" dirty="0" smtClean="0"/>
              <a:t>SEDES</a:t>
            </a:r>
            <a:endParaRPr lang="es-MX" sz="1000" dirty="0"/>
          </a:p>
        </p:txBody>
      </p:sp>
      <p:sp>
        <p:nvSpPr>
          <p:cNvPr id="20" name="Rectángulo 1"/>
          <p:cNvSpPr/>
          <p:nvPr/>
        </p:nvSpPr>
        <p:spPr>
          <a:xfrm>
            <a:off x="3963612" y="1893032"/>
            <a:ext cx="177545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/>
          </a:p>
        </p:txBody>
      </p:sp>
      <p:sp>
        <p:nvSpPr>
          <p:cNvPr id="21" name="Rectángulo 7"/>
          <p:cNvSpPr/>
          <p:nvPr/>
        </p:nvSpPr>
        <p:spPr>
          <a:xfrm>
            <a:off x="3864633" y="2345064"/>
            <a:ext cx="135026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/>
          </a:p>
        </p:txBody>
      </p:sp>
      <p:sp>
        <p:nvSpPr>
          <p:cNvPr id="22" name="CuadroTexto 8"/>
          <p:cNvSpPr txBox="1"/>
          <p:nvPr/>
        </p:nvSpPr>
        <p:spPr>
          <a:xfrm>
            <a:off x="3355219" y="3348760"/>
            <a:ext cx="1768643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VER LA AGENDA COMPLETA</a:t>
            </a:r>
          </a:p>
        </p:txBody>
      </p:sp>
      <p:sp>
        <p:nvSpPr>
          <p:cNvPr id="23" name="CuadroTexto 8"/>
          <p:cNvSpPr txBox="1"/>
          <p:nvPr/>
        </p:nvSpPr>
        <p:spPr>
          <a:xfrm>
            <a:off x="4945774" y="2742035"/>
            <a:ext cx="65277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 smtClean="0"/>
              <a:t>BUSCAR</a:t>
            </a:r>
            <a:endParaRPr lang="es-MX" sz="10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865962" y="819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hlinkClick r:id="rId3" action="ppaction://hlinksldjump"/>
              </a:rPr>
              <a:t>Inicio</a:t>
            </a:r>
            <a:endParaRPr lang="es-MX" sz="1400" b="1" dirty="0"/>
          </a:p>
        </p:txBody>
      </p:sp>
      <p:sp>
        <p:nvSpPr>
          <p:cNvPr id="14" name="13 Rectángulo"/>
          <p:cNvSpPr/>
          <p:nvPr/>
        </p:nvSpPr>
        <p:spPr>
          <a:xfrm>
            <a:off x="364670" y="1881685"/>
            <a:ext cx="15417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" b="1" u="sng" dirty="0">
                <a:solidFill>
                  <a:schemeClr val="accent1">
                    <a:lumMod val="75000"/>
                  </a:schemeClr>
                </a:solidFill>
              </a:rPr>
              <a:t>Agenda digital</a:t>
            </a:r>
          </a:p>
          <a:p>
            <a:r>
              <a:rPr lang="es-MX" sz="1000" b="1" dirty="0" smtClean="0">
                <a:hlinkClick r:id="rId4" action="ppaction://hlinksldjump"/>
              </a:rPr>
              <a:t>Directorio</a:t>
            </a:r>
            <a:endParaRPr lang="es-MX" sz="1000" b="1" dirty="0" smtClean="0"/>
          </a:p>
          <a:p>
            <a:r>
              <a:rPr lang="es-MX" sz="1000" b="1" dirty="0" smtClean="0"/>
              <a:t>Plan de trabajo semestral</a:t>
            </a:r>
            <a:endParaRPr lang="es-MX" sz="1000" b="1" dirty="0"/>
          </a:p>
          <a:p>
            <a:r>
              <a:rPr lang="es-MX" sz="1000" b="1" dirty="0"/>
              <a:t>Minutas de </a:t>
            </a:r>
            <a:r>
              <a:rPr lang="es-MX" sz="1000" b="1" dirty="0" smtClean="0"/>
              <a:t>acuerdo</a:t>
            </a:r>
          </a:p>
          <a:p>
            <a:r>
              <a:rPr lang="es-MX" sz="1000" b="1" dirty="0" smtClean="0"/>
              <a:t>Estadísticas</a:t>
            </a:r>
          </a:p>
          <a:p>
            <a:r>
              <a:rPr lang="es-MX" sz="1000" b="1" dirty="0" smtClean="0"/>
              <a:t>Adjuntar reportes</a:t>
            </a:r>
          </a:p>
        </p:txBody>
      </p:sp>
      <p:sp>
        <p:nvSpPr>
          <p:cNvPr id="15" name="CuadroTexto 5"/>
          <p:cNvSpPr txBox="1"/>
          <p:nvPr/>
        </p:nvSpPr>
        <p:spPr>
          <a:xfrm>
            <a:off x="2264736" y="425151"/>
            <a:ext cx="35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RED DE EDUCACIÓN CONTINUA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820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24676"/>
              </p:ext>
            </p:extLst>
          </p:nvPr>
        </p:nvGraphicFramePr>
        <p:xfrm>
          <a:off x="2016049" y="2874937"/>
          <a:ext cx="4572000" cy="458691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24000"/>
                <a:gridCol w="1524000"/>
                <a:gridCol w="1524000"/>
              </a:tblGrid>
              <a:tr h="756784"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FOTO</a:t>
                      </a:r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Mtro. Alejandro</a:t>
                      </a:r>
                      <a:r>
                        <a:rPr lang="es-ES" sz="1300" baseline="0" dirty="0" smtClean="0"/>
                        <a:t> </a:t>
                      </a:r>
                      <a:r>
                        <a:rPr lang="es-ES" sz="1300" baseline="0" dirty="0" err="1" smtClean="0"/>
                        <a:t>Hdz</a:t>
                      </a:r>
                      <a:r>
                        <a:rPr lang="es-ES" sz="1300" baseline="0" dirty="0" smtClean="0"/>
                        <a:t>.</a:t>
                      </a:r>
                    </a:p>
                    <a:p>
                      <a:r>
                        <a:rPr lang="es-ES" sz="1300" b="0" baseline="0" dirty="0" smtClean="0"/>
                        <a:t>Director</a:t>
                      </a:r>
                      <a:endParaRPr lang="es-ES" sz="13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Correo: </a:t>
                      </a:r>
                      <a:r>
                        <a:rPr lang="es-ES" sz="1300" b="0" dirty="0" smtClean="0"/>
                        <a:t>@unach.mx</a:t>
                      </a:r>
                    </a:p>
                  </a:txBody>
                  <a:tcPr/>
                </a:tc>
              </a:tr>
              <a:tr h="767751"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FOTO</a:t>
                      </a:r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Mtro. Alejandro</a:t>
                      </a:r>
                      <a:r>
                        <a:rPr lang="es-ES" sz="1300" baseline="0" dirty="0" smtClean="0"/>
                        <a:t> </a:t>
                      </a:r>
                      <a:r>
                        <a:rPr lang="es-ES" sz="1300" baseline="0" dirty="0" err="1" smtClean="0"/>
                        <a:t>Hdz</a:t>
                      </a:r>
                      <a:r>
                        <a:rPr lang="es-ES" sz="1300" baseline="0" dirty="0" smtClean="0"/>
                        <a:t>.</a:t>
                      </a:r>
                    </a:p>
                    <a:p>
                      <a:r>
                        <a:rPr lang="es-ES" sz="1300" b="0" baseline="0" dirty="0" smtClean="0"/>
                        <a:t>Director</a:t>
                      </a:r>
                      <a:endParaRPr lang="es-ES" sz="13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Correo: </a:t>
                      </a:r>
                      <a:r>
                        <a:rPr lang="es-ES" sz="1300" b="0" dirty="0" smtClean="0"/>
                        <a:t>@unach.mx</a:t>
                      </a:r>
                    </a:p>
                    <a:p>
                      <a:endParaRPr lang="es-ES" sz="1300" b="1" dirty="0" smtClean="0"/>
                    </a:p>
                  </a:txBody>
                  <a:tcPr/>
                </a:tc>
              </a:tr>
              <a:tr h="733245"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FOTO</a:t>
                      </a:r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Mtro. Alejandro</a:t>
                      </a:r>
                      <a:r>
                        <a:rPr lang="es-ES" sz="1300" baseline="0" dirty="0" smtClean="0"/>
                        <a:t> </a:t>
                      </a:r>
                      <a:r>
                        <a:rPr lang="es-ES" sz="1300" baseline="0" dirty="0" err="1" smtClean="0"/>
                        <a:t>Hdz</a:t>
                      </a:r>
                      <a:r>
                        <a:rPr lang="es-ES" sz="1300" baseline="0" dirty="0" smtClean="0"/>
                        <a:t>.</a:t>
                      </a:r>
                    </a:p>
                    <a:p>
                      <a:r>
                        <a:rPr lang="es-ES" sz="1300" b="0" baseline="0" dirty="0" smtClean="0"/>
                        <a:t>Director</a:t>
                      </a:r>
                      <a:endParaRPr lang="es-ES" sz="13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Correo: </a:t>
                      </a:r>
                      <a:r>
                        <a:rPr lang="es-ES" sz="1300" b="0" dirty="0" smtClean="0"/>
                        <a:t>@unach.mx</a:t>
                      </a:r>
                    </a:p>
                  </a:txBody>
                  <a:tcPr/>
                </a:tc>
              </a:tr>
              <a:tr h="776377"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FOTO</a:t>
                      </a:r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Mtro. Alejandro</a:t>
                      </a:r>
                      <a:r>
                        <a:rPr lang="es-ES" sz="1300" baseline="0" dirty="0" smtClean="0"/>
                        <a:t> </a:t>
                      </a:r>
                      <a:r>
                        <a:rPr lang="es-ES" sz="1300" baseline="0" dirty="0" err="1" smtClean="0"/>
                        <a:t>Hdz</a:t>
                      </a:r>
                      <a:r>
                        <a:rPr lang="es-ES" sz="1300" baseline="0" dirty="0" smtClean="0"/>
                        <a:t>.</a:t>
                      </a:r>
                    </a:p>
                    <a:p>
                      <a:r>
                        <a:rPr lang="es-ES" sz="1300" b="0" baseline="0" dirty="0" smtClean="0"/>
                        <a:t>Director</a:t>
                      </a:r>
                      <a:endParaRPr lang="es-ES" sz="13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Correo: </a:t>
                      </a:r>
                      <a:r>
                        <a:rPr lang="es-ES" sz="1300" b="0" dirty="0" smtClean="0"/>
                        <a:t>@unach.mx</a:t>
                      </a:r>
                    </a:p>
                  </a:txBody>
                  <a:tcPr/>
                </a:tc>
              </a:tr>
              <a:tr h="776378"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FOTO</a:t>
                      </a:r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Mtro. Alejandro</a:t>
                      </a:r>
                      <a:r>
                        <a:rPr lang="es-ES" sz="1300" baseline="0" dirty="0" smtClean="0"/>
                        <a:t> </a:t>
                      </a:r>
                      <a:r>
                        <a:rPr lang="es-ES" sz="1300" baseline="0" dirty="0" err="1" smtClean="0"/>
                        <a:t>Hdz</a:t>
                      </a:r>
                      <a:r>
                        <a:rPr lang="es-ES" sz="1300" baseline="0" dirty="0" smtClean="0"/>
                        <a:t>.</a:t>
                      </a:r>
                    </a:p>
                    <a:p>
                      <a:r>
                        <a:rPr lang="es-ES" sz="1300" b="0" baseline="0" dirty="0" smtClean="0"/>
                        <a:t>Director</a:t>
                      </a:r>
                      <a:endParaRPr lang="es-ES" sz="13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Correo: </a:t>
                      </a:r>
                      <a:r>
                        <a:rPr lang="es-ES" sz="1300" b="0" dirty="0" smtClean="0"/>
                        <a:t>@unach.mx</a:t>
                      </a:r>
                    </a:p>
                  </a:txBody>
                  <a:tcPr/>
                </a:tc>
              </a:tr>
              <a:tr h="776378"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/>
                        <a:t>FOTO</a:t>
                      </a:r>
                      <a:endParaRPr lang="es-E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Mtro. Alejandro</a:t>
                      </a:r>
                      <a:r>
                        <a:rPr lang="es-ES" sz="1300" baseline="0" dirty="0" smtClean="0"/>
                        <a:t> </a:t>
                      </a:r>
                      <a:r>
                        <a:rPr lang="es-ES" sz="1300" baseline="0" dirty="0" err="1" smtClean="0"/>
                        <a:t>Hdz</a:t>
                      </a:r>
                      <a:r>
                        <a:rPr lang="es-ES" sz="1300" baseline="0" dirty="0" smtClean="0"/>
                        <a:t>.</a:t>
                      </a:r>
                    </a:p>
                    <a:p>
                      <a:r>
                        <a:rPr lang="es-ES" sz="1300" b="0" baseline="0" dirty="0" smtClean="0"/>
                        <a:t>Director</a:t>
                      </a:r>
                      <a:endParaRPr lang="es-ES" sz="13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Correo: </a:t>
                      </a:r>
                      <a:r>
                        <a:rPr lang="es-ES" sz="1300" b="0" dirty="0" smtClean="0"/>
                        <a:t>@unach.mx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2016580" y="1589315"/>
            <a:ext cx="45451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Directorio</a:t>
            </a:r>
          </a:p>
          <a:p>
            <a:endParaRPr lang="es-ES" dirty="0" smtClean="0"/>
          </a:p>
          <a:p>
            <a:pPr algn="ctr"/>
            <a:r>
              <a:rPr lang="es-ES" sz="1200" dirty="0" smtClean="0"/>
              <a:t>2do. Piso de Biblioteca Central Universitaria “Carlos Maciel Espinosa”.</a:t>
            </a:r>
          </a:p>
          <a:p>
            <a:pPr algn="ctr"/>
            <a:r>
              <a:rPr lang="es-ES" sz="1200" dirty="0" err="1" smtClean="0"/>
              <a:t>Blvd</a:t>
            </a:r>
            <a:r>
              <a:rPr lang="es-ES" sz="1200" dirty="0"/>
              <a:t>. Belisario Domínguez Km. 1081. Tuxtla Gutiérrez, Chiapas.</a:t>
            </a:r>
          </a:p>
          <a:p>
            <a:pPr algn="ctr"/>
            <a:r>
              <a:rPr lang="es-ES" sz="1200" dirty="0"/>
              <a:t>Teléfono: 01 (961) 6178000, </a:t>
            </a:r>
            <a:r>
              <a:rPr lang="es-ES" sz="1200" dirty="0" smtClean="0"/>
              <a:t>ext</a:t>
            </a:r>
            <a:r>
              <a:rPr lang="es-ES" sz="1200" dirty="0"/>
              <a:t>. </a:t>
            </a:r>
            <a:r>
              <a:rPr lang="es-ES" sz="1200" dirty="0" smtClean="0"/>
              <a:t>1355</a:t>
            </a:r>
            <a:endParaRPr lang="es-ES" sz="1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106887" y="1153895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Inicio</a:t>
            </a:r>
            <a:endParaRPr lang="es-ES" sz="1200" b="1" dirty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1872345" y="785949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u="sng" dirty="0" smtClean="0">
                <a:solidFill>
                  <a:schemeClr val="accent5">
                    <a:lumMod val="75000"/>
                  </a:schemeClr>
                </a:solidFill>
              </a:rPr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adroTexto 19"/>
          <p:cNvSpPr txBox="1"/>
          <p:nvPr/>
        </p:nvSpPr>
        <p:spPr>
          <a:xfrm>
            <a:off x="1971067" y="7966855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2" name="CuadroTexto 20"/>
          <p:cNvSpPr txBox="1"/>
          <p:nvPr/>
        </p:nvSpPr>
        <p:spPr>
          <a:xfrm>
            <a:off x="4062399" y="7959359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3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3382" y="8218991"/>
            <a:ext cx="659198" cy="448352"/>
          </a:xfrm>
          <a:prstGeom prst="rect">
            <a:avLst/>
          </a:prstGeom>
        </p:spPr>
      </p:pic>
      <p:pic>
        <p:nvPicPr>
          <p:cNvPr id="24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02582" y="8249357"/>
            <a:ext cx="756409" cy="408659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932480" y="8205684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4975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641778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u="sng" dirty="0" smtClean="0">
                <a:solidFill>
                  <a:schemeClr val="accent1">
                    <a:lumMod val="75000"/>
                  </a:schemeClr>
                </a:solidFill>
              </a:rPr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106887" y="1188998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Inicio</a:t>
            </a:r>
            <a:endParaRPr lang="es-ES" sz="1200" b="1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Rectángulo"/>
          <p:cNvSpPr/>
          <p:nvPr/>
        </p:nvSpPr>
        <p:spPr>
          <a:xfrm>
            <a:off x="2128157" y="1674655"/>
            <a:ext cx="3429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>
                <a:hlinkClick r:id="rId5" action="ppaction://hlinksldjump"/>
              </a:rPr>
              <a:t>Notas </a:t>
            </a:r>
            <a:r>
              <a:rPr lang="es-ES" dirty="0" smtClean="0">
                <a:hlinkClick r:id="rId5" action="ppaction://hlinksldjump"/>
              </a:rPr>
              <a:t>informativas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>
                <a:hlinkClick r:id="rId6" action="ppaction://hlinksldjump"/>
              </a:rPr>
              <a:t>Galería multimedia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Estadística/</a:t>
            </a:r>
            <a:r>
              <a:rPr lang="es-ES" dirty="0" err="1"/>
              <a:t>Numeralia</a:t>
            </a:r>
            <a:endParaRPr lang="es-ES" dirty="0"/>
          </a:p>
          <a:p>
            <a:pPr algn="just"/>
            <a:endParaRPr lang="es-ES" sz="1400" dirty="0"/>
          </a:p>
          <a:p>
            <a:r>
              <a:rPr lang="es-ES" dirty="0" smtClean="0"/>
              <a:t>Convenios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04" y="3741686"/>
            <a:ext cx="1658583" cy="373119"/>
          </a:xfrm>
          <a:prstGeom prst="rect">
            <a:avLst/>
          </a:prstGeom>
        </p:spPr>
      </p:pic>
      <p:sp>
        <p:nvSpPr>
          <p:cNvPr id="21" name="CuadroTexto 19"/>
          <p:cNvSpPr txBox="1"/>
          <p:nvPr/>
        </p:nvSpPr>
        <p:spPr>
          <a:xfrm>
            <a:off x="1981700" y="7796727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2" name="CuadroTexto 20"/>
          <p:cNvSpPr txBox="1"/>
          <p:nvPr/>
        </p:nvSpPr>
        <p:spPr>
          <a:xfrm>
            <a:off x="4073031" y="7789231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3" name="Imagen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54014" y="8048863"/>
            <a:ext cx="659198" cy="448352"/>
          </a:xfrm>
          <a:prstGeom prst="rect">
            <a:avLst/>
          </a:prstGeom>
        </p:spPr>
      </p:pic>
      <p:pic>
        <p:nvPicPr>
          <p:cNvPr id="24" name="Imagen 22"/>
          <p:cNvPicPr>
            <a:picLocks noChangeAspect="1"/>
          </p:cNvPicPr>
          <p:nvPr/>
        </p:nvPicPr>
        <p:blipFill rotWithShape="1">
          <a:blip r:embed="rId9" cstate="print"/>
          <a:srcRect t="18677" b="10165"/>
          <a:stretch/>
        </p:blipFill>
        <p:spPr>
          <a:xfrm>
            <a:off x="4813215" y="8079229"/>
            <a:ext cx="756409" cy="408659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943113" y="8035556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23" y="3741686"/>
            <a:ext cx="1842711" cy="471289"/>
          </a:xfrm>
          <a:prstGeom prst="rect">
            <a:avLst/>
          </a:prstGeom>
        </p:spPr>
      </p:pic>
      <p:sp>
        <p:nvSpPr>
          <p:cNvPr id="6" name="5 Flecha abajo"/>
          <p:cNvSpPr/>
          <p:nvPr/>
        </p:nvSpPr>
        <p:spPr>
          <a:xfrm>
            <a:off x="3258748" y="3469857"/>
            <a:ext cx="130557" cy="19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8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28157" y="1589315"/>
            <a:ext cx="438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Sitios de interés</a:t>
            </a:r>
          </a:p>
          <a:p>
            <a:pPr algn="just"/>
            <a:endParaRPr lang="es-ES" dirty="0" smtClean="0"/>
          </a:p>
          <a:p>
            <a:pPr algn="just"/>
            <a:endParaRPr lang="es-ES" sz="1400" dirty="0" smtClean="0"/>
          </a:p>
          <a:p>
            <a:pPr algn="just"/>
            <a:endParaRPr lang="es-ES" sz="1400" dirty="0" smtClean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641778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u="sng" dirty="0" smtClean="0">
                <a:solidFill>
                  <a:schemeClr val="accent1">
                    <a:lumMod val="75000"/>
                  </a:schemeClr>
                </a:solidFill>
              </a:rPr>
              <a:t>Sitios de interés</a:t>
            </a:r>
            <a:endParaRPr lang="es-ES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39097"/>
              </p:ext>
            </p:extLst>
          </p:nvPr>
        </p:nvGraphicFramePr>
        <p:xfrm>
          <a:off x="2250773" y="2217312"/>
          <a:ext cx="435957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15"/>
                <a:gridCol w="3075061"/>
              </a:tblGrid>
              <a:tr h="502920">
                <a:tc>
                  <a:txBody>
                    <a:bodyPr/>
                    <a:lstStyle/>
                    <a:p>
                      <a:endParaRPr lang="es-ES" sz="1300" dirty="0" smtClean="0"/>
                    </a:p>
                    <a:p>
                      <a:endParaRPr lang="es-E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tx1"/>
                          </a:solidFill>
                        </a:rPr>
                        <a:t>Escuelas y Facultades UNACH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tx1"/>
                          </a:solidFill>
                        </a:rPr>
                        <a:t>Revista Espacio I+D,</a:t>
                      </a:r>
                      <a:r>
                        <a:rPr lang="es-ES" sz="1300" baseline="0" dirty="0" smtClean="0">
                          <a:solidFill>
                            <a:schemeClr val="tx1"/>
                          </a:solidFill>
                        </a:rPr>
                        <a:t> “Innovación más desarrollo”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endParaRPr lang="es-ES" sz="1300" dirty="0" smtClean="0"/>
                    </a:p>
                    <a:p>
                      <a:endParaRPr lang="es-E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 smtClean="0">
                          <a:solidFill>
                            <a:schemeClr val="tx1"/>
                          </a:solidFill>
                        </a:rPr>
                        <a:t>ICDL</a:t>
                      </a:r>
                      <a:endParaRPr lang="es-E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 smtClean="0">
                          <a:solidFill>
                            <a:schemeClr val="tx1"/>
                          </a:solidFill>
                        </a:rPr>
                        <a:t>SINED</a:t>
                      </a:r>
                    </a:p>
                    <a:p>
                      <a:endParaRPr lang="es-E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 smtClean="0">
                          <a:solidFill>
                            <a:schemeClr val="tx1"/>
                          </a:solidFill>
                        </a:rPr>
                        <a:t>AMECyD</a:t>
                      </a:r>
                    </a:p>
                    <a:p>
                      <a:endParaRPr lang="es-E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29544" y="2340431"/>
            <a:ext cx="936171" cy="23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Logo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329544" y="2820424"/>
            <a:ext cx="936171" cy="23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Logo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329544" y="3223192"/>
            <a:ext cx="936171" cy="23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Logo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106887" y="1188998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Inicio</a:t>
            </a:r>
            <a:endParaRPr lang="es-ES" sz="1200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CuadroTexto 19"/>
          <p:cNvSpPr txBox="1"/>
          <p:nvPr/>
        </p:nvSpPr>
        <p:spPr>
          <a:xfrm>
            <a:off x="1992333" y="7796727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4" name="CuadroTexto 20"/>
          <p:cNvSpPr txBox="1"/>
          <p:nvPr/>
        </p:nvSpPr>
        <p:spPr>
          <a:xfrm>
            <a:off x="4083666" y="7789231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5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4646" y="8048863"/>
            <a:ext cx="659198" cy="448352"/>
          </a:xfrm>
          <a:prstGeom prst="rect">
            <a:avLst/>
          </a:prstGeom>
        </p:spPr>
      </p:pic>
      <p:pic>
        <p:nvPicPr>
          <p:cNvPr id="26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23848" y="8079229"/>
            <a:ext cx="756409" cy="408659"/>
          </a:xfrm>
          <a:prstGeom prst="rect">
            <a:avLst/>
          </a:prstGeom>
        </p:spPr>
      </p:pic>
      <p:sp>
        <p:nvSpPr>
          <p:cNvPr id="27" name="26 CuadroTexto"/>
          <p:cNvSpPr txBox="1"/>
          <p:nvPr/>
        </p:nvSpPr>
        <p:spPr>
          <a:xfrm>
            <a:off x="5953745" y="8035556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7859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u="sng" dirty="0" smtClean="0">
                <a:solidFill>
                  <a:schemeClr val="accent1">
                    <a:lumMod val="75000"/>
                  </a:schemeClr>
                </a:solidFill>
              </a:rPr>
              <a:t>Suscripción</a:t>
            </a:r>
            <a:endParaRPr lang="es-ES" sz="15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adroTexto 19"/>
          <p:cNvSpPr txBox="1"/>
          <p:nvPr/>
        </p:nvSpPr>
        <p:spPr>
          <a:xfrm>
            <a:off x="1971067" y="7871159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2" name="CuadroTexto 20"/>
          <p:cNvSpPr txBox="1"/>
          <p:nvPr/>
        </p:nvSpPr>
        <p:spPr>
          <a:xfrm>
            <a:off x="4062399" y="7863662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3" name="Imagen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3382" y="8123295"/>
            <a:ext cx="659198" cy="448352"/>
          </a:xfrm>
          <a:prstGeom prst="rect">
            <a:avLst/>
          </a:prstGeom>
        </p:spPr>
      </p:pic>
      <p:pic>
        <p:nvPicPr>
          <p:cNvPr id="24" name="Imagen 22"/>
          <p:cNvPicPr>
            <a:picLocks noChangeAspect="1"/>
          </p:cNvPicPr>
          <p:nvPr/>
        </p:nvPicPr>
        <p:blipFill rotWithShape="1">
          <a:blip r:embed="rId5" cstate="print"/>
          <a:srcRect t="18677" b="10165"/>
          <a:stretch/>
        </p:blipFill>
        <p:spPr>
          <a:xfrm>
            <a:off x="4802582" y="8153661"/>
            <a:ext cx="756409" cy="408659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932480" y="8109986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2128161" y="1356412"/>
            <a:ext cx="43761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Ingrese sus satos a continuación para recibir información actualizada de nuestra oferta de formación.</a:t>
            </a:r>
          </a:p>
          <a:p>
            <a:pPr algn="ctr"/>
            <a:r>
              <a:rPr lang="es-MX" sz="1000" b="1" dirty="0" smtClean="0"/>
              <a:t>Para la UNACH esta información es importante y de uso exclusivo de la Dirección de Educación Continua, por lo que no comparte ni distribuye la información consignada en este formulario.</a:t>
            </a:r>
            <a:endParaRPr lang="es-MX" sz="1000" b="1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32329"/>
              </p:ext>
            </p:extLst>
          </p:nvPr>
        </p:nvGraphicFramePr>
        <p:xfrm>
          <a:off x="2709739" y="2307714"/>
          <a:ext cx="3223782" cy="4534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513"/>
                <a:gridCol w="1619269"/>
              </a:tblGrid>
              <a:tr h="193946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E-mail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03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Nombre completo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71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Apellido</a:t>
                      </a:r>
                      <a:r>
                        <a:rPr lang="es-MX" sz="900" baseline="0" dirty="0" smtClean="0"/>
                        <a:t> completo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Profesión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Empresa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Cargo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Teléfono</a:t>
                      </a:r>
                      <a:r>
                        <a:rPr lang="es-MX" sz="900" baseline="0" dirty="0" smtClean="0"/>
                        <a:t> de oficina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Teléfono</a:t>
                      </a:r>
                      <a:r>
                        <a:rPr lang="es-MX" sz="900" baseline="0" dirty="0" smtClean="0"/>
                        <a:t> celular (opcional)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Dirección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País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Estado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Municipio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s-MX" sz="900" dirty="0" smtClean="0"/>
                        <a:t>Área de su interés (1)</a:t>
                      </a:r>
                      <a:endParaRPr lang="es-MX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Combo</a:t>
                      </a:r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Área de su interés (2)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Combo</a:t>
                      </a:r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Tema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Tipo</a:t>
                      </a:r>
                      <a:r>
                        <a:rPr lang="es-MX" sz="900" baseline="0" dirty="0" smtClean="0"/>
                        <a:t> de formación</a:t>
                      </a:r>
                      <a:endParaRPr lang="es-MX" sz="9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Combo</a:t>
                      </a:r>
                      <a:r>
                        <a:rPr lang="es-MX" sz="1100" baseline="0" dirty="0" smtClean="0"/>
                        <a:t> (curso, talleres)</a:t>
                      </a:r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Comentarios u otras áreas</a:t>
                      </a:r>
                      <a:r>
                        <a:rPr lang="es-MX" sz="900" baseline="0" dirty="0" smtClean="0"/>
                        <a:t> de interés:</a:t>
                      </a:r>
                      <a:endParaRPr lang="es-MX" sz="9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2277377" y="6840747"/>
            <a:ext cx="429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/>
              <a:t>Autoriza a la UNACH para enviar mensajes promocionando las actividades académicas e información.  </a:t>
            </a:r>
            <a:r>
              <a:rPr lang="es-MX" sz="1000" u="sng" dirty="0" smtClean="0">
                <a:solidFill>
                  <a:schemeClr val="accent1">
                    <a:lumMod val="75000"/>
                  </a:schemeClr>
                </a:solidFill>
              </a:rPr>
              <a:t>(Leer Aviso de Privacidad)</a:t>
            </a:r>
            <a:endParaRPr lang="es-MX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4047786" y="7206569"/>
            <a:ext cx="754795" cy="246221"/>
            <a:chOff x="4047783" y="7206525"/>
            <a:chExt cx="754795" cy="246217"/>
          </a:xfrm>
        </p:grpSpPr>
        <p:grpSp>
          <p:nvGrpSpPr>
            <p:cNvPr id="26" name="Grupo 4"/>
            <p:cNvGrpSpPr/>
            <p:nvPr/>
          </p:nvGrpSpPr>
          <p:grpSpPr>
            <a:xfrm>
              <a:off x="4047783" y="7240857"/>
              <a:ext cx="754795" cy="182308"/>
              <a:chOff x="5388184" y="4591899"/>
              <a:chExt cx="980574" cy="401267"/>
            </a:xfrm>
          </p:grpSpPr>
          <p:sp>
            <p:nvSpPr>
              <p:cNvPr id="27" name="Rectángulo 13"/>
              <p:cNvSpPr/>
              <p:nvPr/>
            </p:nvSpPr>
            <p:spPr>
              <a:xfrm>
                <a:off x="5388184" y="4591899"/>
                <a:ext cx="96653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Rectángulo 14"/>
              <p:cNvSpPr/>
              <p:nvPr/>
            </p:nvSpPr>
            <p:spPr>
              <a:xfrm>
                <a:off x="5991768" y="4593056"/>
                <a:ext cx="37699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Triángulo isósceles 2"/>
              <p:cNvSpPr/>
              <p:nvPr/>
            </p:nvSpPr>
            <p:spPr>
              <a:xfrm rot="10800000">
                <a:off x="6084011" y="4712327"/>
                <a:ext cx="192505" cy="13193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6" name="5 CuadroTexto"/>
            <p:cNvSpPr txBox="1"/>
            <p:nvPr/>
          </p:nvSpPr>
          <p:spPr>
            <a:xfrm>
              <a:off x="4137150" y="7206525"/>
              <a:ext cx="272832" cy="246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 smtClean="0"/>
                <a:t>Si</a:t>
              </a:r>
              <a:endParaRPr lang="es-MX" sz="1000" dirty="0"/>
            </a:p>
          </p:txBody>
        </p:sp>
      </p:grpSp>
      <p:sp>
        <p:nvSpPr>
          <p:cNvPr id="30" name="Rectángulo redondeado 3"/>
          <p:cNvSpPr/>
          <p:nvPr/>
        </p:nvSpPr>
        <p:spPr>
          <a:xfrm>
            <a:off x="5799842" y="7340424"/>
            <a:ext cx="704479" cy="294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>
                <a:hlinkClick r:id="rId6" action="ppaction://hlinksldjump"/>
              </a:rPr>
              <a:t>Enviar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29789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u="sng" dirty="0" smtClean="0">
                <a:solidFill>
                  <a:schemeClr val="accent1">
                    <a:lumMod val="75000"/>
                  </a:schemeClr>
                </a:solidFill>
              </a:rPr>
              <a:t>Suscripción</a:t>
            </a:r>
            <a:endParaRPr lang="es-ES" sz="15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106887" y="1188998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hlinkClick r:id="rId3" action="ppaction://hlinksldjump"/>
              </a:rPr>
              <a:t>Inicio</a:t>
            </a:r>
            <a:endParaRPr lang="es-ES" sz="1200" b="1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adroTexto 19"/>
          <p:cNvSpPr txBox="1"/>
          <p:nvPr/>
        </p:nvSpPr>
        <p:spPr>
          <a:xfrm>
            <a:off x="1971067" y="7871159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2" name="CuadroTexto 20"/>
          <p:cNvSpPr txBox="1"/>
          <p:nvPr/>
        </p:nvSpPr>
        <p:spPr>
          <a:xfrm>
            <a:off x="4062399" y="7863662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3" name="Imagen 2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3382" y="8123295"/>
            <a:ext cx="659198" cy="448352"/>
          </a:xfrm>
          <a:prstGeom prst="rect">
            <a:avLst/>
          </a:prstGeom>
        </p:spPr>
      </p:pic>
      <p:pic>
        <p:nvPicPr>
          <p:cNvPr id="24" name="Imagen 22"/>
          <p:cNvPicPr>
            <a:picLocks noChangeAspect="1"/>
          </p:cNvPicPr>
          <p:nvPr/>
        </p:nvPicPr>
        <p:blipFill rotWithShape="1">
          <a:blip r:embed="rId6" cstate="print"/>
          <a:srcRect t="18677" b="10165"/>
          <a:stretch/>
        </p:blipFill>
        <p:spPr>
          <a:xfrm>
            <a:off x="4802582" y="8153661"/>
            <a:ext cx="756409" cy="408659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932480" y="8109986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2133551" y="2090102"/>
            <a:ext cx="4376159" cy="553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/>
              <a:t>Gracias por interesarte por nosotros, en breve nos pondremos en contacto contigo. </a:t>
            </a:r>
          </a:p>
          <a:p>
            <a:pPr algn="ctr"/>
            <a:r>
              <a:rPr lang="es-MX" sz="1000" b="1" dirty="0" smtClean="0"/>
              <a:t>¡Éxitos en tu formación para la vida!</a:t>
            </a:r>
            <a:endParaRPr lang="es-MX" sz="1000" b="1" dirty="0"/>
          </a:p>
        </p:txBody>
      </p:sp>
    </p:spTree>
    <p:extLst>
      <p:ext uri="{BB962C8B-B14F-4D97-AF65-F5344CB8AC3E}">
        <p14:creationId xmlns:p14="http://schemas.microsoft.com/office/powerpoint/2010/main" val="18255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96143" y="5"/>
            <a:ext cx="76200" cy="869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807032" y="1153894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" y="95526"/>
            <a:ext cx="1143000" cy="10934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28158" y="442200"/>
            <a:ext cx="42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DIRECCIÓN DE EDUCACIÓN CONTINUA</a:t>
            </a:r>
            <a:endParaRPr lang="es-ES" sz="2000" b="1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1872345" y="7739751"/>
            <a:ext cx="4898571" cy="1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4609" y="1589321"/>
            <a:ext cx="11947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 smtClean="0"/>
              <a:t>Bienvenida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Conócenos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Directorio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Sala de prensa</a:t>
            </a:r>
          </a:p>
          <a:p>
            <a:endParaRPr lang="es-ES" sz="1400" b="1" dirty="0"/>
          </a:p>
          <a:p>
            <a:r>
              <a:rPr lang="es-ES" sz="1400" b="1" dirty="0" smtClean="0"/>
              <a:t>Sitios de interés</a:t>
            </a:r>
            <a:endParaRPr lang="es-ES" sz="14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94609" y="4259037"/>
            <a:ext cx="1194707" cy="6585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b="1" dirty="0" smtClean="0">
                <a:solidFill>
                  <a:schemeClr val="tx1"/>
                </a:solidFill>
              </a:rPr>
              <a:t>Suscripción</a:t>
            </a:r>
            <a:endParaRPr lang="es-ES" sz="1500" b="1" dirty="0">
              <a:solidFill>
                <a:schemeClr val="tx1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" y="5129555"/>
            <a:ext cx="1103819" cy="65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adroTexto 19"/>
          <p:cNvSpPr txBox="1"/>
          <p:nvPr/>
        </p:nvSpPr>
        <p:spPr>
          <a:xfrm>
            <a:off x="2002966" y="7881791"/>
            <a:ext cx="2253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/>
              <a:t>Blvd</a:t>
            </a:r>
            <a:r>
              <a:rPr lang="es-ES" sz="1100" dirty="0"/>
              <a:t>. Belisario Domínguez Km. 1081. Tuxtla Gutiérrez, </a:t>
            </a:r>
            <a:r>
              <a:rPr lang="es-ES" sz="1100" dirty="0" smtClean="0"/>
              <a:t>Chiapas.</a:t>
            </a:r>
          </a:p>
          <a:p>
            <a:pPr algn="ctr"/>
            <a:r>
              <a:rPr lang="es-ES" sz="1100" dirty="0" smtClean="0"/>
              <a:t>Teléfono: 01 (961) 6178000, </a:t>
            </a:r>
          </a:p>
          <a:p>
            <a:pPr algn="ctr"/>
            <a:r>
              <a:rPr lang="es-ES" sz="1100" dirty="0" smtClean="0"/>
              <a:t>ext. 1355</a:t>
            </a:r>
            <a:endParaRPr lang="es-ES" sz="1100" dirty="0"/>
          </a:p>
        </p:txBody>
      </p:sp>
      <p:sp>
        <p:nvSpPr>
          <p:cNvPr id="22" name="CuadroTexto 20"/>
          <p:cNvSpPr txBox="1"/>
          <p:nvPr/>
        </p:nvSpPr>
        <p:spPr>
          <a:xfrm>
            <a:off x="4094298" y="7874295"/>
            <a:ext cx="160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Síguenos:</a:t>
            </a:r>
          </a:p>
        </p:txBody>
      </p:sp>
      <p:pic>
        <p:nvPicPr>
          <p:cNvPr id="23" name="Imagen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75281" y="8133927"/>
            <a:ext cx="659198" cy="448352"/>
          </a:xfrm>
          <a:prstGeom prst="rect">
            <a:avLst/>
          </a:prstGeom>
        </p:spPr>
      </p:pic>
      <p:pic>
        <p:nvPicPr>
          <p:cNvPr id="24" name="Imagen 22"/>
          <p:cNvPicPr>
            <a:picLocks noChangeAspect="1"/>
          </p:cNvPicPr>
          <p:nvPr/>
        </p:nvPicPr>
        <p:blipFill rotWithShape="1">
          <a:blip r:embed="rId5" cstate="print"/>
          <a:srcRect t="18677" b="10165"/>
          <a:stretch/>
        </p:blipFill>
        <p:spPr>
          <a:xfrm>
            <a:off x="4834481" y="8164293"/>
            <a:ext cx="756409" cy="408659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5964379" y="8120620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Visitas:</a:t>
            </a:r>
          </a:p>
          <a:p>
            <a:r>
              <a:rPr lang="es-MX" sz="1200" b="1" dirty="0" smtClean="0"/>
              <a:t>0001</a:t>
            </a:r>
            <a:endParaRPr lang="es-MX" sz="1200" b="1" dirty="0"/>
          </a:p>
        </p:txBody>
      </p:sp>
      <p:sp>
        <p:nvSpPr>
          <p:cNvPr id="27" name="CuadroTexto 8"/>
          <p:cNvSpPr txBox="1"/>
          <p:nvPr/>
        </p:nvSpPr>
        <p:spPr>
          <a:xfrm>
            <a:off x="3513579" y="3386639"/>
            <a:ext cx="180891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b="1" dirty="0"/>
              <a:t>VER EL CATALOGO COMPLETO</a:t>
            </a:r>
          </a:p>
        </p:txBody>
      </p:sp>
      <p:sp>
        <p:nvSpPr>
          <p:cNvPr id="28" name="CuadroTexto 9"/>
          <p:cNvSpPr txBox="1"/>
          <p:nvPr/>
        </p:nvSpPr>
        <p:spPr>
          <a:xfrm>
            <a:off x="3129644" y="1421360"/>
            <a:ext cx="2586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Bienvenido al </a:t>
            </a:r>
            <a:r>
              <a:rPr lang="es-MX" sz="1000" b="1" dirty="0" smtClean="0"/>
              <a:t>Catálogo </a:t>
            </a:r>
            <a:r>
              <a:rPr lang="es-MX" sz="1000" b="1" dirty="0"/>
              <a:t>de </a:t>
            </a:r>
            <a:r>
              <a:rPr lang="es-MX" sz="1000" b="1" dirty="0" smtClean="0"/>
              <a:t>Formadores</a:t>
            </a:r>
          </a:p>
          <a:p>
            <a:pPr algn="ctr"/>
            <a:r>
              <a:rPr lang="es-MX" sz="1000" dirty="0"/>
              <a:t>¡Docentes de calidad a tu servicio</a:t>
            </a:r>
            <a:r>
              <a:rPr lang="es-MX" sz="1000" dirty="0" smtClean="0"/>
              <a:t>!</a:t>
            </a:r>
            <a:endParaRPr lang="es-MX" sz="1000" dirty="0"/>
          </a:p>
        </p:txBody>
      </p:sp>
      <p:sp>
        <p:nvSpPr>
          <p:cNvPr id="30" name="CuadroTexto 8"/>
          <p:cNvSpPr txBox="1"/>
          <p:nvPr/>
        </p:nvSpPr>
        <p:spPr>
          <a:xfrm>
            <a:off x="2432975" y="3948738"/>
            <a:ext cx="152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hlinkClick r:id="rId6" action="ppaction://hlinksldjump"/>
              </a:rPr>
              <a:t>QUIERO SER FORMADOR</a:t>
            </a:r>
            <a:endParaRPr lang="es-MX" sz="1000" dirty="0"/>
          </a:p>
        </p:txBody>
      </p:sp>
      <p:grpSp>
        <p:nvGrpSpPr>
          <p:cNvPr id="31" name="Grupo 4"/>
          <p:cNvGrpSpPr/>
          <p:nvPr/>
        </p:nvGrpSpPr>
        <p:grpSpPr>
          <a:xfrm>
            <a:off x="3444252" y="2118588"/>
            <a:ext cx="877378" cy="246221"/>
            <a:chOff x="5388184" y="4591899"/>
            <a:chExt cx="980574" cy="401267"/>
          </a:xfrm>
        </p:grpSpPr>
        <p:sp>
          <p:nvSpPr>
            <p:cNvPr id="32" name="Rectángulo 13"/>
            <p:cNvSpPr/>
            <p:nvPr/>
          </p:nvSpPr>
          <p:spPr>
            <a:xfrm>
              <a:off x="5388184" y="4591899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33" name="Rectángulo 14"/>
            <p:cNvSpPr/>
            <p:nvPr/>
          </p:nvSpPr>
          <p:spPr>
            <a:xfrm>
              <a:off x="5991768" y="4593056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34" name="Triángulo isósceles 2"/>
            <p:cNvSpPr/>
            <p:nvPr/>
          </p:nvSpPr>
          <p:spPr>
            <a:xfrm rot="10800000">
              <a:off x="6084011" y="4712327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37" name="CuadroTexto 8"/>
          <p:cNvSpPr txBox="1"/>
          <p:nvPr/>
        </p:nvSpPr>
        <p:spPr>
          <a:xfrm>
            <a:off x="4970694" y="3994899"/>
            <a:ext cx="13325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dirty="0"/>
              <a:t>SOY UNACH</a:t>
            </a:r>
          </a:p>
          <a:p>
            <a:r>
              <a:rPr lang="es-MX" sz="1000" dirty="0"/>
              <a:t>SOY EXTERNO</a:t>
            </a:r>
          </a:p>
        </p:txBody>
      </p:sp>
      <p:sp>
        <p:nvSpPr>
          <p:cNvPr id="38" name="CuadroTexto 6"/>
          <p:cNvSpPr txBox="1"/>
          <p:nvPr/>
        </p:nvSpPr>
        <p:spPr>
          <a:xfrm>
            <a:off x="4566214" y="2060919"/>
            <a:ext cx="1955356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dirty="0" smtClean="0">
                <a:hlinkClick r:id="rId7" action="ppaction://hlinksldjump"/>
              </a:rPr>
              <a:t>ÁREA DE FORMACIÓN</a:t>
            </a:r>
            <a:endParaRPr lang="es-MX" sz="1000" dirty="0" smtClean="0"/>
          </a:p>
          <a:p>
            <a:r>
              <a:rPr lang="es-MX" sz="1000" dirty="0" smtClean="0"/>
              <a:t>NOMBRE</a:t>
            </a:r>
          </a:p>
          <a:p>
            <a:r>
              <a:rPr lang="es-MX" sz="1000" dirty="0" smtClean="0"/>
              <a:t>FORMADORES UNACH</a:t>
            </a:r>
          </a:p>
          <a:p>
            <a:r>
              <a:rPr lang="es-MX" sz="1000" dirty="0" smtClean="0"/>
              <a:t>FORMADORES EXTERNOS</a:t>
            </a:r>
          </a:p>
          <a:p>
            <a:r>
              <a:rPr lang="es-MX" sz="1000" dirty="0" smtClean="0"/>
              <a:t>FORMADORES INTERNACIONALES</a:t>
            </a:r>
            <a:endParaRPr lang="es-MX" sz="1000" dirty="0"/>
          </a:p>
        </p:txBody>
      </p:sp>
      <p:grpSp>
        <p:nvGrpSpPr>
          <p:cNvPr id="39" name="Grupo 4"/>
          <p:cNvGrpSpPr/>
          <p:nvPr/>
        </p:nvGrpSpPr>
        <p:grpSpPr>
          <a:xfrm>
            <a:off x="3996741" y="3948738"/>
            <a:ext cx="899017" cy="310303"/>
            <a:chOff x="5388184" y="4591899"/>
            <a:chExt cx="980574" cy="401267"/>
          </a:xfrm>
        </p:grpSpPr>
        <p:sp>
          <p:nvSpPr>
            <p:cNvPr id="40" name="Rectángulo 13"/>
            <p:cNvSpPr/>
            <p:nvPr/>
          </p:nvSpPr>
          <p:spPr>
            <a:xfrm>
              <a:off x="5388184" y="4591899"/>
              <a:ext cx="96653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41" name="Rectángulo 14"/>
            <p:cNvSpPr/>
            <p:nvPr/>
          </p:nvSpPr>
          <p:spPr>
            <a:xfrm>
              <a:off x="5991768" y="4593056"/>
              <a:ext cx="3769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  <p:sp>
          <p:nvSpPr>
            <p:cNvPr id="42" name="Triángulo isósceles 2"/>
            <p:cNvSpPr/>
            <p:nvPr/>
          </p:nvSpPr>
          <p:spPr>
            <a:xfrm rot="10800000">
              <a:off x="6084011" y="4712327"/>
              <a:ext cx="192505" cy="13193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3" name="2 Rectángulo"/>
          <p:cNvSpPr/>
          <p:nvPr/>
        </p:nvSpPr>
        <p:spPr>
          <a:xfrm>
            <a:off x="2432979" y="2118593"/>
            <a:ext cx="8563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000" dirty="0"/>
              <a:t>BUSCAR POR</a:t>
            </a:r>
          </a:p>
        </p:txBody>
      </p:sp>
    </p:spTree>
    <p:extLst>
      <p:ext uri="{BB962C8B-B14F-4D97-AF65-F5344CB8AC3E}">
        <p14:creationId xmlns:p14="http://schemas.microsoft.com/office/powerpoint/2010/main" val="170935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3109</Words>
  <Application>Microsoft Office PowerPoint</Application>
  <PresentationFormat>Carta (216 x 279 mm)</PresentationFormat>
  <Paragraphs>976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Ciro</dc:creator>
  <cp:lastModifiedBy>User</cp:lastModifiedBy>
  <cp:revision>108</cp:revision>
  <dcterms:created xsi:type="dcterms:W3CDTF">2015-02-04T16:19:19Z</dcterms:created>
  <dcterms:modified xsi:type="dcterms:W3CDTF">2015-02-13T16:20:24Z</dcterms:modified>
</cp:coreProperties>
</file>