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460CB-BE97-447C-B246-F0D8B5EB795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31AC-CB19-42E9-A94C-4934B79D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7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9EBC-C951-451A-8566-9B8506F3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A95E23-8E13-4BE2-848F-9B153E19D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504" y="1901952"/>
            <a:ext cx="5815582" cy="1664208"/>
          </a:xfrm>
        </p:spPr>
        <p:txBody>
          <a:bodyPr>
            <a:normAutofit/>
          </a:bodyPr>
          <a:lstStyle>
            <a:lvl1pPr marL="0" indent="0">
              <a:buNone/>
              <a:defRPr sz="2300"/>
            </a:lvl1pPr>
          </a:lstStyle>
          <a:p>
            <a:pPr lvl="0"/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0E9030BC-17ED-4837-A706-F6D6D4635B2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03502" y="3566160"/>
            <a:ext cx="5815584" cy="185623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D89B115-B007-416A-93DE-B308B9AB58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3504" y="5422392"/>
            <a:ext cx="5815582" cy="4389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3C4C16-A6D8-424B-A13D-51BA0308B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9086" y="1399032"/>
            <a:ext cx="4782312" cy="479145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2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 noChangeAspect="1"/>
          </p:cNvSpPr>
          <p:nvPr>
            <p:ph type="body" sz="quarter" idx="12"/>
          </p:nvPr>
        </p:nvSpPr>
        <p:spPr>
          <a:xfrm>
            <a:off x="420945" y="1280160"/>
            <a:ext cx="10514786" cy="4331746"/>
          </a:xfrm>
        </p:spPr>
        <p:txBody>
          <a:bodyPr anchor="ctr" anchorCtr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1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20946" y="1280160"/>
            <a:ext cx="4786054" cy="82391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6491" y="1280160"/>
            <a:ext cx="5320139" cy="82391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06765" y="2194561"/>
            <a:ext cx="4787535" cy="388351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3"/>
          </p:nvPr>
        </p:nvSpPr>
        <p:spPr>
          <a:xfrm>
            <a:off x="5664200" y="2194561"/>
            <a:ext cx="5296243" cy="388351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68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20946" y="1280160"/>
            <a:ext cx="4779433" cy="478894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666805" y="1280160"/>
            <a:ext cx="5268925" cy="478894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96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F2C2944-E466-4856-BBC0-DE407A688D4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48358" y="1400518"/>
            <a:ext cx="4779433" cy="478894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1C47ED5-8F97-469D-A0BB-E50F55ADC4E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1601" y="5283200"/>
            <a:ext cx="5623030" cy="43595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9133A737-F88D-4C8D-B04C-3FA552A4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9168" y="1901547"/>
            <a:ext cx="5623030" cy="18542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81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ne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20946" y="1280160"/>
            <a:ext cx="4779433" cy="478894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666805" y="1280160"/>
            <a:ext cx="5268925" cy="478894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93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20522" y="1280160"/>
            <a:ext cx="5255683" cy="23326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89401" y="1279526"/>
            <a:ext cx="4883399" cy="47720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20522" y="3718934"/>
            <a:ext cx="5255683" cy="23326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40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1" y="-5942"/>
            <a:ext cx="12191998" cy="6903720"/>
            <a:chOff x="1" y="2698"/>
            <a:chExt cx="12191998" cy="6855302"/>
          </a:xfrm>
        </p:grpSpPr>
        <p:pic>
          <p:nvPicPr>
            <p:cNvPr id="16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7" b="970"/>
            <a:stretch/>
          </p:blipFill>
          <p:spPr bwMode="auto">
            <a:xfrm>
              <a:off x="1" y="2698"/>
              <a:ext cx="609599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20" r="996" b="970"/>
            <a:stretch/>
          </p:blipFill>
          <p:spPr bwMode="auto">
            <a:xfrm>
              <a:off x="5986930" y="2698"/>
              <a:ext cx="620506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9735892" y="2845967"/>
            <a:ext cx="1997829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3433" y="947415"/>
            <a:ext cx="1964267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7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2011681" y="1969705"/>
            <a:ext cx="7841402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60825" y="4419881"/>
            <a:ext cx="4692257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70185" y="5080517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64429" y="4774552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653044"/>
            <a:ext cx="11540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BRNDEXP 2.1 0714     © 2014 Cerner Corporation.  All rights reserved.  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561332" y="6474369"/>
            <a:ext cx="42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‹#›</a:t>
            </a:fld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432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" y="-5941"/>
            <a:ext cx="12191999" cy="6903720"/>
            <a:chOff x="1" y="2699"/>
            <a:chExt cx="12191999" cy="6855302"/>
          </a:xfrm>
        </p:grpSpPr>
        <p:pic>
          <p:nvPicPr>
            <p:cNvPr id="25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7" b="970"/>
            <a:stretch/>
          </p:blipFill>
          <p:spPr bwMode="auto">
            <a:xfrm>
              <a:off x="1" y="2699"/>
              <a:ext cx="609599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14" r="996" b="970"/>
            <a:stretch/>
          </p:blipFill>
          <p:spPr bwMode="auto">
            <a:xfrm>
              <a:off x="5995570" y="2699"/>
              <a:ext cx="6196430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Box 18"/>
          <p:cNvSpPr txBox="1"/>
          <p:nvPr userDrawn="1"/>
        </p:nvSpPr>
        <p:spPr>
          <a:xfrm>
            <a:off x="9735892" y="2845967"/>
            <a:ext cx="1997829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3433" y="947415"/>
            <a:ext cx="1964267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60825" y="4419881"/>
            <a:ext cx="4692257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70185" y="5080517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64429" y="4774552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  <p:sp>
        <p:nvSpPr>
          <p:cNvPr id="13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2011681" y="1969705"/>
            <a:ext cx="7841402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0" y="6653044"/>
            <a:ext cx="11540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BRNDEXP 2.1 0714     © 2014 Cerner Corporation.  All rights reserved.  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561332" y="6474369"/>
            <a:ext cx="42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‹#›</a:t>
            </a:fld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50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0" y="4343401"/>
            <a:ext cx="7012517" cy="2087563"/>
            <a:chOff x="-422728" y="4800600"/>
            <a:chExt cx="5805606" cy="1695965"/>
          </a:xfrm>
        </p:grpSpPr>
        <p:pic>
          <p:nvPicPr>
            <p:cNvPr id="4" name="Picture 15" descr="angle_bar.png" hidden="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2728" y="4800600"/>
              <a:ext cx="5796910" cy="16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6" descr="angle_bar.png" hidden="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4032" y="4801990"/>
              <a:ext cx="5796910" cy="16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9735892" y="2845967"/>
            <a:ext cx="1997829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3433" y="947415"/>
            <a:ext cx="1964267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60825" y="4419881"/>
            <a:ext cx="4692257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70185" y="5080517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64429" y="4774552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  <p:sp>
        <p:nvSpPr>
          <p:cNvPr id="13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2011681" y="1969705"/>
            <a:ext cx="7841402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0" y="6653044"/>
            <a:ext cx="11540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>
                <a:solidFill>
                  <a:schemeClr val="tx1"/>
                </a:solidFill>
              </a:rPr>
              <a:t>BRNDEXP 2.1 0714     © 2014 Cerner Corporation.  All rights reserved.  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1332" y="6474369"/>
            <a:ext cx="42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‹#›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38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653044"/>
            <a:ext cx="11540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>
                <a:solidFill>
                  <a:schemeClr val="tx1"/>
                </a:solidFill>
              </a:rPr>
              <a:t>BRNDEXP 2.1 0714     © 2014 Cerner Corporation.  All rights reserved.  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1332" y="6474369"/>
            <a:ext cx="42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‹#›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6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ne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F2C2944-E466-4856-BBC0-DE407A688D4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072" y="1133856"/>
            <a:ext cx="7708392" cy="44439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6652CCD5-ADD4-4E95-90A0-6CB23C9E3E6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522208" y="1335024"/>
            <a:ext cx="2743200" cy="49286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able Placeholder 3">
            <a:extLst>
              <a:ext uri="{FF2B5EF4-FFF2-40B4-BE49-F238E27FC236}">
                <a16:creationId xmlns:a16="http://schemas.microsoft.com/office/drawing/2014/main" id="{53ED0295-3B69-472B-8A54-9244EEBF8EF1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76071" y="5577840"/>
            <a:ext cx="7708392" cy="11155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61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FB0D72C-71E9-4ED3-892B-A638403BA3F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41248" y="1133856"/>
            <a:ext cx="10506456" cy="51206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280B8-168D-4898-A2BE-86E17D379B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248" y="6272784"/>
            <a:ext cx="10506456" cy="310896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9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imar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FB0D72C-71E9-4ED3-892B-A638403BA3F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12064" y="1188719"/>
            <a:ext cx="10899648" cy="529437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1" y="-5942"/>
            <a:ext cx="12191998" cy="6903720"/>
            <a:chOff x="1" y="2698"/>
            <a:chExt cx="12191998" cy="6855302"/>
          </a:xfrm>
        </p:grpSpPr>
        <p:pic>
          <p:nvPicPr>
            <p:cNvPr id="19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7" b="970"/>
            <a:stretch/>
          </p:blipFill>
          <p:spPr bwMode="auto">
            <a:xfrm>
              <a:off x="1" y="2698"/>
              <a:ext cx="609599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20" r="996" b="970"/>
            <a:stretch/>
          </p:blipFill>
          <p:spPr bwMode="auto">
            <a:xfrm>
              <a:off x="5986930" y="2698"/>
              <a:ext cx="620506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14867" y="5300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14867" y="5728919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1180" y="2250764"/>
            <a:ext cx="12203178" cy="2371824"/>
            <a:chOff x="-11180" y="2250764"/>
            <a:chExt cx="12203178" cy="2371824"/>
          </a:xfrm>
        </p:grpSpPr>
        <p:sp>
          <p:nvSpPr>
            <p:cNvPr id="14" name="Rectangle 7"/>
            <p:cNvSpPr>
              <a:spLocks/>
            </p:cNvSpPr>
            <p:nvPr userDrawn="1"/>
          </p:nvSpPr>
          <p:spPr bwMode="auto">
            <a:xfrm>
              <a:off x="1" y="2252755"/>
              <a:ext cx="12191997" cy="2365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3608" tIns="21804" rIns="43608" bIns="21804" anchor="ctr"/>
            <a:lstStyle/>
            <a:p>
              <a:pPr algn="ctr" defTabSz="215900"/>
              <a:endParaRPr lang="en-US" sz="1800" dirty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15" name="Parallelogram 11"/>
            <p:cNvSpPr/>
            <p:nvPr userDrawn="1"/>
          </p:nvSpPr>
          <p:spPr bwMode="auto">
            <a:xfrm>
              <a:off x="-11180" y="2250764"/>
              <a:ext cx="8474314" cy="2371824"/>
            </a:xfrm>
            <a:custGeom>
              <a:avLst/>
              <a:gdLst>
                <a:gd name="connsiteX0" fmla="*/ 0 w 7110584"/>
                <a:gd name="connsiteY0" fmla="*/ 2367666 h 2367666"/>
                <a:gd name="connsiteX1" fmla="*/ 775198 w 7110584"/>
                <a:gd name="connsiteY1" fmla="*/ 0 h 2367666"/>
                <a:gd name="connsiteX2" fmla="*/ 7110584 w 7110584"/>
                <a:gd name="connsiteY2" fmla="*/ 0 h 2367666"/>
                <a:gd name="connsiteX3" fmla="*/ 6335386 w 7110584"/>
                <a:gd name="connsiteY3" fmla="*/ 2367666 h 2367666"/>
                <a:gd name="connsiteX4" fmla="*/ 0 w 7110584"/>
                <a:gd name="connsiteY4" fmla="*/ 2367666 h 2367666"/>
                <a:gd name="connsiteX0" fmla="*/ 0 w 7110584"/>
                <a:gd name="connsiteY0" fmla="*/ 2367666 h 2367666"/>
                <a:gd name="connsiteX1" fmla="*/ 820442 w 7110584"/>
                <a:gd name="connsiteY1" fmla="*/ 0 h 2367666"/>
                <a:gd name="connsiteX2" fmla="*/ 7110584 w 7110584"/>
                <a:gd name="connsiteY2" fmla="*/ 0 h 2367666"/>
                <a:gd name="connsiteX3" fmla="*/ 6335386 w 7110584"/>
                <a:gd name="connsiteY3" fmla="*/ 2367666 h 2367666"/>
                <a:gd name="connsiteX4" fmla="*/ 0 w 7110584"/>
                <a:gd name="connsiteY4" fmla="*/ 2367666 h 2367666"/>
                <a:gd name="connsiteX0" fmla="*/ 0 w 6291434"/>
                <a:gd name="connsiteY0" fmla="*/ 2367666 h 2367666"/>
                <a:gd name="connsiteX1" fmla="*/ 1292 w 6291434"/>
                <a:gd name="connsiteY1" fmla="*/ 0 h 2367666"/>
                <a:gd name="connsiteX2" fmla="*/ 6291434 w 6291434"/>
                <a:gd name="connsiteY2" fmla="*/ 0 h 2367666"/>
                <a:gd name="connsiteX3" fmla="*/ 5516236 w 6291434"/>
                <a:gd name="connsiteY3" fmla="*/ 2367666 h 2367666"/>
                <a:gd name="connsiteX4" fmla="*/ 0 w 6291434"/>
                <a:gd name="connsiteY4" fmla="*/ 2367666 h 2367666"/>
                <a:gd name="connsiteX0" fmla="*/ 2176220 w 8467654"/>
                <a:gd name="connsiteY0" fmla="*/ 2367666 h 2367666"/>
                <a:gd name="connsiteX1" fmla="*/ 0 w 8467654"/>
                <a:gd name="connsiteY1" fmla="*/ 0 h 2367666"/>
                <a:gd name="connsiteX2" fmla="*/ 8467654 w 8467654"/>
                <a:gd name="connsiteY2" fmla="*/ 0 h 2367666"/>
                <a:gd name="connsiteX3" fmla="*/ 7692456 w 8467654"/>
                <a:gd name="connsiteY3" fmla="*/ 2367666 h 2367666"/>
                <a:gd name="connsiteX4" fmla="*/ 2176220 w 8467654"/>
                <a:gd name="connsiteY4" fmla="*/ 2367666 h 2367666"/>
                <a:gd name="connsiteX0" fmla="*/ 0 w 8476695"/>
                <a:gd name="connsiteY0" fmla="*/ 2359917 h 2367666"/>
                <a:gd name="connsiteX1" fmla="*/ 9041 w 8476695"/>
                <a:gd name="connsiteY1" fmla="*/ 0 h 2367666"/>
                <a:gd name="connsiteX2" fmla="*/ 8476695 w 8476695"/>
                <a:gd name="connsiteY2" fmla="*/ 0 h 2367666"/>
                <a:gd name="connsiteX3" fmla="*/ 7701497 w 8476695"/>
                <a:gd name="connsiteY3" fmla="*/ 2367666 h 2367666"/>
                <a:gd name="connsiteX4" fmla="*/ 0 w 8476695"/>
                <a:gd name="connsiteY4" fmla="*/ 2359917 h 2367666"/>
                <a:gd name="connsiteX0" fmla="*/ 0 w 8474314"/>
                <a:gd name="connsiteY0" fmla="*/ 2371824 h 2371824"/>
                <a:gd name="connsiteX1" fmla="*/ 6660 w 8474314"/>
                <a:gd name="connsiteY1" fmla="*/ 0 h 2371824"/>
                <a:gd name="connsiteX2" fmla="*/ 8474314 w 8474314"/>
                <a:gd name="connsiteY2" fmla="*/ 0 h 2371824"/>
                <a:gd name="connsiteX3" fmla="*/ 7699116 w 8474314"/>
                <a:gd name="connsiteY3" fmla="*/ 2367666 h 2371824"/>
                <a:gd name="connsiteX4" fmla="*/ 0 w 8474314"/>
                <a:gd name="connsiteY4" fmla="*/ 2371824 h 23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4314" h="2371824">
                  <a:moveTo>
                    <a:pt x="0" y="2371824"/>
                  </a:moveTo>
                  <a:cubicBezTo>
                    <a:pt x="431" y="1582602"/>
                    <a:pt x="6229" y="789222"/>
                    <a:pt x="6660" y="0"/>
                  </a:cubicBezTo>
                  <a:lnTo>
                    <a:pt x="8474314" y="0"/>
                  </a:lnTo>
                  <a:lnTo>
                    <a:pt x="7699116" y="2367666"/>
                  </a:lnTo>
                  <a:lnTo>
                    <a:pt x="0" y="237182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6401" y="3099583"/>
              <a:ext cx="2735504" cy="671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14867" y="6342054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October 13, 2016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 userDrawn="1">
            <p:ph type="title"/>
          </p:nvPr>
        </p:nvSpPr>
        <p:spPr>
          <a:xfrm>
            <a:off x="414338" y="2259017"/>
            <a:ext cx="6857586" cy="237066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3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2482" y="1426872"/>
            <a:ext cx="12204482" cy="3070517"/>
            <a:chOff x="-12482" y="1426872"/>
            <a:chExt cx="12204482" cy="3070517"/>
          </a:xfrm>
        </p:grpSpPr>
        <p:pic>
          <p:nvPicPr>
            <p:cNvPr id="14" name="Picture 13" descr="FAN9016905.JPG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89711" y="1466071"/>
              <a:ext cx="4102289" cy="2734859"/>
            </a:xfrm>
            <a:prstGeom prst="rect">
              <a:avLst/>
            </a:prstGeom>
          </p:spPr>
        </p:pic>
        <p:sp>
          <p:nvSpPr>
            <p:cNvPr id="19" name="Parallelogram 22"/>
            <p:cNvSpPr/>
            <p:nvPr userDrawn="1"/>
          </p:nvSpPr>
          <p:spPr bwMode="auto">
            <a:xfrm>
              <a:off x="3039403" y="1426872"/>
              <a:ext cx="6234000" cy="2853743"/>
            </a:xfrm>
            <a:custGeom>
              <a:avLst/>
              <a:gdLst>
                <a:gd name="connsiteX0" fmla="*/ 0 w 7305563"/>
                <a:gd name="connsiteY0" fmla="*/ 2853743 h 2853743"/>
                <a:gd name="connsiteX1" fmla="*/ 934344 w 7305563"/>
                <a:gd name="connsiteY1" fmla="*/ 0 h 2853743"/>
                <a:gd name="connsiteX2" fmla="*/ 7305563 w 7305563"/>
                <a:gd name="connsiteY2" fmla="*/ 0 h 2853743"/>
                <a:gd name="connsiteX3" fmla="*/ 6371219 w 7305563"/>
                <a:gd name="connsiteY3" fmla="*/ 2853743 h 2853743"/>
                <a:gd name="connsiteX4" fmla="*/ 0 w 7305563"/>
                <a:gd name="connsiteY4" fmla="*/ 2853743 h 2853743"/>
                <a:gd name="connsiteX0" fmla="*/ 137219 w 6371219"/>
                <a:gd name="connsiteY0" fmla="*/ 2853743 h 2853743"/>
                <a:gd name="connsiteX1" fmla="*/ 0 w 6371219"/>
                <a:gd name="connsiteY1" fmla="*/ 0 h 2853743"/>
                <a:gd name="connsiteX2" fmla="*/ 6371219 w 6371219"/>
                <a:gd name="connsiteY2" fmla="*/ 0 h 2853743"/>
                <a:gd name="connsiteX3" fmla="*/ 5436875 w 6371219"/>
                <a:gd name="connsiteY3" fmla="*/ 2853743 h 2853743"/>
                <a:gd name="connsiteX4" fmla="*/ 137219 w 6371219"/>
                <a:gd name="connsiteY4" fmla="*/ 2853743 h 2853743"/>
                <a:gd name="connsiteX0" fmla="*/ 0 w 6234000"/>
                <a:gd name="connsiteY0" fmla="*/ 2853743 h 2853743"/>
                <a:gd name="connsiteX1" fmla="*/ 3275 w 6234000"/>
                <a:gd name="connsiteY1" fmla="*/ 0 h 2853743"/>
                <a:gd name="connsiteX2" fmla="*/ 6234000 w 6234000"/>
                <a:gd name="connsiteY2" fmla="*/ 0 h 2853743"/>
                <a:gd name="connsiteX3" fmla="*/ 5299656 w 6234000"/>
                <a:gd name="connsiteY3" fmla="*/ 2853743 h 2853743"/>
                <a:gd name="connsiteX4" fmla="*/ 0 w 6234000"/>
                <a:gd name="connsiteY4" fmla="*/ 2853743 h 28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000" h="2853743">
                  <a:moveTo>
                    <a:pt x="0" y="2853743"/>
                  </a:moveTo>
                  <a:cubicBezTo>
                    <a:pt x="1092" y="1902495"/>
                    <a:pt x="2183" y="951248"/>
                    <a:pt x="3275" y="0"/>
                  </a:cubicBezTo>
                  <a:lnTo>
                    <a:pt x="6234000" y="0"/>
                  </a:lnTo>
                  <a:lnTo>
                    <a:pt x="5299656" y="2853743"/>
                  </a:lnTo>
                  <a:lnTo>
                    <a:pt x="0" y="2853743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lang="en-US"/>
            </a:p>
          </p:txBody>
        </p:sp>
        <p:sp>
          <p:nvSpPr>
            <p:cNvPr id="20" name="Parallelogram 21"/>
            <p:cNvSpPr/>
            <p:nvPr userDrawn="1"/>
          </p:nvSpPr>
          <p:spPr bwMode="auto">
            <a:xfrm>
              <a:off x="-12482" y="1469926"/>
              <a:ext cx="9105682" cy="2724249"/>
            </a:xfrm>
            <a:custGeom>
              <a:avLst/>
              <a:gdLst>
                <a:gd name="connsiteX0" fmla="*/ 0 w 6974060"/>
                <a:gd name="connsiteY0" fmla="*/ 2724249 h 2724249"/>
                <a:gd name="connsiteX1" fmla="*/ 891946 w 6974060"/>
                <a:gd name="connsiteY1" fmla="*/ 0 h 2724249"/>
                <a:gd name="connsiteX2" fmla="*/ 6974060 w 6974060"/>
                <a:gd name="connsiteY2" fmla="*/ 0 h 2724249"/>
                <a:gd name="connsiteX3" fmla="*/ 6082114 w 6974060"/>
                <a:gd name="connsiteY3" fmla="*/ 2724249 h 2724249"/>
                <a:gd name="connsiteX4" fmla="*/ 0 w 6974060"/>
                <a:gd name="connsiteY4" fmla="*/ 2724249 h 2724249"/>
                <a:gd name="connsiteX0" fmla="*/ 0 w 6974060"/>
                <a:gd name="connsiteY0" fmla="*/ 2724249 h 2724249"/>
                <a:gd name="connsiteX1" fmla="*/ 922902 w 6974060"/>
                <a:gd name="connsiteY1" fmla="*/ 0 h 2724249"/>
                <a:gd name="connsiteX2" fmla="*/ 6974060 w 6974060"/>
                <a:gd name="connsiteY2" fmla="*/ 0 h 2724249"/>
                <a:gd name="connsiteX3" fmla="*/ 6082114 w 6974060"/>
                <a:gd name="connsiteY3" fmla="*/ 2724249 h 2724249"/>
                <a:gd name="connsiteX4" fmla="*/ 0 w 6974060"/>
                <a:gd name="connsiteY4" fmla="*/ 2724249 h 2724249"/>
                <a:gd name="connsiteX0" fmla="*/ 0 w 6052516"/>
                <a:gd name="connsiteY0" fmla="*/ 2724249 h 2724249"/>
                <a:gd name="connsiteX1" fmla="*/ 1358 w 6052516"/>
                <a:gd name="connsiteY1" fmla="*/ 0 h 2724249"/>
                <a:gd name="connsiteX2" fmla="*/ 6052516 w 6052516"/>
                <a:gd name="connsiteY2" fmla="*/ 0 h 2724249"/>
                <a:gd name="connsiteX3" fmla="*/ 5160570 w 6052516"/>
                <a:gd name="connsiteY3" fmla="*/ 2724249 h 2724249"/>
                <a:gd name="connsiteX4" fmla="*/ 0 w 6052516"/>
                <a:gd name="connsiteY4" fmla="*/ 2724249 h 2724249"/>
                <a:gd name="connsiteX0" fmla="*/ 3051808 w 9104324"/>
                <a:gd name="connsiteY0" fmla="*/ 2724249 h 2724249"/>
                <a:gd name="connsiteX1" fmla="*/ 0 w 9104324"/>
                <a:gd name="connsiteY1" fmla="*/ 0 h 2724249"/>
                <a:gd name="connsiteX2" fmla="*/ 9104324 w 9104324"/>
                <a:gd name="connsiteY2" fmla="*/ 0 h 2724249"/>
                <a:gd name="connsiteX3" fmla="*/ 8212378 w 9104324"/>
                <a:gd name="connsiteY3" fmla="*/ 2724249 h 2724249"/>
                <a:gd name="connsiteX4" fmla="*/ 3051808 w 9104324"/>
                <a:gd name="connsiteY4" fmla="*/ 2724249 h 2724249"/>
                <a:gd name="connsiteX0" fmla="*/ 0 w 9105682"/>
                <a:gd name="connsiteY0" fmla="*/ 2724249 h 2724249"/>
                <a:gd name="connsiteX1" fmla="*/ 1358 w 9105682"/>
                <a:gd name="connsiteY1" fmla="*/ 0 h 2724249"/>
                <a:gd name="connsiteX2" fmla="*/ 9105682 w 9105682"/>
                <a:gd name="connsiteY2" fmla="*/ 0 h 2724249"/>
                <a:gd name="connsiteX3" fmla="*/ 8213736 w 9105682"/>
                <a:gd name="connsiteY3" fmla="*/ 2724249 h 2724249"/>
                <a:gd name="connsiteX4" fmla="*/ 0 w 9105682"/>
                <a:gd name="connsiteY4" fmla="*/ 2724249 h 272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5682" h="2724249">
                  <a:moveTo>
                    <a:pt x="0" y="2724249"/>
                  </a:moveTo>
                  <a:cubicBezTo>
                    <a:pt x="453" y="1816166"/>
                    <a:pt x="905" y="908083"/>
                    <a:pt x="1358" y="0"/>
                  </a:cubicBezTo>
                  <a:lnTo>
                    <a:pt x="9105682" y="0"/>
                  </a:lnTo>
                  <a:lnTo>
                    <a:pt x="8213736" y="2724249"/>
                  </a:lnTo>
                  <a:lnTo>
                    <a:pt x="0" y="2724249"/>
                  </a:lnTo>
                  <a:close/>
                </a:path>
              </a:pathLst>
            </a:custGeom>
            <a:solidFill>
              <a:srgbClr val="0D94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Parallelogram 24"/>
            <p:cNvSpPr/>
            <p:nvPr userDrawn="1"/>
          </p:nvSpPr>
          <p:spPr bwMode="auto">
            <a:xfrm>
              <a:off x="-6941" y="3808793"/>
              <a:ext cx="7624560" cy="688596"/>
            </a:xfrm>
            <a:custGeom>
              <a:avLst/>
              <a:gdLst>
                <a:gd name="connsiteX0" fmla="*/ 0 w 4800600"/>
                <a:gd name="connsiteY0" fmla="*/ 688596 h 688596"/>
                <a:gd name="connsiteX1" fmla="*/ 225453 w 4800600"/>
                <a:gd name="connsiteY1" fmla="*/ 0 h 688596"/>
                <a:gd name="connsiteX2" fmla="*/ 4800600 w 4800600"/>
                <a:gd name="connsiteY2" fmla="*/ 0 h 688596"/>
                <a:gd name="connsiteX3" fmla="*/ 4575147 w 4800600"/>
                <a:gd name="connsiteY3" fmla="*/ 688596 h 688596"/>
                <a:gd name="connsiteX4" fmla="*/ 0 w 4800600"/>
                <a:gd name="connsiteY4" fmla="*/ 688596 h 688596"/>
                <a:gd name="connsiteX0" fmla="*/ 0 w 4583906"/>
                <a:gd name="connsiteY0" fmla="*/ 688596 h 688596"/>
                <a:gd name="connsiteX1" fmla="*/ 8759 w 4583906"/>
                <a:gd name="connsiteY1" fmla="*/ 0 h 688596"/>
                <a:gd name="connsiteX2" fmla="*/ 4583906 w 4583906"/>
                <a:gd name="connsiteY2" fmla="*/ 0 h 688596"/>
                <a:gd name="connsiteX3" fmla="*/ 4358453 w 4583906"/>
                <a:gd name="connsiteY3" fmla="*/ 688596 h 688596"/>
                <a:gd name="connsiteX4" fmla="*/ 0 w 4583906"/>
                <a:gd name="connsiteY4" fmla="*/ 688596 h 688596"/>
                <a:gd name="connsiteX0" fmla="*/ 0 w 4579143"/>
                <a:gd name="connsiteY0" fmla="*/ 688596 h 688596"/>
                <a:gd name="connsiteX1" fmla="*/ 3996 w 4579143"/>
                <a:gd name="connsiteY1" fmla="*/ 0 h 688596"/>
                <a:gd name="connsiteX2" fmla="*/ 4579143 w 4579143"/>
                <a:gd name="connsiteY2" fmla="*/ 0 h 688596"/>
                <a:gd name="connsiteX3" fmla="*/ 4353690 w 4579143"/>
                <a:gd name="connsiteY3" fmla="*/ 688596 h 688596"/>
                <a:gd name="connsiteX4" fmla="*/ 0 w 4579143"/>
                <a:gd name="connsiteY4" fmla="*/ 688596 h 688596"/>
                <a:gd name="connsiteX0" fmla="*/ 3041421 w 7620564"/>
                <a:gd name="connsiteY0" fmla="*/ 688596 h 688596"/>
                <a:gd name="connsiteX1" fmla="*/ 0 w 7620564"/>
                <a:gd name="connsiteY1" fmla="*/ 0 h 688596"/>
                <a:gd name="connsiteX2" fmla="*/ 7620564 w 7620564"/>
                <a:gd name="connsiteY2" fmla="*/ 0 h 688596"/>
                <a:gd name="connsiteX3" fmla="*/ 7395111 w 7620564"/>
                <a:gd name="connsiteY3" fmla="*/ 688596 h 688596"/>
                <a:gd name="connsiteX4" fmla="*/ 3041421 w 7620564"/>
                <a:gd name="connsiteY4" fmla="*/ 688596 h 688596"/>
                <a:gd name="connsiteX0" fmla="*/ 0 w 7624560"/>
                <a:gd name="connsiteY0" fmla="*/ 688596 h 688596"/>
                <a:gd name="connsiteX1" fmla="*/ 3996 w 7624560"/>
                <a:gd name="connsiteY1" fmla="*/ 0 h 688596"/>
                <a:gd name="connsiteX2" fmla="*/ 7624560 w 7624560"/>
                <a:gd name="connsiteY2" fmla="*/ 0 h 688596"/>
                <a:gd name="connsiteX3" fmla="*/ 7399107 w 7624560"/>
                <a:gd name="connsiteY3" fmla="*/ 688596 h 688596"/>
                <a:gd name="connsiteX4" fmla="*/ 0 w 7624560"/>
                <a:gd name="connsiteY4" fmla="*/ 688596 h 68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4560" h="688596">
                  <a:moveTo>
                    <a:pt x="0" y="688596"/>
                  </a:moveTo>
                  <a:lnTo>
                    <a:pt x="3996" y="0"/>
                  </a:lnTo>
                  <a:lnTo>
                    <a:pt x="7624560" y="0"/>
                  </a:lnTo>
                  <a:lnTo>
                    <a:pt x="7399107" y="688596"/>
                  </a:lnTo>
                  <a:lnTo>
                    <a:pt x="0" y="68859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7120" y="4943092"/>
            <a:ext cx="5681132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7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120" y="5369614"/>
            <a:ext cx="5020732" cy="25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8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7119" y="6335890"/>
            <a:ext cx="2888249" cy="285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fld id="{B584F102-AF6B-4EC2-9F2D-C2961294974C}" type="datetime4">
              <a:rPr lang="en-US" smtClean="0"/>
              <a:t>October 13, 2016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 userDrawn="1">
            <p:ph type="title"/>
          </p:nvPr>
        </p:nvSpPr>
        <p:spPr>
          <a:xfrm>
            <a:off x="414867" y="1481752"/>
            <a:ext cx="6783521" cy="232062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4868" y="3810219"/>
            <a:ext cx="6433988" cy="68716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582" y="5887148"/>
            <a:ext cx="2736239" cy="672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050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22562" y="2354263"/>
            <a:ext cx="10028397" cy="1881002"/>
            <a:chOff x="-22562" y="2354263"/>
            <a:chExt cx="10028397" cy="1881002"/>
          </a:xfrm>
        </p:grpSpPr>
        <p:sp>
          <p:nvSpPr>
            <p:cNvPr id="17" name="Parallelogram 15"/>
            <p:cNvSpPr/>
            <p:nvPr userDrawn="1"/>
          </p:nvSpPr>
          <p:spPr bwMode="auto">
            <a:xfrm>
              <a:off x="-22562" y="2354263"/>
              <a:ext cx="10028397" cy="1671727"/>
            </a:xfrm>
            <a:custGeom>
              <a:avLst/>
              <a:gdLst>
                <a:gd name="connsiteX0" fmla="*/ 0 w 8100837"/>
                <a:gd name="connsiteY0" fmla="*/ 1671727 h 1671727"/>
                <a:gd name="connsiteX1" fmla="*/ 547340 w 8100837"/>
                <a:gd name="connsiteY1" fmla="*/ 0 h 1671727"/>
                <a:gd name="connsiteX2" fmla="*/ 8100837 w 8100837"/>
                <a:gd name="connsiteY2" fmla="*/ 0 h 1671727"/>
                <a:gd name="connsiteX3" fmla="*/ 7553497 w 8100837"/>
                <a:gd name="connsiteY3" fmla="*/ 1671727 h 1671727"/>
                <a:gd name="connsiteX4" fmla="*/ 0 w 8100837"/>
                <a:gd name="connsiteY4" fmla="*/ 1671727 h 1671727"/>
                <a:gd name="connsiteX0" fmla="*/ 0 w 8100837"/>
                <a:gd name="connsiteY0" fmla="*/ 1671727 h 1671727"/>
                <a:gd name="connsiteX1" fmla="*/ 584372 w 8100837"/>
                <a:gd name="connsiteY1" fmla="*/ 0 h 1671727"/>
                <a:gd name="connsiteX2" fmla="*/ 8100837 w 8100837"/>
                <a:gd name="connsiteY2" fmla="*/ 0 h 1671727"/>
                <a:gd name="connsiteX3" fmla="*/ 7553497 w 8100837"/>
                <a:gd name="connsiteY3" fmla="*/ 1671727 h 1671727"/>
                <a:gd name="connsiteX4" fmla="*/ 0 w 8100837"/>
                <a:gd name="connsiteY4" fmla="*/ 1671727 h 1671727"/>
                <a:gd name="connsiteX0" fmla="*/ 0 w 7536815"/>
                <a:gd name="connsiteY0" fmla="*/ 1671727 h 1671727"/>
                <a:gd name="connsiteX1" fmla="*/ 20350 w 7536815"/>
                <a:gd name="connsiteY1" fmla="*/ 0 h 1671727"/>
                <a:gd name="connsiteX2" fmla="*/ 7536815 w 7536815"/>
                <a:gd name="connsiteY2" fmla="*/ 0 h 1671727"/>
                <a:gd name="connsiteX3" fmla="*/ 6989475 w 7536815"/>
                <a:gd name="connsiteY3" fmla="*/ 1671727 h 1671727"/>
                <a:gd name="connsiteX4" fmla="*/ 0 w 7536815"/>
                <a:gd name="connsiteY4" fmla="*/ 1671727 h 1671727"/>
                <a:gd name="connsiteX0" fmla="*/ 0 w 7525421"/>
                <a:gd name="connsiteY0" fmla="*/ 1671727 h 1671727"/>
                <a:gd name="connsiteX1" fmla="*/ 8956 w 7525421"/>
                <a:gd name="connsiteY1" fmla="*/ 0 h 1671727"/>
                <a:gd name="connsiteX2" fmla="*/ 7525421 w 7525421"/>
                <a:gd name="connsiteY2" fmla="*/ 0 h 1671727"/>
                <a:gd name="connsiteX3" fmla="*/ 6978081 w 7525421"/>
                <a:gd name="connsiteY3" fmla="*/ 1671727 h 1671727"/>
                <a:gd name="connsiteX4" fmla="*/ 0 w 7525421"/>
                <a:gd name="connsiteY4" fmla="*/ 1671727 h 1671727"/>
                <a:gd name="connsiteX0" fmla="*/ 2501771 w 10027192"/>
                <a:gd name="connsiteY0" fmla="*/ 1671727 h 1671727"/>
                <a:gd name="connsiteX1" fmla="*/ 2 w 10027192"/>
                <a:gd name="connsiteY1" fmla="*/ 0 h 1671727"/>
                <a:gd name="connsiteX2" fmla="*/ 10027192 w 10027192"/>
                <a:gd name="connsiteY2" fmla="*/ 0 h 1671727"/>
                <a:gd name="connsiteX3" fmla="*/ 9479852 w 10027192"/>
                <a:gd name="connsiteY3" fmla="*/ 1671727 h 1671727"/>
                <a:gd name="connsiteX4" fmla="*/ 2501771 w 10027192"/>
                <a:gd name="connsiteY4" fmla="*/ 1671727 h 1671727"/>
                <a:gd name="connsiteX0" fmla="*/ 0 w 10028397"/>
                <a:gd name="connsiteY0" fmla="*/ 1671727 h 1671727"/>
                <a:gd name="connsiteX1" fmla="*/ 1207 w 10028397"/>
                <a:gd name="connsiteY1" fmla="*/ 0 h 1671727"/>
                <a:gd name="connsiteX2" fmla="*/ 10028397 w 10028397"/>
                <a:gd name="connsiteY2" fmla="*/ 0 h 1671727"/>
                <a:gd name="connsiteX3" fmla="*/ 9481057 w 10028397"/>
                <a:gd name="connsiteY3" fmla="*/ 1671727 h 1671727"/>
                <a:gd name="connsiteX4" fmla="*/ 0 w 10028397"/>
                <a:gd name="connsiteY4" fmla="*/ 1671727 h 167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8397" h="1671727">
                  <a:moveTo>
                    <a:pt x="0" y="1671727"/>
                  </a:moveTo>
                  <a:cubicBezTo>
                    <a:pt x="2985" y="1114485"/>
                    <a:pt x="-1778" y="557242"/>
                    <a:pt x="1207" y="0"/>
                  </a:cubicBezTo>
                  <a:lnTo>
                    <a:pt x="10028397" y="0"/>
                  </a:lnTo>
                  <a:lnTo>
                    <a:pt x="9481057" y="1671727"/>
                  </a:lnTo>
                  <a:lnTo>
                    <a:pt x="0" y="1671727"/>
                  </a:lnTo>
                  <a:close/>
                </a:path>
              </a:pathLst>
            </a:custGeom>
            <a:solidFill>
              <a:srgbClr val="0D94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Parallelogram 17"/>
            <p:cNvSpPr/>
            <p:nvPr userDrawn="1"/>
          </p:nvSpPr>
          <p:spPr bwMode="auto">
            <a:xfrm>
              <a:off x="-22562" y="3821821"/>
              <a:ext cx="8583446" cy="413444"/>
            </a:xfrm>
            <a:custGeom>
              <a:avLst/>
              <a:gdLst>
                <a:gd name="connsiteX0" fmla="*/ 0 w 6254461"/>
                <a:gd name="connsiteY0" fmla="*/ 413444 h 413444"/>
                <a:gd name="connsiteX1" fmla="*/ 135366 w 6254461"/>
                <a:gd name="connsiteY1" fmla="*/ 0 h 413444"/>
                <a:gd name="connsiteX2" fmla="*/ 6254461 w 6254461"/>
                <a:gd name="connsiteY2" fmla="*/ 0 h 413444"/>
                <a:gd name="connsiteX3" fmla="*/ 6119095 w 6254461"/>
                <a:gd name="connsiteY3" fmla="*/ 413444 h 413444"/>
                <a:gd name="connsiteX4" fmla="*/ 0 w 6254461"/>
                <a:gd name="connsiteY4" fmla="*/ 413444 h 413444"/>
                <a:gd name="connsiteX0" fmla="*/ 61187 w 6119095"/>
                <a:gd name="connsiteY0" fmla="*/ 413444 h 413444"/>
                <a:gd name="connsiteX1" fmla="*/ 0 w 6119095"/>
                <a:gd name="connsiteY1" fmla="*/ 0 h 413444"/>
                <a:gd name="connsiteX2" fmla="*/ 6119095 w 6119095"/>
                <a:gd name="connsiteY2" fmla="*/ 0 h 413444"/>
                <a:gd name="connsiteX3" fmla="*/ 5983729 w 6119095"/>
                <a:gd name="connsiteY3" fmla="*/ 413444 h 413444"/>
                <a:gd name="connsiteX4" fmla="*/ 61187 w 6119095"/>
                <a:gd name="connsiteY4" fmla="*/ 413444 h 413444"/>
                <a:gd name="connsiteX0" fmla="*/ 7063 w 6064971"/>
                <a:gd name="connsiteY0" fmla="*/ 413444 h 413444"/>
                <a:gd name="connsiteX1" fmla="*/ 0 w 6064971"/>
                <a:gd name="connsiteY1" fmla="*/ 0 h 413444"/>
                <a:gd name="connsiteX2" fmla="*/ 6064971 w 6064971"/>
                <a:gd name="connsiteY2" fmla="*/ 0 h 413444"/>
                <a:gd name="connsiteX3" fmla="*/ 5929605 w 6064971"/>
                <a:gd name="connsiteY3" fmla="*/ 413444 h 413444"/>
                <a:gd name="connsiteX4" fmla="*/ 7063 w 6064971"/>
                <a:gd name="connsiteY4" fmla="*/ 413444 h 413444"/>
                <a:gd name="connsiteX0" fmla="*/ 2525538 w 8583446"/>
                <a:gd name="connsiteY0" fmla="*/ 413444 h 413444"/>
                <a:gd name="connsiteX1" fmla="*/ 0 w 8583446"/>
                <a:gd name="connsiteY1" fmla="*/ 0 h 413444"/>
                <a:gd name="connsiteX2" fmla="*/ 8583446 w 8583446"/>
                <a:gd name="connsiteY2" fmla="*/ 0 h 413444"/>
                <a:gd name="connsiteX3" fmla="*/ 8448080 w 8583446"/>
                <a:gd name="connsiteY3" fmla="*/ 413444 h 413444"/>
                <a:gd name="connsiteX4" fmla="*/ 2525538 w 8583446"/>
                <a:gd name="connsiteY4" fmla="*/ 413444 h 413444"/>
                <a:gd name="connsiteX0" fmla="*/ 7063 w 8583446"/>
                <a:gd name="connsiteY0" fmla="*/ 413444 h 413444"/>
                <a:gd name="connsiteX1" fmla="*/ 0 w 8583446"/>
                <a:gd name="connsiteY1" fmla="*/ 0 h 413444"/>
                <a:gd name="connsiteX2" fmla="*/ 8583446 w 8583446"/>
                <a:gd name="connsiteY2" fmla="*/ 0 h 413444"/>
                <a:gd name="connsiteX3" fmla="*/ 8448080 w 8583446"/>
                <a:gd name="connsiteY3" fmla="*/ 413444 h 413444"/>
                <a:gd name="connsiteX4" fmla="*/ 7063 w 8583446"/>
                <a:gd name="connsiteY4" fmla="*/ 413444 h 41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3446" h="413444">
                  <a:moveTo>
                    <a:pt x="7063" y="413444"/>
                  </a:moveTo>
                  <a:lnTo>
                    <a:pt x="0" y="0"/>
                  </a:lnTo>
                  <a:lnTo>
                    <a:pt x="8583446" y="0"/>
                  </a:lnTo>
                  <a:lnTo>
                    <a:pt x="8448080" y="413444"/>
                  </a:lnTo>
                  <a:lnTo>
                    <a:pt x="7063" y="41344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 userDrawn="1">
            <p:ph type="title"/>
          </p:nvPr>
        </p:nvSpPr>
        <p:spPr>
          <a:xfrm>
            <a:off x="414338" y="2356219"/>
            <a:ext cx="8574152" cy="1461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7120" y="4943092"/>
            <a:ext cx="5681132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120" y="5369614"/>
            <a:ext cx="5020732" cy="25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7119" y="6335890"/>
            <a:ext cx="2888249" cy="285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8241DAF-D3D1-4C65-9DAB-493DE76CC6E3}" type="datetime4">
              <a:rPr lang="en-US" smtClean="0"/>
              <a:t>October 13, 2016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503" y="6132022"/>
            <a:ext cx="2078916" cy="510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574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" y="-5942"/>
            <a:ext cx="12191998" cy="6903720"/>
            <a:chOff x="1" y="2698"/>
            <a:chExt cx="12191998" cy="6855302"/>
          </a:xfrm>
        </p:grpSpPr>
        <p:pic>
          <p:nvPicPr>
            <p:cNvPr id="6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7" b="970"/>
            <a:stretch/>
          </p:blipFill>
          <p:spPr bwMode="auto">
            <a:xfrm>
              <a:off x="1" y="2698"/>
              <a:ext cx="609599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20" r="996" b="970"/>
            <a:stretch/>
          </p:blipFill>
          <p:spPr bwMode="auto">
            <a:xfrm>
              <a:off x="5986930" y="2698"/>
              <a:ext cx="620506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1003221" y="2607983"/>
            <a:ext cx="10202835" cy="1642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0808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" y="-5941"/>
            <a:ext cx="12191999" cy="6903720"/>
            <a:chOff x="1" y="2699"/>
            <a:chExt cx="12191999" cy="6855302"/>
          </a:xfrm>
        </p:grpSpPr>
        <p:pic>
          <p:nvPicPr>
            <p:cNvPr id="4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7" b="970"/>
            <a:stretch/>
          </p:blipFill>
          <p:spPr bwMode="auto">
            <a:xfrm>
              <a:off x="1" y="2699"/>
              <a:ext cx="609599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14" r="996" b="970"/>
            <a:stretch/>
          </p:blipFill>
          <p:spPr bwMode="auto">
            <a:xfrm>
              <a:off x="5995570" y="2699"/>
              <a:ext cx="6196430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1003221" y="2607983"/>
            <a:ext cx="10202835" cy="1642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08938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mar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20945" y="1280161"/>
            <a:ext cx="10515600" cy="4528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955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9"/>
          <p:cNvSpPr/>
          <p:nvPr/>
        </p:nvSpPr>
        <p:spPr bwMode="auto">
          <a:xfrm flipV="1">
            <a:off x="0" y="813351"/>
            <a:ext cx="11540312" cy="234399"/>
          </a:xfrm>
          <a:custGeom>
            <a:avLst/>
            <a:gdLst>
              <a:gd name="connsiteX0" fmla="*/ 0 w 11411468"/>
              <a:gd name="connsiteY0" fmla="*/ 0 h 234399"/>
              <a:gd name="connsiteX1" fmla="*/ 11294269 w 11411468"/>
              <a:gd name="connsiteY1" fmla="*/ 0 h 234399"/>
              <a:gd name="connsiteX2" fmla="*/ 11411468 w 11411468"/>
              <a:gd name="connsiteY2" fmla="*/ 117200 h 234399"/>
              <a:gd name="connsiteX3" fmla="*/ 11411468 w 11411468"/>
              <a:gd name="connsiteY3" fmla="*/ 234399 h 234399"/>
              <a:gd name="connsiteX4" fmla="*/ 0 w 11411468"/>
              <a:gd name="connsiteY4" fmla="*/ 234399 h 234399"/>
              <a:gd name="connsiteX5" fmla="*/ 0 w 11411468"/>
              <a:gd name="connsiteY5" fmla="*/ 0 h 234399"/>
              <a:gd name="connsiteX0" fmla="*/ 0 w 11411468"/>
              <a:gd name="connsiteY0" fmla="*/ 0 h 234399"/>
              <a:gd name="connsiteX1" fmla="*/ 11294269 w 11411468"/>
              <a:gd name="connsiteY1" fmla="*/ 0 h 234399"/>
              <a:gd name="connsiteX2" fmla="*/ 11411468 w 11411468"/>
              <a:gd name="connsiteY2" fmla="*/ 234399 h 234399"/>
              <a:gd name="connsiteX3" fmla="*/ 0 w 11411468"/>
              <a:gd name="connsiteY3" fmla="*/ 234399 h 234399"/>
              <a:gd name="connsiteX4" fmla="*/ 0 w 11411468"/>
              <a:gd name="connsiteY4" fmla="*/ 0 h 234399"/>
              <a:gd name="connsiteX0" fmla="*/ 0 w 11411468"/>
              <a:gd name="connsiteY0" fmla="*/ 0 h 234399"/>
              <a:gd name="connsiteX1" fmla="*/ 11334750 w 11411468"/>
              <a:gd name="connsiteY1" fmla="*/ 0 h 234399"/>
              <a:gd name="connsiteX2" fmla="*/ 11411468 w 11411468"/>
              <a:gd name="connsiteY2" fmla="*/ 234399 h 234399"/>
              <a:gd name="connsiteX3" fmla="*/ 0 w 11411468"/>
              <a:gd name="connsiteY3" fmla="*/ 234399 h 234399"/>
              <a:gd name="connsiteX4" fmla="*/ 0 w 11411468"/>
              <a:gd name="connsiteY4" fmla="*/ 0 h 23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1468" h="234399">
                <a:moveTo>
                  <a:pt x="0" y="0"/>
                </a:moveTo>
                <a:lnTo>
                  <a:pt x="11334750" y="0"/>
                </a:lnTo>
                <a:lnTo>
                  <a:pt x="11411468" y="234399"/>
                </a:lnTo>
                <a:lnTo>
                  <a:pt x="0" y="2343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lang="en-US"/>
          </a:p>
        </p:txBody>
      </p:sp>
      <p:sp>
        <p:nvSpPr>
          <p:cNvPr id="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414338" y="1"/>
            <a:ext cx="10515600" cy="860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338" y="1280160"/>
            <a:ext cx="10515600" cy="4609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653044"/>
            <a:ext cx="11540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/>
              <a:t>BRNDEXP 2.1 0714     © 2014 Cerner Corporation.  All rights reserved.  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61332" y="6474369"/>
            <a:ext cx="42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‹#›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3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1" r:id="rId2"/>
    <p:sldLayoutId id="2147483682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7" r:id="rId13"/>
    <p:sldLayoutId id="2147483678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8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115000"/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1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Comprehensive Adult Wellness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accent1"/>
                </a:solidFill>
              </a:rPr>
              <a:t>Comprehensive Adult Wellness</a:t>
            </a:r>
            <a:r>
              <a:rPr/>
              <a:t> Diabetes Screening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rPr/>
              <a:t>There was a significant </a:t>
            </a:r>
            <a:r>
              <a:rPr b="1">
                <a:solidFill>
                  <a:schemeClr val="accent1"/>
                </a:solidFill>
              </a:rPr>
              <a:t>increase of 7.1%</a:t>
            </a:r>
            <a:r>
              <a:rPr/>
              <a:t> MM across 129 providers while standard deviation decreased 4.6%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603502" y="3566160"/>
          <a:ext cx="5815584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38528"/>
                <a:gridCol w="1938528"/>
                <a:gridCol w="1938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t/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July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February 2020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Mean Met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85.3%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Standard Dev.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8.3%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95%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(76.0% - 80.5%)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(83.9% - 86.8%)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t>t-stat: -10.8639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df: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p-value: &lt;0.05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Placeholder 5" descr="kde_fig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5" r="95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Diabetes Mellitus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accent1"/>
                </a:solidFill>
              </a:rPr>
              <a:t>Diabetes Mellitus</a:t>
            </a:r>
            <a:r>
              <a:t> Provider Performance</a:t>
            </a:r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idx="10" sz="quarter"/>
          </p:nvPr>
        </p:nvGraphicFramePr>
        <p:xfrm>
          <a:off x="512064" y="1188719"/>
          <a:ext cx="10899648" cy="7416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179929"/>
                <a:gridCol w="2179929"/>
                <a:gridCol w="2179929"/>
                <a:gridCol w="2179929"/>
                <a:gridCol w="21799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t>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Providers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Measure Met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95% Confidence 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Standard Deviation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Hba1c Less Than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56.5%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(54.2% - 58.8%)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14.1%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accent1"/>
                </a:solidFill>
              </a:rPr>
              <a:t>Diabetes Mellitus</a:t>
            </a:r>
            <a:r>
              <a:rPr/>
              <a:t> Hba1c Less Than 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rPr/>
              <a:t>There was a </a:t>
            </a:r>
            <a:r>
              <a:rPr/>
              <a:t>decrease of 0.3%</a:t>
            </a:r>
            <a:r>
              <a:rPr/>
              <a:t> MM across 103 providers while standard deviation decreased 0.9%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603502" y="3566160"/>
          <a:ext cx="5815584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38528"/>
                <a:gridCol w="1938528"/>
                <a:gridCol w="1938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t/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July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February 2020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Mean Met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60.7%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60.3%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Standard Dev.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12.0%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11.1%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95%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(58.4% - 63.0%)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(58.2% - 62.5%)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t>t-stat: 0.4513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df: 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p-value: 0.65*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*not statistically significant</a:t>
            </a:r>
          </a:p>
        </p:txBody>
      </p:sp>
      <p:pic>
        <p:nvPicPr>
          <p:cNvPr id="6" name="Picture Placeholder 5" descr="hist_fig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5" r="95"/>
          <a:stretch>
            <a:fillRect/>
          </a:stretch>
        </p:blipFill>
        <p:spPr/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accent1"/>
                </a:solidFill>
              </a:rPr>
              <a:t>Diabetes Mellitus</a:t>
            </a:r>
            <a:r>
              <a:rPr/>
              <a:t> Hba1c Less Than 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rPr/>
              <a:t>There was a </a:t>
            </a:r>
            <a:r>
              <a:rPr/>
              <a:t>decrease of 0.3%</a:t>
            </a:r>
            <a:r>
              <a:rPr/>
              <a:t> MM across 103 providers while standard deviation decreased 0.9%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603502" y="3566160"/>
          <a:ext cx="5815584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38528"/>
                <a:gridCol w="1938528"/>
                <a:gridCol w="1938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t/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July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February 2020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Mean Met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60.7%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60.3%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Standard Dev.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12.0%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11.1%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95%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(58.4% - 63.0%)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(58.2% - 62.5%)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t>t-stat: 0.4513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df: 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p-value: 0.65*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*not statistically significant</a:t>
            </a:r>
          </a:p>
        </p:txBody>
      </p:sp>
      <p:pic>
        <p:nvPicPr>
          <p:cNvPr id="6" name="Picture Placeholder 5" descr="kde_fig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5" r="95"/>
          <a:stretch>
            <a:fillRect/>
          </a:stretch>
        </p:blipFill>
        <p:spPr/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Hypertension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accent1"/>
                </a:solidFill>
              </a:rPr>
              <a:t>Hypertension</a:t>
            </a:r>
            <a:r>
              <a:t> Provider Performance</a:t>
            </a:r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idx="10" sz="quarter"/>
          </p:nvPr>
        </p:nvGraphicFramePr>
        <p:xfrm>
          <a:off x="512064" y="1188719"/>
          <a:ext cx="10899648" cy="7416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179929"/>
                <a:gridCol w="2179929"/>
                <a:gridCol w="2179929"/>
                <a:gridCol w="2179929"/>
                <a:gridCol w="21799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t>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Providers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Measure Met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95% Confidence 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Standard Deviation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Bp Less Than 140 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(58.9% - 62.0%)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10.3%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accent1"/>
                </a:solidFill>
              </a:rPr>
              <a:t>Hypertension</a:t>
            </a:r>
            <a:r>
              <a:rPr/>
              <a:t> Bp Less Than 140 90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rPr/>
              <a:t>There was a </a:t>
            </a:r>
            <a:r>
              <a:rPr/>
              <a:t>decrease of 1.0%</a:t>
            </a:r>
            <a:r>
              <a:rPr/>
              <a:t> MM across 119 providers while standard deviation decreased 0.4%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603502" y="3566160"/>
          <a:ext cx="5815584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38528"/>
                <a:gridCol w="1938528"/>
                <a:gridCol w="1938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t/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July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February 2020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Mean Met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61.3%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60.4%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Standard Dev.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8.8%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95%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(59.7% - 63.0%)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(58.8% - 62.0%)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t>t-stat: 1.2874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df: 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p-value: 0.2*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*not statistically significant</a:t>
            </a:r>
          </a:p>
        </p:txBody>
      </p:sp>
      <p:pic>
        <p:nvPicPr>
          <p:cNvPr id="6" name="Picture Placeholder 5" descr="hist_fig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5" r="95"/>
          <a:stretch>
            <a:fillRect/>
          </a:stretch>
        </p:blipFill>
        <p:spPr/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accent1"/>
                </a:solidFill>
              </a:rPr>
              <a:t>Hypertension</a:t>
            </a:r>
            <a:r>
              <a:rPr/>
              <a:t> Bp Less Than 140 90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rPr/>
              <a:t>There was a </a:t>
            </a:r>
            <a:r>
              <a:rPr/>
              <a:t>decrease of 1.0%</a:t>
            </a:r>
            <a:r>
              <a:rPr/>
              <a:t> MM across 119 providers while standard deviation decreased 0.4%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603502" y="3566160"/>
          <a:ext cx="5815584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38528"/>
                <a:gridCol w="1938528"/>
                <a:gridCol w="1938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t/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July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February 2020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Mean Met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61.3%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60.4%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Standard Dev.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8.8%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95%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(59.7% - 63.0%)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(58.8% - 62.0%)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t>t-stat: 1.2874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df: 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p-value: 0.2*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*not statistically significant</a:t>
            </a:r>
          </a:p>
        </p:txBody>
      </p:sp>
      <p:pic>
        <p:nvPicPr>
          <p:cNvPr id="6" name="Picture Placeholder 5" descr="kde_fig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5" r="95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accent1"/>
                </a:solidFill>
              </a:rPr>
              <a:t>Comprehensive Adult Wellness</a:t>
            </a:r>
            <a:r>
              <a:t> Provider Performance</a:t>
            </a:r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idx="10" sz="quarter"/>
          </p:nvPr>
        </p:nvGraphicFramePr>
        <p:xfrm>
          <a:off x="512064" y="1188719"/>
          <a:ext cx="10899648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179929"/>
                <a:gridCol w="2179929"/>
                <a:gridCol w="2179929"/>
                <a:gridCol w="2179929"/>
                <a:gridCol w="21799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t>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Providers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Measure Met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95% Confidence 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Standard Deviation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Breast Cancer Screening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59.4%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(56.8% - 61.9%)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16.2%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Colorectal Cancer Screening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44.5%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(41.5% - 47.4%)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19.5%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Depression Screening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48.4%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(45.1% - 51.6%)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22.1%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Diabetes Screening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(82.4% - 85.5%)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10.5%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accent1"/>
                </a:solidFill>
              </a:rPr>
              <a:t>Comprehensive Adult Wellness</a:t>
            </a:r>
            <a:r>
              <a:rPr/>
              <a:t> Breast Cancer Screening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rPr/>
              <a:t>There was a significant </a:t>
            </a:r>
            <a:r>
              <a:rPr b="1">
                <a:solidFill>
                  <a:schemeClr val="accent1"/>
                </a:solidFill>
              </a:rPr>
              <a:t>increase of 5.4%</a:t>
            </a:r>
            <a:r>
              <a:rPr/>
              <a:t> MM across 112 providers while standard deviation decreased 0.6%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603502" y="3566160"/>
          <a:ext cx="5815584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38528"/>
                <a:gridCol w="1938528"/>
                <a:gridCol w="1938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t/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July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February 2020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Mean Met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58.0%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63.4%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Standard Dev.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12.0%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11.3%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95%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(55.8% - 60.2%)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(61.3% - 65.4%)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t>t-stat: -6.4342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df: 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p-value: &lt;0.05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Placeholder 5" descr="hist_fig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5" r="95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accent1"/>
                </a:solidFill>
              </a:rPr>
              <a:t>Comprehensive Adult Wellness</a:t>
            </a:r>
            <a:r>
              <a:rPr/>
              <a:t> Breast Cancer Screening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rPr/>
              <a:t>There was a significant </a:t>
            </a:r>
            <a:r>
              <a:rPr b="1">
                <a:solidFill>
                  <a:schemeClr val="accent1"/>
                </a:solidFill>
              </a:rPr>
              <a:t>increase of 5.4%</a:t>
            </a:r>
            <a:r>
              <a:rPr/>
              <a:t> MM across 112 providers while standard deviation decreased 0.6%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603502" y="3566160"/>
          <a:ext cx="5815584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38528"/>
                <a:gridCol w="1938528"/>
                <a:gridCol w="1938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t/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July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February 2020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Mean Met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58.0%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63.4%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Standard Dev.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12.0%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11.3%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95%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(55.8% - 60.2%)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(61.3% - 65.4%)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t>t-stat: -6.4342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df: 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p-value: &lt;0.05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Placeholder 5" descr="kde_fig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5" r="95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accent1"/>
                </a:solidFill>
              </a:rPr>
              <a:t>Comprehensive Adult Wellness</a:t>
            </a:r>
            <a:r>
              <a:rPr/>
              <a:t> Colorectal Cancer Screening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rPr/>
              <a:t>There was a significant </a:t>
            </a:r>
            <a:r>
              <a:rPr b="1">
                <a:solidFill>
                  <a:schemeClr val="accent1"/>
                </a:solidFill>
              </a:rPr>
              <a:t>increase of 2.2%</a:t>
            </a:r>
            <a:r>
              <a:rPr/>
              <a:t> MM across 120 providers while standard deviation decreased 2.1%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603502" y="3566160"/>
          <a:ext cx="5815584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38528"/>
                <a:gridCol w="1938528"/>
                <a:gridCol w="1938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t/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July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February 2020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Mean Met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46.4%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48.6%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Standard Dev.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20.2%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18.0%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95%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(42.8% - 50.0%)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(45.4% - 51.8%)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t>t-stat: -3.3824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df: 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p-value: &lt;0.05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Placeholder 5" descr="hist_fig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5" r="95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accent1"/>
                </a:solidFill>
              </a:rPr>
              <a:t>Comprehensive Adult Wellness</a:t>
            </a:r>
            <a:r>
              <a:rPr/>
              <a:t> Colorectal Cancer Screening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rPr/>
              <a:t>There was a significant </a:t>
            </a:r>
            <a:r>
              <a:rPr b="1">
                <a:solidFill>
                  <a:schemeClr val="accent1"/>
                </a:solidFill>
              </a:rPr>
              <a:t>increase of 2.2%</a:t>
            </a:r>
            <a:r>
              <a:rPr/>
              <a:t> MM across 120 providers while standard deviation decreased 2.1%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603502" y="3566160"/>
          <a:ext cx="5815584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38528"/>
                <a:gridCol w="1938528"/>
                <a:gridCol w="1938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t/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July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February 2020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Mean Met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46.4%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48.6%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Standard Dev.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20.2%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18.0%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95%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(42.8% - 50.0%)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(45.4% - 51.8%)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t>t-stat: -3.3824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df: 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p-value: &lt;0.05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Placeholder 5" descr="kde_fig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5" r="95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accent1"/>
                </a:solidFill>
              </a:rPr>
              <a:t>Comprehensive Adult Wellness</a:t>
            </a:r>
            <a:r>
              <a:rPr/>
              <a:t> Depression Screening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rPr/>
              <a:t>There was an </a:t>
            </a:r>
            <a:r>
              <a:rPr/>
              <a:t>increase of 3.0%</a:t>
            </a:r>
            <a:r>
              <a:rPr/>
              <a:t> MM across 130 providers while standard deviation decreased 5.5%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603502" y="3566160"/>
          <a:ext cx="5815584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38528"/>
                <a:gridCol w="1938528"/>
                <a:gridCol w="1938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t/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July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February 2020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Mean Met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43.8%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46.7%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Standard Dev.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24.2%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18.7%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95%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(39.6% - 47.9%)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(43.5% - 50.0%)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t>t-stat: -1.9374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df: 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p-value: 0.05*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*not statistically significant</a:t>
            </a:r>
          </a:p>
        </p:txBody>
      </p:sp>
      <p:pic>
        <p:nvPicPr>
          <p:cNvPr id="6" name="Picture Placeholder 5" descr="hist_fig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5" r="95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accent1"/>
                </a:solidFill>
              </a:rPr>
              <a:t>Comprehensive Adult Wellness</a:t>
            </a:r>
            <a:r>
              <a:rPr/>
              <a:t> Depression Screening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rPr/>
              <a:t>There was an </a:t>
            </a:r>
            <a:r>
              <a:rPr/>
              <a:t>increase of 3.0%</a:t>
            </a:r>
            <a:r>
              <a:rPr/>
              <a:t> MM across 130 providers while standard deviation decreased 5.5%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603502" y="3566160"/>
          <a:ext cx="5815584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38528"/>
                <a:gridCol w="1938528"/>
                <a:gridCol w="1938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t/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July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February 2020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Mean Met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43.8%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46.7%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Standard Dev.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24.2%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18.7%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95%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(39.6% - 47.9%)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(43.5% - 50.0%)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t>t-stat: -1.9374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df: 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p-value: 0.05*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*not statistically significant</a:t>
            </a:r>
          </a:p>
        </p:txBody>
      </p:sp>
      <p:pic>
        <p:nvPicPr>
          <p:cNvPr id="6" name="Picture Placeholder 5" descr="kde_fig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5" r="95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accent1"/>
                </a:solidFill>
              </a:rPr>
              <a:t>Comprehensive Adult Wellness</a:t>
            </a:r>
            <a:r>
              <a:rPr/>
              <a:t> Diabetes Screening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rPr/>
              <a:t>There was a significant </a:t>
            </a:r>
            <a:r>
              <a:rPr b="1">
                <a:solidFill>
                  <a:schemeClr val="accent1"/>
                </a:solidFill>
              </a:rPr>
              <a:t>increase of 7.1%</a:t>
            </a:r>
            <a:r>
              <a:rPr/>
              <a:t> MM across 129 providers while standard deviation decreased 4.6%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603502" y="3566160"/>
          <a:ext cx="5815584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38528"/>
                <a:gridCol w="1938528"/>
                <a:gridCol w="1938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t/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July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February 2020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Mean Met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85.3%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Standard Dev.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12.9%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8.3%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95%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(76.0% - 80.5%)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(83.9% - 86.8%)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t>t-stat: -10.8639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df: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p-value: &lt;0.05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Placeholder 5" descr="hist_fig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5" r="95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Cerner_Template_2.1_WIDE">
  <a:themeElements>
    <a:clrScheme name="Cerner 2.0">
      <a:dk1>
        <a:srgbClr val="393D41"/>
      </a:dk1>
      <a:lt1>
        <a:srgbClr val="FFFFFF"/>
      </a:lt1>
      <a:dk2>
        <a:srgbClr val="393D41"/>
      </a:dk2>
      <a:lt2>
        <a:srgbClr val="FFFFFF"/>
      </a:lt2>
      <a:accent1>
        <a:srgbClr val="0D94D2"/>
      </a:accent1>
      <a:accent2>
        <a:srgbClr val="7BC143"/>
      </a:accent2>
      <a:accent3>
        <a:srgbClr val="6A737B"/>
      </a:accent3>
      <a:accent4>
        <a:srgbClr val="4DC5FF"/>
      </a:accent4>
      <a:accent5>
        <a:srgbClr val="B4B8BD"/>
      </a:accent5>
      <a:accent6>
        <a:srgbClr val="7C2B83"/>
      </a:accent6>
      <a:hlink>
        <a:srgbClr val="1A93D7"/>
      </a:hlink>
      <a:folHlink>
        <a:srgbClr val="393D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ner_Template_3.0_widescreen" id="{33BA54E2-E680-4402-BAC7-A8CA05C6BFDF}" vid="{8E72BE92-2C30-491B-91DF-C77D582CB5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Franklin Gothic Book</vt:lpstr>
      <vt:lpstr>Wingdings</vt:lpstr>
      <vt:lpstr>Cerner_Template_2.1_WIDE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Extraction and Manipulation Plan</dc:title>
  <dc:creator>Maloney,Jim</dc:creator>
  <cp:lastModifiedBy>Ohler,Alex</cp:lastModifiedBy>
  <cp:revision>35</cp:revision>
  <dcterms:created xsi:type="dcterms:W3CDTF">2017-11-29T17:27:16Z</dcterms:created>
  <dcterms:modified xsi:type="dcterms:W3CDTF">2019-11-25T14:40:07Z</dcterms:modified>
</cp:coreProperties>
</file>